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5" r:id="rId3"/>
    <p:sldId id="316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58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40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2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9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9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9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5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3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1" r:id="rId4"/>
    <p:sldLayoutId id="2147483660" r:id="rId5"/>
    <p:sldLayoutId id="2147483652" r:id="rId6"/>
    <p:sldLayoutId id="2147483661" r:id="rId7"/>
    <p:sldLayoutId id="2147483653" r:id="rId8"/>
    <p:sldLayoutId id="2147483662" r:id="rId9"/>
    <p:sldLayoutId id="2147483654" r:id="rId10"/>
    <p:sldLayoutId id="2147483663" r:id="rId11"/>
    <p:sldLayoutId id="2147483656" r:id="rId12"/>
    <p:sldLayoutId id="2147483664" r:id="rId13"/>
    <p:sldLayoutId id="2147483657" r:id="rId14"/>
    <p:sldLayoutId id="2147483665" r:id="rId15"/>
    <p:sldLayoutId id="2147483658" r:id="rId16"/>
    <p:sldLayoutId id="2147483667" r:id="rId17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B0425E20-CDF7-660A-C91A-CF02C5723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181" y="457200"/>
            <a:ext cx="5891980" cy="1592826"/>
          </a:xfrm>
        </p:spPr>
        <p:txBody>
          <a:bodyPr/>
          <a:lstStyle/>
          <a:p>
            <a:pPr algn="ctr"/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2500" b="1" dirty="0">
                <a:solidFill>
                  <a:srgbClr val="FF0000"/>
                </a:solidFill>
                <a:effectLst/>
                <a:latin typeface="Neue Haas Grotesk Text Pro (Nadpisy)"/>
                <a:ea typeface="Calibri" panose="020F0502020204030204" pitchFamily="34" charset="0"/>
                <a:cs typeface="Arial" panose="020B0604020202020204" pitchFamily="34" charset="0"/>
              </a:rPr>
              <a:t>Moravská vysoká škola Olomouc, o.p.s.</a:t>
            </a:r>
            <a:br>
              <a:rPr lang="cs-CZ" sz="2500" dirty="0">
                <a:effectLst/>
                <a:latin typeface="Neue Haas Grotesk Text Pro (Nadpisy)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500" b="1" dirty="0">
                <a:latin typeface="Neue Haas Grotesk Text Pro (Nadpisy)"/>
                <a:cs typeface="Arial" panose="020B0604020202020204" pitchFamily="34" charset="0"/>
              </a:rPr>
            </a:br>
            <a:endParaRPr lang="en-US" sz="2500" b="1" dirty="0">
              <a:latin typeface="Neue Haas Grotesk Text Pro (Nadpisy)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6A662AE-5C4D-C155-944F-B88B95292E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135" y="635163"/>
            <a:ext cx="1931385" cy="193138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7E927FA3-3365-55CC-A4A7-941CDE991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86548" y="1423219"/>
            <a:ext cx="5464277" cy="1592826"/>
          </a:xfrm>
        </p:spPr>
        <p:txBody>
          <a:bodyPr>
            <a:normAutofit/>
          </a:bodyPr>
          <a:lstStyle/>
          <a:p>
            <a:pPr algn="ctr"/>
            <a:endParaRPr lang="cs-CZ" sz="1500" b="1" dirty="0">
              <a:latin typeface="Neue Haas Grotesk Text Pro (Nadpisy)"/>
              <a:cs typeface="Arial" panose="020B0604020202020204" pitchFamily="34" charset="0"/>
            </a:endParaRPr>
          </a:p>
          <a:p>
            <a:pPr algn="ctr"/>
            <a:r>
              <a:rPr lang="cs-CZ" sz="2500" b="1" dirty="0">
                <a:latin typeface="Neue Haas Grotesk Text Pro (Nadpisy)"/>
                <a:cs typeface="Arial" panose="020B0604020202020204" pitchFamily="34" charset="0"/>
              </a:rPr>
              <a:t>DOVEDNOSTI PROFESIONÁLNÍ KOMUNIKACE</a:t>
            </a:r>
            <a:endParaRPr lang="en-US" sz="2500" dirty="0">
              <a:latin typeface="Neue Haas Grotesk Text Pro (Nadpisy)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0B4E6A6-9C3F-C3D8-3F8F-44474DE02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04" y="3069771"/>
            <a:ext cx="7972425" cy="279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7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KOMUNIKAČNÍ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cs-CZ" sz="1600" b="1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2000" dirty="0">
              <a:effectLst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A30166-1EFC-1FF0-E916-13F9EEB56515}"/>
              </a:ext>
            </a:extLst>
          </p:cNvPr>
          <p:cNvSpPr txBox="1"/>
          <p:nvPr/>
        </p:nvSpPr>
        <p:spPr>
          <a:xfrm>
            <a:off x="623540" y="1452717"/>
            <a:ext cx="7045621" cy="4154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Návrh hry: "Komunikační labyrint„</a:t>
            </a:r>
          </a:p>
          <a:p>
            <a:pPr algn="just">
              <a:lnSpc>
                <a:spcPct val="107000"/>
              </a:lnSpc>
            </a:pPr>
            <a:endParaRPr lang="cs-CZ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 hry: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Procvičit různé formy komunikace (verbální, neverbální, písemná, aktivní naslouchání, zpětná vazba) a ukázat, jak snadno může dojít k nedorozumění.</a:t>
            </a:r>
          </a:p>
          <a:p>
            <a:pPr algn="just">
              <a:lnSpc>
                <a:spcPct val="107000"/>
              </a:lnSpc>
            </a:pPr>
            <a:endParaRPr lang="cs-CZ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Průběh: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Rozdělení do týmů: Každý tým si zvolí jednoho „komunikátora“.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Tajný úkol: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Komunikátor dostane obrázek nebo krátký text, který musí předat svému týmu – ale pouze jedním způsobem (např. pantomima, kreslení bez mluvení, slovní popis bez gest).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Rekonstrukce: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Tým se snaží co nejpřesněji rekonstruovat původní informaci.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Reflexe: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každém kole následuje krátká diskuze – co fungovalo, co ne, jaký typ komunikace byl nejefektivnější.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Varianty: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Můžete přidat rušivé prvky (např. hluk, časový tlak).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Můžete měnit role (např. někdo hraje „rušivého posluchače“).</a:t>
            </a: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Můžete zařadit i digitální komunikaci (např. chat bez emotikonů).</a:t>
            </a:r>
          </a:p>
          <a:p>
            <a:pPr algn="l"/>
            <a:endParaRPr lang="cs-CZ" sz="1000" b="0" i="0" dirty="0">
              <a:solidFill>
                <a:srgbClr val="424242"/>
              </a:solidFill>
              <a:effectLst/>
              <a:latin typeface="Neue Haas Grotesk Text Pro (Základní text)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cs-CZ" sz="1000" b="0" i="0" dirty="0">
              <a:solidFill>
                <a:srgbClr val="424242"/>
              </a:solidFill>
              <a:effectLst/>
              <a:latin typeface="Segoe Sans"/>
            </a:endParaRPr>
          </a:p>
        </p:txBody>
      </p:sp>
    </p:spTree>
    <p:extLst>
      <p:ext uri="{BB962C8B-B14F-4D97-AF65-F5344CB8AC3E}">
        <p14:creationId xmlns:p14="http://schemas.microsoft.com/office/powerpoint/2010/main" val="2146906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sz="2500" b="1" dirty="0">
                <a:solidFill>
                  <a:srgbClr val="FF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ROLE ÚČASTNÍKŮ KOMUNIKAČNÍHO PROCESU</a:t>
            </a:r>
            <a:endParaRPr lang="cs-CZ" sz="2500" dirty="0">
              <a:solidFill>
                <a:srgbClr val="FF0000"/>
              </a:solidFill>
              <a:effectLst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cs-CZ" sz="1600" b="1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2000" dirty="0">
              <a:effectLst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A30166-1EFC-1FF0-E916-13F9EEB56515}"/>
              </a:ext>
            </a:extLst>
          </p:cNvPr>
          <p:cNvSpPr txBox="1"/>
          <p:nvPr/>
        </p:nvSpPr>
        <p:spPr>
          <a:xfrm>
            <a:off x="623540" y="1452717"/>
            <a:ext cx="7045621" cy="4216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Návrh hry: "Komunikační simulace – Kdo hraje jakou roli?„</a:t>
            </a:r>
          </a:p>
          <a:p>
            <a:pPr algn="just">
              <a:lnSpc>
                <a:spcPct val="107000"/>
              </a:lnSpc>
            </a:pPr>
            <a:endParaRPr lang="cs-CZ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Uvědomění si různých rolí v komunikačním procesu a jejich dopadu na výsledek komunikace.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Komunikátor – má za úkol předat konkrétní informaci.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– má informaci správně pochopit a zapsat.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Rušivý element – má za úkol narušovat komunikaci (např. mluvit do toho, dělat hluk).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Pozorovatel – sleduje průběh a zapisuje poznámky.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Moderátor – snaží se udržet komunikaci efektivní.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Úkol: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Komunikátor dostane krátký text nebo obrázek, který musí předat příjemci (např. popis schématu, návodu, nebo krátké sdělení).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Komunikace probíhá 5 minut, během kterých se ostatní chovají podle své role.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Reflexe: 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skončení každá skupina sdílí: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 se cítili v jednotlivých rolích?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 pomáhalo a co komplikovalo komunikaci?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Jaké strategie byly efektivní?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cs-CZ" sz="1200" b="0" i="0" dirty="0">
              <a:solidFill>
                <a:srgbClr val="424242"/>
              </a:solidFill>
              <a:effectLst/>
              <a:latin typeface="Neue Haas Grotesk Text Pro (Základní text)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cs-CZ" sz="1200" b="0" i="0" dirty="0">
              <a:solidFill>
                <a:srgbClr val="424242"/>
              </a:solidFill>
              <a:effectLst/>
              <a:latin typeface="Segoe Sans"/>
            </a:endParaRPr>
          </a:p>
        </p:txBody>
      </p:sp>
    </p:spTree>
    <p:extLst>
      <p:ext uri="{BB962C8B-B14F-4D97-AF65-F5344CB8AC3E}">
        <p14:creationId xmlns:p14="http://schemas.microsoft.com/office/powerpoint/2010/main" val="2341814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  <a:t>Vaše dotazy?</a:t>
            </a:r>
            <a:b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</a:br>
            <a: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  <a:t>Děkuji za pozornost.</a:t>
            </a:r>
            <a:br>
              <a:rPr lang="cs-CZ" altLang="cs-CZ" sz="3000" b="1" dirty="0">
                <a:latin typeface="Neue Haas Grotesk Text Pro (Základní text)"/>
                <a:cs typeface="Arial" panose="020B0604020202020204" pitchFamily="34" charset="0"/>
              </a:rPr>
            </a:br>
            <a:endParaRPr lang="cs-CZ" sz="3000" b="1" dirty="0">
              <a:latin typeface="Neue Haas Grotesk Text Pro (Základní text)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07574"/>
            <a:ext cx="8064000" cy="429925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b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latin typeface="Neue Haas Grotesk Text Pro (Základní text)"/>
                <a:cs typeface="Arial" panose="020B0604020202020204" pitchFamily="34" charset="0"/>
              </a:rPr>
              <a:t>Ing. Jitka Skřivánková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cs-CZ" sz="2600" dirty="0">
                <a:solidFill>
                  <a:srgbClr val="201F1E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Ústav managementu</a:t>
            </a:r>
            <a:br>
              <a:rPr lang="cs-CZ" sz="1900" dirty="0">
                <a:latin typeface="Neue Haas Grotesk Text Pro (Základní text)"/>
                <a:cs typeface="Arial" panose="020B0604020202020204" pitchFamily="34" charset="0"/>
              </a:rPr>
            </a:br>
            <a:endParaRPr lang="cs-CZ" sz="1900" dirty="0">
              <a:latin typeface="Neue Haas Grotesk Text Pro (Základní text)"/>
              <a:cs typeface="Arial" panose="020B06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br>
              <a:rPr lang="cs-CZ" sz="1900" dirty="0">
                <a:latin typeface="Neue Haas Grotesk Text Pro (Základní text)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FF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Moravská vysoká škola Olomouc, o.p.s.</a:t>
            </a:r>
            <a:endParaRPr lang="cs-CZ" sz="28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tř. Kosmonautů 1288/1 </a:t>
            </a:r>
            <a:endParaRPr lang="cs-CZ" sz="19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779 00 Olomouc</a:t>
            </a:r>
          </a:p>
          <a:p>
            <a:pPr marL="0" indent="0" algn="ctr">
              <a:buNone/>
            </a:pPr>
            <a:r>
              <a:rPr lang="cs-CZ" sz="1900" dirty="0"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www.mvso.cz</a:t>
            </a: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19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				</a:t>
            </a:r>
            <a:b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44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rezentace_4-3_CZ  -  Jen pro čtení" id="{52B92E5E-FE24-4D3E-A457-D05603BD1DAE}" vid="{6A43AFA1-9D3E-42E5-AA3F-C6740DAD9F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VZOR_Sablona prezentace_CZ</Template>
  <TotalTime>915</TotalTime>
  <Words>383</Words>
  <Application>Microsoft Office PowerPoint</Application>
  <PresentationFormat>Předvádění na obrazovce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Neue Haas Grotesk Text Pro (Nadpisy)</vt:lpstr>
      <vt:lpstr>Neue Haas Grotesk Text Pro (Základní text)</vt:lpstr>
      <vt:lpstr>Segoe Sans</vt:lpstr>
      <vt:lpstr>Times New Roman</vt:lpstr>
      <vt:lpstr>Motiv Office</vt:lpstr>
      <vt:lpstr>    Moravská vysoká škola Olomouc, o.p.s.  </vt:lpstr>
      <vt:lpstr>KOMUNIKAČNÍ PROCES</vt:lpstr>
      <vt:lpstr>ROLE ÚČASTNÍKŮ KOMUNIKAČNÍHO PROCESU</vt:lpstr>
      <vt:lpstr> Vaše dotazy? Děkuji za pozornost. </vt:lpstr>
    </vt:vector>
  </TitlesOfParts>
  <Company>MVSO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Skřivánková Jitka</dc:creator>
  <cp:lastModifiedBy>Skřivánková Jitka</cp:lastModifiedBy>
  <cp:revision>126</cp:revision>
  <dcterms:created xsi:type="dcterms:W3CDTF">2025-08-06T05:26:05Z</dcterms:created>
  <dcterms:modified xsi:type="dcterms:W3CDTF">2025-08-27T11:54:09Z</dcterms:modified>
</cp:coreProperties>
</file>