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handoutMasterIdLst>
    <p:handoutMasterId r:id="rId9"/>
  </p:handoutMasterIdLst>
  <p:sldIdLst>
    <p:sldId id="256" r:id="rId2"/>
    <p:sldId id="269" r:id="rId3"/>
    <p:sldId id="376" r:id="rId4"/>
    <p:sldId id="377" r:id="rId5"/>
    <p:sldId id="378" r:id="rId6"/>
    <p:sldId id="261" r:id="rId7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0749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128" y="2"/>
            <a:ext cx="4302337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66F56-C0A9-4CF2-8D36-D5EEC4079AAF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6456363"/>
            <a:ext cx="4300749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128" y="6456363"/>
            <a:ext cx="4302337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4B6CC-08D6-41B5-B9C5-A9751490A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4032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90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90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90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586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8037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0765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4698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56379" y="1606844"/>
            <a:ext cx="8704877" cy="356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buClr>
                <a:srgbClr val="D10202"/>
              </a:buClr>
              <a:buSzPts val="4400"/>
            </a:pP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Úvodní informace</a:t>
            </a:r>
            <a:br>
              <a:rPr lang="cs-CZ" b="1" dirty="0">
                <a:solidFill>
                  <a:srgbClr val="D10202"/>
                </a:solidFill>
              </a:rPr>
            </a:b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XCCS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09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678461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Úvodní informace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862254"/>
            <a:ext cx="8229600" cy="4263909"/>
          </a:xfrm>
        </p:spPr>
        <p:txBody>
          <a:bodyPr>
            <a:normAutofit/>
          </a:bodyPr>
          <a:lstStyle/>
          <a:p>
            <a:pPr marL="1085850" lvl="1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3200" b="1" dirty="0"/>
              <a:t>Přednášky:</a:t>
            </a:r>
          </a:p>
          <a:p>
            <a:pPr marL="1543050" lvl="2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2800" dirty="0"/>
              <a:t>Ing. Jaroslav Škrabal, Ph.D.</a:t>
            </a:r>
          </a:p>
          <a:p>
            <a:pPr marL="1543050" lvl="2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2800" dirty="0"/>
              <a:t>Úterý: 09:00 – 10:30 na B2.334</a:t>
            </a:r>
          </a:p>
          <a:p>
            <a:pPr marL="1028700" lvl="2" indent="0">
              <a:spcBef>
                <a:spcPts val="0"/>
              </a:spcBef>
              <a:buClr>
                <a:srgbClr val="000000"/>
              </a:buClr>
              <a:buNone/>
            </a:pPr>
            <a:endParaRPr lang="cs-CZ" sz="2800" dirty="0"/>
          </a:p>
          <a:p>
            <a:pPr marL="1085850" lvl="1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3200" b="1" dirty="0"/>
              <a:t>Cvičení:</a:t>
            </a:r>
          </a:p>
          <a:p>
            <a:pPr marL="1543050" lvl="2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2800" dirty="0"/>
              <a:t>Ing. Jaroslav Škrabal, Ph.D.</a:t>
            </a:r>
          </a:p>
          <a:p>
            <a:pPr marL="1543050" lvl="2" indent="-514350"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</a:pPr>
            <a:r>
              <a:rPr lang="cs-CZ" sz="2800" dirty="0"/>
              <a:t>Úterý: 10:35 – 11:20 na B2.334</a:t>
            </a:r>
          </a:p>
          <a:p>
            <a:pPr marL="1028700" lvl="2" indent="0">
              <a:spcBef>
                <a:spcPts val="0"/>
              </a:spcBef>
              <a:buClr>
                <a:srgbClr val="000000"/>
              </a:buClr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34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678462"/>
            <a:ext cx="8229600" cy="862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Úvodní informace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540701"/>
            <a:ext cx="8229600" cy="4799713"/>
          </a:xfrm>
        </p:spPr>
        <p:txBody>
          <a:bodyPr>
            <a:normAutofit fontScale="85000" lnSpcReduction="10000"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cs-CZ" b="1" dirty="0"/>
              <a:t>Ústav: UEHR</a:t>
            </a:r>
          </a:p>
          <a:p>
            <a:pPr marL="800100" lvl="1">
              <a:spcBef>
                <a:spcPts val="0"/>
              </a:spcBef>
              <a:buSzPts val="3200"/>
            </a:pPr>
            <a:r>
              <a:rPr lang="cs-CZ" dirty="0"/>
              <a:t>Ústav ekonomie a hospodářství regionu.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Kontakt: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přes e-mail.</a:t>
            </a:r>
          </a:p>
          <a:p>
            <a:pPr marL="342900" lvl="0">
              <a:spcBef>
                <a:spcPts val="640"/>
              </a:spcBef>
              <a:buSzPts val="3200"/>
            </a:pPr>
            <a:r>
              <a:rPr lang="cs-CZ" b="1" dirty="0"/>
              <a:t>Konzultační hodiny: 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Úterý: 13:00 - 15:00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dirty="0"/>
              <a:t>Čtvrtek: 09:00 - 11:00 </a:t>
            </a:r>
            <a:r>
              <a:rPr lang="cs-CZ" b="1" dirty="0"/>
              <a:t>(dle dohody – e-mailem)</a:t>
            </a:r>
            <a:r>
              <a:rPr lang="cs-CZ" dirty="0"/>
              <a:t> K2 - 225. </a:t>
            </a:r>
          </a:p>
          <a:p>
            <a:pPr marL="800100" lvl="1">
              <a:spcBef>
                <a:spcPts val="640"/>
              </a:spcBef>
              <a:buSzPts val="3200"/>
            </a:pPr>
            <a:r>
              <a:rPr lang="cs-CZ" b="1" dirty="0"/>
              <a:t>Konzultační hodiny jsou platné v době výuky 22.9.2025 – 13.12.2025</a:t>
            </a:r>
            <a:endParaRPr lang="cs-CZ" dirty="0"/>
          </a:p>
          <a:p>
            <a:pPr marL="342900" lvl="0">
              <a:spcBef>
                <a:spcPts val="640"/>
              </a:spcBef>
              <a:buSzPts val="3200"/>
            </a:pPr>
            <a:r>
              <a:rPr lang="cs-CZ" dirty="0"/>
              <a:t>Veškeré informace budou poslány přes </a:t>
            </a:r>
            <a:r>
              <a:rPr lang="cs-CZ" b="1" dirty="0"/>
              <a:t>hromadnou korespondenci.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708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678461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Úvodní informace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516566"/>
            <a:ext cx="8229600" cy="4823849"/>
          </a:xfrm>
        </p:spPr>
        <p:txBody>
          <a:bodyPr>
            <a:normAutofit/>
          </a:bodyPr>
          <a:lstStyle/>
          <a:p>
            <a:pPr marL="342900" lvl="0">
              <a:spcBef>
                <a:spcPts val="0"/>
              </a:spcBef>
              <a:buSzPts val="3200"/>
            </a:pPr>
            <a:r>
              <a:rPr lang="cs-CZ" b="1" dirty="0"/>
              <a:t>Metody hodnocení:</a:t>
            </a:r>
            <a:endParaRPr lang="cs-CZ" dirty="0"/>
          </a:p>
          <a:p>
            <a:pPr marL="742950" lvl="1" indent="-285750">
              <a:spcBef>
                <a:spcPts val="560"/>
              </a:spcBef>
              <a:buSzPts val="2800"/>
            </a:pPr>
            <a:r>
              <a:rPr lang="cs-CZ" b="1" dirty="0"/>
              <a:t>Zápočet: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požadovaná docházka 80 % účasti na cvičení, které proběhnou;</a:t>
            </a: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/>
              <a:t>aktivní účast na cvičeních, vypracování zadaných úkolů;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spcBef>
                <a:spcPts val="560"/>
              </a:spcBef>
              <a:buSzPts val="2800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zápočtový test v zápočtovém týdnu </a:t>
            </a:r>
            <a:r>
              <a:rPr lang="cs-CZ" b="1" dirty="0"/>
              <a:t>15. 12. 2025</a:t>
            </a:r>
            <a:r>
              <a:rPr lang="cs-CZ" dirty="0"/>
              <a:t>.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Forma: 20 otázek, vždy jedna správná odpověď ze tří (a/b/c).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Délka testu max. 20 minut.</a:t>
            </a:r>
          </a:p>
          <a:p>
            <a:pPr marL="1657350" lvl="3" indent="-285750">
              <a:spcBef>
                <a:spcPts val="560"/>
              </a:spcBef>
              <a:buSzPts val="2800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Minimální hranice pro splnění: 60 % správných odpovědí (tj. 12/20).</a:t>
            </a:r>
          </a:p>
        </p:txBody>
      </p:sp>
    </p:spTree>
    <p:extLst>
      <p:ext uri="{BB962C8B-B14F-4D97-AF65-F5344CB8AC3E}">
        <p14:creationId xmlns:p14="http://schemas.microsoft.com/office/powerpoint/2010/main" val="304994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678461"/>
            <a:ext cx="8229600" cy="838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4400"/>
            </a:pPr>
            <a:r>
              <a:rPr lang="cs-CZ" b="1" dirty="0"/>
              <a:t>Úvodní informace</a:t>
            </a:r>
            <a:endParaRPr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457200" y="1393902"/>
            <a:ext cx="8229600" cy="4732261"/>
          </a:xfrm>
        </p:spPr>
        <p:txBody>
          <a:bodyPr>
            <a:normAutofit fontScale="55000" lnSpcReduction="20000"/>
          </a:bodyPr>
          <a:lstStyle/>
          <a:p>
            <a:pPr marL="0" lvl="0" indent="0">
              <a:spcBef>
                <a:spcPts val="0"/>
              </a:spcBef>
              <a:buSzPts val="3200"/>
              <a:buNone/>
            </a:pPr>
            <a:r>
              <a:rPr lang="cs-CZ" sz="4400" b="1" dirty="0"/>
              <a:t>Témata přednášek, která budou následně řešena na cvičení:</a:t>
            </a:r>
          </a:p>
          <a:p>
            <a:pPr marL="0" lvl="0" indent="0">
              <a:spcBef>
                <a:spcPts val="0"/>
              </a:spcBef>
              <a:buSzPts val="3200"/>
              <a:buNone/>
            </a:pPr>
            <a:endParaRPr lang="cs-CZ" sz="3400" b="1" dirty="0"/>
          </a:p>
          <a:p>
            <a:pPr marL="457200" lvl="1" indent="0">
              <a:spcBef>
                <a:spcPts val="0"/>
              </a:spcBef>
              <a:buSzPts val="3200"/>
              <a:buNone/>
            </a:pPr>
            <a:r>
              <a:rPr lang="cs-CZ" sz="3400" dirty="0"/>
              <a:t>1.	Úvod do problematiky cenové tvorby, vztah k obecné ekonomii a 	marketingu</a:t>
            </a:r>
            <a:br>
              <a:rPr lang="cs-CZ" sz="3400" dirty="0"/>
            </a:br>
            <a:r>
              <a:rPr lang="cs-CZ" sz="3400" dirty="0"/>
              <a:t>2. 	Strategie a plánování cenové tvorby</a:t>
            </a:r>
            <a:br>
              <a:rPr lang="cs-CZ" sz="3400" dirty="0"/>
            </a:br>
            <a:r>
              <a:rPr lang="cs-CZ" sz="3400" dirty="0"/>
              <a:t>3. 	Stanovení ceny pro nové výrobky a služby, cenová tvorba produkčních 	řad, modelové situace</a:t>
            </a:r>
            <a:br>
              <a:rPr lang="cs-CZ" sz="3400" dirty="0"/>
            </a:br>
            <a:r>
              <a:rPr lang="cs-CZ" sz="3400" dirty="0"/>
              <a:t>4. 	Změny cen a cenová tvorba v podmínkách nejistoty a rizika včetně 	determinace vlivu tuzemské i zahraniční konkurence, modely 	návratnosti</a:t>
            </a:r>
            <a:br>
              <a:rPr lang="cs-CZ" sz="3400" dirty="0"/>
            </a:br>
            <a:r>
              <a:rPr lang="cs-CZ" sz="3400" dirty="0"/>
              <a:t>5. 	Proces prognózování cen</a:t>
            </a:r>
            <a:br>
              <a:rPr lang="cs-CZ" sz="3400" dirty="0"/>
            </a:br>
            <a:r>
              <a:rPr lang="cs-CZ" sz="3400" dirty="0"/>
              <a:t>6. 	Cenová tvorba v organizacích služeb</a:t>
            </a:r>
            <a:br>
              <a:rPr lang="cs-CZ" sz="3400" dirty="0"/>
            </a:br>
            <a:r>
              <a:rPr lang="cs-CZ" sz="3400" dirty="0"/>
              <a:t>7. 	Ceny na mezinárodních trzích</a:t>
            </a:r>
            <a:br>
              <a:rPr lang="cs-CZ" sz="3400" dirty="0"/>
            </a:br>
            <a:r>
              <a:rPr lang="cs-CZ" sz="3400" dirty="0"/>
              <a:t>8. 	Ekonomie a cenová tvorba</a:t>
            </a:r>
            <a:br>
              <a:rPr lang="cs-CZ" sz="3400" dirty="0"/>
            </a:br>
            <a:r>
              <a:rPr lang="cs-CZ" sz="3400" dirty="0"/>
              <a:t>9. 	Funkce nákladů v tvorbě cen</a:t>
            </a:r>
          </a:p>
          <a:p>
            <a:pPr marL="457200" lvl="1" indent="0">
              <a:spcBef>
                <a:spcPts val="0"/>
              </a:spcBef>
              <a:buSzPts val="3200"/>
              <a:buNone/>
            </a:pPr>
            <a:r>
              <a:rPr lang="cs-CZ" sz="3400" dirty="0"/>
              <a:t>10. 	Analýza nákladů aktivit organizace, vazba na daňové aspekty a dotační 	politiku</a:t>
            </a:r>
            <a:br>
              <a:rPr lang="cs-CZ" sz="3400" dirty="0"/>
            </a:br>
            <a:r>
              <a:rPr lang="cs-CZ" sz="3400" dirty="0"/>
              <a:t>11. 	Řízení nákladů</a:t>
            </a:r>
            <a:br>
              <a:rPr lang="cs-CZ" sz="3400" dirty="0"/>
            </a:br>
            <a:r>
              <a:rPr lang="cs-CZ" sz="3400" dirty="0"/>
              <a:t>12. 	Tvorba cen a právní aspekty</a:t>
            </a:r>
            <a:endParaRPr lang="cs-CZ" sz="3400" b="1" dirty="0"/>
          </a:p>
          <a:p>
            <a:pPr marL="342900" lvl="0">
              <a:spcBef>
                <a:spcPts val="0"/>
              </a:spcBef>
              <a:buSzPts val="3200"/>
            </a:pPr>
            <a:endParaRPr lang="cs-CZ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368</Words>
  <Application>Microsoft Office PowerPoint</Application>
  <PresentationFormat>Předvádění na obrazovce (4:3)</PresentationFormat>
  <Paragraphs>42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 Úvodní informace  XCCS</vt:lpstr>
      <vt:lpstr>Úvodní informace</vt:lpstr>
      <vt:lpstr>Úvodní informace</vt:lpstr>
      <vt:lpstr>Úvodní informace</vt:lpstr>
      <vt:lpstr>Úvodní informace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47</cp:revision>
  <cp:lastPrinted>2024-09-22T13:47:52Z</cp:lastPrinted>
  <dcterms:modified xsi:type="dcterms:W3CDTF">2025-09-18T08:09:09Z</dcterms:modified>
</cp:coreProperties>
</file>