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5"/>
  </p:notesMasterIdLst>
  <p:sldIdLst>
    <p:sldId id="256" r:id="rId2"/>
    <p:sldId id="269" r:id="rId3"/>
    <p:sldId id="317" r:id="rId4"/>
    <p:sldId id="365" r:id="rId5"/>
    <p:sldId id="366" r:id="rId6"/>
    <p:sldId id="36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63" r:id="rId26"/>
    <p:sldId id="362" r:id="rId27"/>
    <p:sldId id="364" r:id="rId28"/>
    <p:sldId id="336" r:id="rId29"/>
    <p:sldId id="340" r:id="rId30"/>
    <p:sldId id="337" r:id="rId31"/>
    <p:sldId id="338" r:id="rId32"/>
    <p:sldId id="341" r:id="rId33"/>
    <p:sldId id="342" r:id="rId34"/>
    <p:sldId id="343" r:id="rId35"/>
    <p:sldId id="344" r:id="rId36"/>
    <p:sldId id="345" r:id="rId37"/>
    <p:sldId id="346" r:id="rId38"/>
    <p:sldId id="359" r:id="rId39"/>
    <p:sldId id="360" r:id="rId40"/>
    <p:sldId id="361" r:id="rId41"/>
    <p:sldId id="347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5" r:id="rId50"/>
    <p:sldId id="356" r:id="rId51"/>
    <p:sldId id="357" r:id="rId52"/>
    <p:sldId id="358" r:id="rId53"/>
    <p:sldId id="261" r:id="rId5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1714" y="2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F64A85-183D-4D76-8BBA-D140CC56C4CD}" type="doc">
      <dgm:prSet loTypeId="urn:microsoft.com/office/officeart/2008/layout/VerticalCurvedList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458A5F0C-3255-4212-8B3C-8E581C7BBAF1}">
      <dgm:prSet phldrT="[Text]" custT="1"/>
      <dgm:spPr/>
      <dgm:t>
        <a:bodyPr/>
        <a:lstStyle/>
        <a:p>
          <a:r>
            <a:rPr lang="cs-CZ" sz="2000" b="1">
              <a:latin typeface="Amasis MT Pro" panose="02040504050005020304" pitchFamily="18" charset="-18"/>
            </a:rPr>
            <a:t>RYZE HMOTNÉ ZBOŽÍ </a:t>
          </a:r>
          <a:endParaRPr lang="cs-CZ" sz="2000" b="1" dirty="0">
            <a:latin typeface="Amasis MT Pro" panose="02040504050005020304" pitchFamily="18" charset="-18"/>
          </a:endParaRPr>
        </a:p>
      </dgm:t>
    </dgm:pt>
    <dgm:pt modelId="{BE422EEB-62D8-4D13-9C40-2343F10D35FC}" type="parTrans" cxnId="{C2A14575-6251-45AE-9B3D-17404B8B1F98}">
      <dgm:prSet/>
      <dgm:spPr/>
      <dgm:t>
        <a:bodyPr/>
        <a:lstStyle/>
        <a:p>
          <a:endParaRPr lang="cs-CZ" sz="1200"/>
        </a:p>
      </dgm:t>
    </dgm:pt>
    <dgm:pt modelId="{3B19C664-7278-47B1-BC03-486611C7CF1E}" type="sibTrans" cxnId="{C2A14575-6251-45AE-9B3D-17404B8B1F98}">
      <dgm:prSet/>
      <dgm:spPr/>
      <dgm:t>
        <a:bodyPr/>
        <a:lstStyle/>
        <a:p>
          <a:endParaRPr lang="cs-CZ" sz="1200"/>
        </a:p>
      </dgm:t>
    </dgm:pt>
    <dgm:pt modelId="{0E690DB4-4FA3-4AFA-A760-F698E5374A17}">
      <dgm:prSet phldrT="[Text]" custT="1"/>
      <dgm:spPr/>
      <dgm:t>
        <a:bodyPr/>
        <a:lstStyle/>
        <a:p>
          <a:r>
            <a:rPr lang="cs-CZ" sz="2000" b="1">
              <a:latin typeface="Amasis MT Pro" panose="02040504050005020304" pitchFamily="18" charset="-18"/>
            </a:rPr>
            <a:t>HMOTNÉ ZBOŽÍ S DOPROVODNÝMI SLUŽBAMI</a:t>
          </a:r>
          <a:endParaRPr lang="cs-CZ" sz="2000" b="1" dirty="0">
            <a:latin typeface="Amasis MT Pro" panose="02040504050005020304" pitchFamily="18" charset="-18"/>
          </a:endParaRPr>
        </a:p>
      </dgm:t>
    </dgm:pt>
    <dgm:pt modelId="{E3E476C2-0A52-4B39-B2D9-4F09588A638B}" type="parTrans" cxnId="{BE8490AF-75C4-44EA-9AB9-66537F7AC0E5}">
      <dgm:prSet/>
      <dgm:spPr/>
      <dgm:t>
        <a:bodyPr/>
        <a:lstStyle/>
        <a:p>
          <a:endParaRPr lang="cs-CZ" sz="1200"/>
        </a:p>
      </dgm:t>
    </dgm:pt>
    <dgm:pt modelId="{9ED57ECA-422D-422E-8CED-B7BEC173ED47}" type="sibTrans" cxnId="{BE8490AF-75C4-44EA-9AB9-66537F7AC0E5}">
      <dgm:prSet/>
      <dgm:spPr/>
      <dgm:t>
        <a:bodyPr/>
        <a:lstStyle/>
        <a:p>
          <a:endParaRPr lang="cs-CZ" sz="1200"/>
        </a:p>
      </dgm:t>
    </dgm:pt>
    <dgm:pt modelId="{181C682F-69CA-41D3-9301-460BD1D53C90}">
      <dgm:prSet phldrT="[Text]" custT="1"/>
      <dgm:spPr/>
      <dgm:t>
        <a:bodyPr/>
        <a:lstStyle/>
        <a:p>
          <a:r>
            <a:rPr lang="cs-CZ" sz="2000" b="1">
              <a:latin typeface="Amasis MT Pro" panose="02040504050005020304" pitchFamily="18" charset="-18"/>
            </a:rPr>
            <a:t>HYBRIDNÍ</a:t>
          </a:r>
          <a:endParaRPr lang="cs-CZ" sz="2000" b="1" dirty="0">
            <a:latin typeface="Amasis MT Pro" panose="02040504050005020304" pitchFamily="18" charset="-18"/>
          </a:endParaRPr>
        </a:p>
      </dgm:t>
    </dgm:pt>
    <dgm:pt modelId="{12A7B19F-1C1E-4956-92B7-75C0B8247207}" type="parTrans" cxnId="{0820C81C-7F12-47D4-8141-C361F4F4C766}">
      <dgm:prSet/>
      <dgm:spPr/>
      <dgm:t>
        <a:bodyPr/>
        <a:lstStyle/>
        <a:p>
          <a:endParaRPr lang="cs-CZ" sz="1200"/>
        </a:p>
      </dgm:t>
    </dgm:pt>
    <dgm:pt modelId="{30DB0527-7142-4227-89E4-9B0BA1913100}" type="sibTrans" cxnId="{0820C81C-7F12-47D4-8141-C361F4F4C766}">
      <dgm:prSet/>
      <dgm:spPr/>
      <dgm:t>
        <a:bodyPr/>
        <a:lstStyle/>
        <a:p>
          <a:endParaRPr lang="cs-CZ" sz="1200"/>
        </a:p>
      </dgm:t>
    </dgm:pt>
    <dgm:pt modelId="{BE8C20FC-D1DB-4536-9FDA-A323D912F335}">
      <dgm:prSet phldrT="[Text]" custT="1"/>
      <dgm:spPr/>
      <dgm:t>
        <a:bodyPr/>
        <a:lstStyle/>
        <a:p>
          <a:r>
            <a:rPr lang="cs-CZ" sz="2000" b="1">
              <a:latin typeface="Amasis MT Pro" panose="02040504050005020304" pitchFamily="18" charset="-18"/>
            </a:rPr>
            <a:t>PŘEVAŽUJÍCÍ SLUŽBA S DOPROVODNÝM ZBOŽÍM LIKVIDITY</a:t>
          </a:r>
          <a:endParaRPr lang="cs-CZ" sz="2000" b="1" dirty="0">
            <a:latin typeface="Amasis MT Pro" panose="02040504050005020304" pitchFamily="18" charset="-18"/>
          </a:endParaRPr>
        </a:p>
      </dgm:t>
    </dgm:pt>
    <dgm:pt modelId="{FF34DE22-CC69-486C-BDAD-8594BB11A8E2}" type="parTrans" cxnId="{727DF397-CB4E-4A06-96F3-424B17E0CFCB}">
      <dgm:prSet/>
      <dgm:spPr/>
      <dgm:t>
        <a:bodyPr/>
        <a:lstStyle/>
        <a:p>
          <a:endParaRPr lang="cs-CZ" sz="1200"/>
        </a:p>
      </dgm:t>
    </dgm:pt>
    <dgm:pt modelId="{C440C48F-2426-4A87-9C63-3D87C73E42D4}" type="sibTrans" cxnId="{727DF397-CB4E-4A06-96F3-424B17E0CFCB}">
      <dgm:prSet/>
      <dgm:spPr/>
      <dgm:t>
        <a:bodyPr/>
        <a:lstStyle/>
        <a:p>
          <a:endParaRPr lang="cs-CZ" sz="1200"/>
        </a:p>
      </dgm:t>
    </dgm:pt>
    <dgm:pt modelId="{30135169-2DB2-4911-9FC2-F156A752E658}">
      <dgm:prSet phldrT="[Text]" custT="1"/>
      <dgm:spPr/>
      <dgm:t>
        <a:bodyPr/>
        <a:lstStyle/>
        <a:p>
          <a:r>
            <a:rPr lang="cs-CZ" sz="2000" b="1">
              <a:latin typeface="Amasis MT Pro" panose="02040504050005020304" pitchFamily="18" charset="-18"/>
            </a:rPr>
            <a:t>RYZÍ SLUŽBAAZATELE TRŽNÍ HODNOTY</a:t>
          </a:r>
          <a:endParaRPr lang="cs-CZ" sz="2000" b="1" dirty="0">
            <a:latin typeface="Amasis MT Pro" panose="02040504050005020304" pitchFamily="18" charset="-18"/>
          </a:endParaRPr>
        </a:p>
      </dgm:t>
    </dgm:pt>
    <dgm:pt modelId="{35E72845-32E5-4AD9-9A2D-32A62BAE6924}" type="parTrans" cxnId="{3BC99E6B-A397-46B3-8DFF-F3EA6C35C5BE}">
      <dgm:prSet/>
      <dgm:spPr/>
      <dgm:t>
        <a:bodyPr/>
        <a:lstStyle/>
        <a:p>
          <a:endParaRPr lang="cs-CZ" sz="1200"/>
        </a:p>
      </dgm:t>
    </dgm:pt>
    <dgm:pt modelId="{356A83CE-B689-4108-9F83-32F88F746B43}" type="sibTrans" cxnId="{3BC99E6B-A397-46B3-8DFF-F3EA6C35C5BE}">
      <dgm:prSet/>
      <dgm:spPr/>
      <dgm:t>
        <a:bodyPr/>
        <a:lstStyle/>
        <a:p>
          <a:endParaRPr lang="cs-CZ" sz="1200"/>
        </a:p>
      </dgm:t>
    </dgm:pt>
    <dgm:pt modelId="{F07DEFA4-E6F1-4910-A096-08E24C3A3BD3}" type="pres">
      <dgm:prSet presAssocID="{25F64A85-183D-4D76-8BBA-D140CC56C4CD}" presName="Name0" presStyleCnt="0">
        <dgm:presLayoutVars>
          <dgm:chMax val="7"/>
          <dgm:chPref val="7"/>
          <dgm:dir/>
        </dgm:presLayoutVars>
      </dgm:prSet>
      <dgm:spPr/>
    </dgm:pt>
    <dgm:pt modelId="{D901304A-594F-4BB1-AEAE-027BB7B9DE22}" type="pres">
      <dgm:prSet presAssocID="{25F64A85-183D-4D76-8BBA-D140CC56C4CD}" presName="Name1" presStyleCnt="0"/>
      <dgm:spPr/>
    </dgm:pt>
    <dgm:pt modelId="{9AD8A0CF-91E1-4D79-8527-07207FAFD5CA}" type="pres">
      <dgm:prSet presAssocID="{25F64A85-183D-4D76-8BBA-D140CC56C4CD}" presName="cycle" presStyleCnt="0"/>
      <dgm:spPr/>
    </dgm:pt>
    <dgm:pt modelId="{D41FD1E8-2D45-4CE5-80F5-3586FEE9079F}" type="pres">
      <dgm:prSet presAssocID="{25F64A85-183D-4D76-8BBA-D140CC56C4CD}" presName="srcNode" presStyleLbl="node1" presStyleIdx="0" presStyleCnt="5"/>
      <dgm:spPr/>
    </dgm:pt>
    <dgm:pt modelId="{0FED1577-5F13-473A-A4DE-B0A10A6AD0EC}" type="pres">
      <dgm:prSet presAssocID="{25F64A85-183D-4D76-8BBA-D140CC56C4CD}" presName="conn" presStyleLbl="parChTrans1D2" presStyleIdx="0" presStyleCnt="1"/>
      <dgm:spPr/>
    </dgm:pt>
    <dgm:pt modelId="{14759CE6-B780-47C5-8935-03F9C35186BE}" type="pres">
      <dgm:prSet presAssocID="{25F64A85-183D-4D76-8BBA-D140CC56C4CD}" presName="extraNode" presStyleLbl="node1" presStyleIdx="0" presStyleCnt="5"/>
      <dgm:spPr/>
    </dgm:pt>
    <dgm:pt modelId="{9ED8DE42-343A-4A32-97CB-061107591115}" type="pres">
      <dgm:prSet presAssocID="{25F64A85-183D-4D76-8BBA-D140CC56C4CD}" presName="dstNode" presStyleLbl="node1" presStyleIdx="0" presStyleCnt="5"/>
      <dgm:spPr/>
    </dgm:pt>
    <dgm:pt modelId="{7EE63B78-4C42-47FE-AE4D-AC3170D9D391}" type="pres">
      <dgm:prSet presAssocID="{458A5F0C-3255-4212-8B3C-8E581C7BBAF1}" presName="text_1" presStyleLbl="node1" presStyleIdx="0" presStyleCnt="5" custScaleY="130500">
        <dgm:presLayoutVars>
          <dgm:bulletEnabled val="1"/>
        </dgm:presLayoutVars>
      </dgm:prSet>
      <dgm:spPr/>
    </dgm:pt>
    <dgm:pt modelId="{876CD9FD-33B8-41B1-A61A-21B1E97E9631}" type="pres">
      <dgm:prSet presAssocID="{458A5F0C-3255-4212-8B3C-8E581C7BBAF1}" presName="accent_1" presStyleCnt="0"/>
      <dgm:spPr/>
    </dgm:pt>
    <dgm:pt modelId="{88BBC801-BCA0-49CE-A47A-611B5E064171}" type="pres">
      <dgm:prSet presAssocID="{458A5F0C-3255-4212-8B3C-8E581C7BBAF1}" presName="accentRepeatNode" presStyleLbl="solidFgAcc1" presStyleIdx="0" presStyleCnt="5"/>
      <dgm:spPr/>
    </dgm:pt>
    <dgm:pt modelId="{BA65006E-F3ED-473E-A2D5-4DED7133B580}" type="pres">
      <dgm:prSet presAssocID="{0E690DB4-4FA3-4AFA-A760-F698E5374A17}" presName="text_2" presStyleLbl="node1" presStyleIdx="1" presStyleCnt="5" custScaleY="130500">
        <dgm:presLayoutVars>
          <dgm:bulletEnabled val="1"/>
        </dgm:presLayoutVars>
      </dgm:prSet>
      <dgm:spPr/>
    </dgm:pt>
    <dgm:pt modelId="{0FC20A26-0CC9-47CA-B728-3C23017094EB}" type="pres">
      <dgm:prSet presAssocID="{0E690DB4-4FA3-4AFA-A760-F698E5374A17}" presName="accent_2" presStyleCnt="0"/>
      <dgm:spPr/>
    </dgm:pt>
    <dgm:pt modelId="{C56D2D7D-97E5-4BA9-BC40-A72EF5F6593F}" type="pres">
      <dgm:prSet presAssocID="{0E690DB4-4FA3-4AFA-A760-F698E5374A17}" presName="accentRepeatNode" presStyleLbl="solidFgAcc1" presStyleIdx="1" presStyleCnt="5"/>
      <dgm:spPr/>
    </dgm:pt>
    <dgm:pt modelId="{7EF5E707-3F56-4405-B2B4-4FF1FC4B7F24}" type="pres">
      <dgm:prSet presAssocID="{181C682F-69CA-41D3-9301-460BD1D53C90}" presName="text_3" presStyleLbl="node1" presStyleIdx="2" presStyleCnt="5" custScaleY="130500">
        <dgm:presLayoutVars>
          <dgm:bulletEnabled val="1"/>
        </dgm:presLayoutVars>
      </dgm:prSet>
      <dgm:spPr/>
    </dgm:pt>
    <dgm:pt modelId="{6CB2A316-E8F5-4EE1-8DEC-4C3366CF1344}" type="pres">
      <dgm:prSet presAssocID="{181C682F-69CA-41D3-9301-460BD1D53C90}" presName="accent_3" presStyleCnt="0"/>
      <dgm:spPr/>
    </dgm:pt>
    <dgm:pt modelId="{17E9F3E5-8116-4B5A-842D-E1470F5AB79B}" type="pres">
      <dgm:prSet presAssocID="{181C682F-69CA-41D3-9301-460BD1D53C90}" presName="accentRepeatNode" presStyleLbl="solidFgAcc1" presStyleIdx="2" presStyleCnt="5"/>
      <dgm:spPr/>
    </dgm:pt>
    <dgm:pt modelId="{DD3FB583-D12A-4920-8276-6D40A8BA74E9}" type="pres">
      <dgm:prSet presAssocID="{BE8C20FC-D1DB-4536-9FDA-A323D912F335}" presName="text_4" presStyleLbl="node1" presStyleIdx="3" presStyleCnt="5" custScaleY="130500">
        <dgm:presLayoutVars>
          <dgm:bulletEnabled val="1"/>
        </dgm:presLayoutVars>
      </dgm:prSet>
      <dgm:spPr/>
    </dgm:pt>
    <dgm:pt modelId="{B9154A06-FED1-4A0C-B11E-B8464C22EE8B}" type="pres">
      <dgm:prSet presAssocID="{BE8C20FC-D1DB-4536-9FDA-A323D912F335}" presName="accent_4" presStyleCnt="0"/>
      <dgm:spPr/>
    </dgm:pt>
    <dgm:pt modelId="{E482E30B-AB02-4F85-81DF-BC27496768C8}" type="pres">
      <dgm:prSet presAssocID="{BE8C20FC-D1DB-4536-9FDA-A323D912F335}" presName="accentRepeatNode" presStyleLbl="solidFgAcc1" presStyleIdx="3" presStyleCnt="5"/>
      <dgm:spPr/>
    </dgm:pt>
    <dgm:pt modelId="{DEBD4509-EF8E-4090-862F-97AC423D9AE7}" type="pres">
      <dgm:prSet presAssocID="{30135169-2DB2-4911-9FC2-F156A752E658}" presName="text_5" presStyleLbl="node1" presStyleIdx="4" presStyleCnt="5" custScaleY="130500">
        <dgm:presLayoutVars>
          <dgm:bulletEnabled val="1"/>
        </dgm:presLayoutVars>
      </dgm:prSet>
      <dgm:spPr/>
    </dgm:pt>
    <dgm:pt modelId="{F58F86BD-F418-4512-BCD9-1FFE26F4F5C7}" type="pres">
      <dgm:prSet presAssocID="{30135169-2DB2-4911-9FC2-F156A752E658}" presName="accent_5" presStyleCnt="0"/>
      <dgm:spPr/>
    </dgm:pt>
    <dgm:pt modelId="{F9EE98E8-5E81-41A3-A8FD-04B4AB9A22AD}" type="pres">
      <dgm:prSet presAssocID="{30135169-2DB2-4911-9FC2-F156A752E658}" presName="accentRepeatNode" presStyleLbl="solidFgAcc1" presStyleIdx="4" presStyleCnt="5"/>
      <dgm:spPr/>
    </dgm:pt>
  </dgm:ptLst>
  <dgm:cxnLst>
    <dgm:cxn modelId="{80339109-3121-4F88-9858-E215D10E5EA5}" type="presOf" srcId="{0E690DB4-4FA3-4AFA-A760-F698E5374A17}" destId="{BA65006E-F3ED-473E-A2D5-4DED7133B580}" srcOrd="0" destOrd="0" presId="urn:microsoft.com/office/officeart/2008/layout/VerticalCurvedList"/>
    <dgm:cxn modelId="{D6C0AC0F-A2DC-4A10-875B-A8EB4A72DB0E}" type="presOf" srcId="{458A5F0C-3255-4212-8B3C-8E581C7BBAF1}" destId="{7EE63B78-4C42-47FE-AE4D-AC3170D9D391}" srcOrd="0" destOrd="0" presId="urn:microsoft.com/office/officeart/2008/layout/VerticalCurvedList"/>
    <dgm:cxn modelId="{0820C81C-7F12-47D4-8141-C361F4F4C766}" srcId="{25F64A85-183D-4D76-8BBA-D140CC56C4CD}" destId="{181C682F-69CA-41D3-9301-460BD1D53C90}" srcOrd="2" destOrd="0" parTransId="{12A7B19F-1C1E-4956-92B7-75C0B8247207}" sibTransId="{30DB0527-7142-4227-89E4-9B0BA1913100}"/>
    <dgm:cxn modelId="{0E2A2623-1E49-4B2C-BD3F-9D8C708921F6}" type="presOf" srcId="{181C682F-69CA-41D3-9301-460BD1D53C90}" destId="{7EF5E707-3F56-4405-B2B4-4FF1FC4B7F24}" srcOrd="0" destOrd="0" presId="urn:microsoft.com/office/officeart/2008/layout/VerticalCurvedList"/>
    <dgm:cxn modelId="{043D5E45-D921-4F79-837B-8E2313C3B019}" type="presOf" srcId="{25F64A85-183D-4D76-8BBA-D140CC56C4CD}" destId="{F07DEFA4-E6F1-4910-A096-08E24C3A3BD3}" srcOrd="0" destOrd="0" presId="urn:microsoft.com/office/officeart/2008/layout/VerticalCurvedList"/>
    <dgm:cxn modelId="{3BC99E6B-A397-46B3-8DFF-F3EA6C35C5BE}" srcId="{25F64A85-183D-4D76-8BBA-D140CC56C4CD}" destId="{30135169-2DB2-4911-9FC2-F156A752E658}" srcOrd="4" destOrd="0" parTransId="{35E72845-32E5-4AD9-9A2D-32A62BAE6924}" sibTransId="{356A83CE-B689-4108-9F83-32F88F746B43}"/>
    <dgm:cxn modelId="{C2A14575-6251-45AE-9B3D-17404B8B1F98}" srcId="{25F64A85-183D-4D76-8BBA-D140CC56C4CD}" destId="{458A5F0C-3255-4212-8B3C-8E581C7BBAF1}" srcOrd="0" destOrd="0" parTransId="{BE422EEB-62D8-4D13-9C40-2343F10D35FC}" sibTransId="{3B19C664-7278-47B1-BC03-486611C7CF1E}"/>
    <dgm:cxn modelId="{06E96191-D025-44D2-AFB4-B5CC1B5ECBCF}" type="presOf" srcId="{30135169-2DB2-4911-9FC2-F156A752E658}" destId="{DEBD4509-EF8E-4090-862F-97AC423D9AE7}" srcOrd="0" destOrd="0" presId="urn:microsoft.com/office/officeart/2008/layout/VerticalCurvedList"/>
    <dgm:cxn modelId="{296CBC93-FDBD-4302-B177-51A82D7A89FF}" type="presOf" srcId="{BE8C20FC-D1DB-4536-9FDA-A323D912F335}" destId="{DD3FB583-D12A-4920-8276-6D40A8BA74E9}" srcOrd="0" destOrd="0" presId="urn:microsoft.com/office/officeart/2008/layout/VerticalCurvedList"/>
    <dgm:cxn modelId="{727DF397-CB4E-4A06-96F3-424B17E0CFCB}" srcId="{25F64A85-183D-4D76-8BBA-D140CC56C4CD}" destId="{BE8C20FC-D1DB-4536-9FDA-A323D912F335}" srcOrd="3" destOrd="0" parTransId="{FF34DE22-CC69-486C-BDAD-8594BB11A8E2}" sibTransId="{C440C48F-2426-4A87-9C63-3D87C73E42D4}"/>
    <dgm:cxn modelId="{BE8490AF-75C4-44EA-9AB9-66537F7AC0E5}" srcId="{25F64A85-183D-4D76-8BBA-D140CC56C4CD}" destId="{0E690DB4-4FA3-4AFA-A760-F698E5374A17}" srcOrd="1" destOrd="0" parTransId="{E3E476C2-0A52-4B39-B2D9-4F09588A638B}" sibTransId="{9ED57ECA-422D-422E-8CED-B7BEC173ED47}"/>
    <dgm:cxn modelId="{77D8A5FD-B253-49A5-BA65-757D36BC2EDD}" type="presOf" srcId="{3B19C664-7278-47B1-BC03-486611C7CF1E}" destId="{0FED1577-5F13-473A-A4DE-B0A10A6AD0EC}" srcOrd="0" destOrd="0" presId="urn:microsoft.com/office/officeart/2008/layout/VerticalCurvedList"/>
    <dgm:cxn modelId="{23F797E6-FAB5-46D3-B307-5A9CFD7D745E}" type="presParOf" srcId="{F07DEFA4-E6F1-4910-A096-08E24C3A3BD3}" destId="{D901304A-594F-4BB1-AEAE-027BB7B9DE22}" srcOrd="0" destOrd="0" presId="urn:microsoft.com/office/officeart/2008/layout/VerticalCurvedList"/>
    <dgm:cxn modelId="{851F6FA4-3E76-46AD-B41B-50A79D4D346B}" type="presParOf" srcId="{D901304A-594F-4BB1-AEAE-027BB7B9DE22}" destId="{9AD8A0CF-91E1-4D79-8527-07207FAFD5CA}" srcOrd="0" destOrd="0" presId="urn:microsoft.com/office/officeart/2008/layout/VerticalCurvedList"/>
    <dgm:cxn modelId="{1331DD83-E1CE-474D-A339-6C943E6D6E99}" type="presParOf" srcId="{9AD8A0CF-91E1-4D79-8527-07207FAFD5CA}" destId="{D41FD1E8-2D45-4CE5-80F5-3586FEE9079F}" srcOrd="0" destOrd="0" presId="urn:microsoft.com/office/officeart/2008/layout/VerticalCurvedList"/>
    <dgm:cxn modelId="{4E0005A5-1042-4D48-BC7A-943A83452CFD}" type="presParOf" srcId="{9AD8A0CF-91E1-4D79-8527-07207FAFD5CA}" destId="{0FED1577-5F13-473A-A4DE-B0A10A6AD0EC}" srcOrd="1" destOrd="0" presId="urn:microsoft.com/office/officeart/2008/layout/VerticalCurvedList"/>
    <dgm:cxn modelId="{EC8CB12C-0F8A-4F6E-97EB-F57CF5AA2155}" type="presParOf" srcId="{9AD8A0CF-91E1-4D79-8527-07207FAFD5CA}" destId="{14759CE6-B780-47C5-8935-03F9C35186BE}" srcOrd="2" destOrd="0" presId="urn:microsoft.com/office/officeart/2008/layout/VerticalCurvedList"/>
    <dgm:cxn modelId="{627F61EB-A7FC-4576-BB90-D28CC6C5E3CE}" type="presParOf" srcId="{9AD8A0CF-91E1-4D79-8527-07207FAFD5CA}" destId="{9ED8DE42-343A-4A32-97CB-061107591115}" srcOrd="3" destOrd="0" presId="urn:microsoft.com/office/officeart/2008/layout/VerticalCurvedList"/>
    <dgm:cxn modelId="{2100B3E2-3DA6-4F31-9FD5-4E6C61E15CBE}" type="presParOf" srcId="{D901304A-594F-4BB1-AEAE-027BB7B9DE22}" destId="{7EE63B78-4C42-47FE-AE4D-AC3170D9D391}" srcOrd="1" destOrd="0" presId="urn:microsoft.com/office/officeart/2008/layout/VerticalCurvedList"/>
    <dgm:cxn modelId="{A2A9EB1A-DB38-4461-A05A-160B8B10426D}" type="presParOf" srcId="{D901304A-594F-4BB1-AEAE-027BB7B9DE22}" destId="{876CD9FD-33B8-41B1-A61A-21B1E97E9631}" srcOrd="2" destOrd="0" presId="urn:microsoft.com/office/officeart/2008/layout/VerticalCurvedList"/>
    <dgm:cxn modelId="{ACB3961E-63B1-41DE-949B-F9261699F672}" type="presParOf" srcId="{876CD9FD-33B8-41B1-A61A-21B1E97E9631}" destId="{88BBC801-BCA0-49CE-A47A-611B5E064171}" srcOrd="0" destOrd="0" presId="urn:microsoft.com/office/officeart/2008/layout/VerticalCurvedList"/>
    <dgm:cxn modelId="{93A88DE1-ADED-4512-903B-CEA203AA13DD}" type="presParOf" srcId="{D901304A-594F-4BB1-AEAE-027BB7B9DE22}" destId="{BA65006E-F3ED-473E-A2D5-4DED7133B580}" srcOrd="3" destOrd="0" presId="urn:microsoft.com/office/officeart/2008/layout/VerticalCurvedList"/>
    <dgm:cxn modelId="{2D6F8CAD-B438-402B-BA88-A29F4909666F}" type="presParOf" srcId="{D901304A-594F-4BB1-AEAE-027BB7B9DE22}" destId="{0FC20A26-0CC9-47CA-B728-3C23017094EB}" srcOrd="4" destOrd="0" presId="urn:microsoft.com/office/officeart/2008/layout/VerticalCurvedList"/>
    <dgm:cxn modelId="{FB9F2071-A750-4031-A5F6-FC4426B4AC7E}" type="presParOf" srcId="{0FC20A26-0CC9-47CA-B728-3C23017094EB}" destId="{C56D2D7D-97E5-4BA9-BC40-A72EF5F6593F}" srcOrd="0" destOrd="0" presId="urn:microsoft.com/office/officeart/2008/layout/VerticalCurvedList"/>
    <dgm:cxn modelId="{7B305944-8F98-4A2C-AC2A-C50BE91EF5AA}" type="presParOf" srcId="{D901304A-594F-4BB1-AEAE-027BB7B9DE22}" destId="{7EF5E707-3F56-4405-B2B4-4FF1FC4B7F24}" srcOrd="5" destOrd="0" presId="urn:microsoft.com/office/officeart/2008/layout/VerticalCurvedList"/>
    <dgm:cxn modelId="{C205AA45-3EA0-45FA-8D93-937B682B8682}" type="presParOf" srcId="{D901304A-594F-4BB1-AEAE-027BB7B9DE22}" destId="{6CB2A316-E8F5-4EE1-8DEC-4C3366CF1344}" srcOrd="6" destOrd="0" presId="urn:microsoft.com/office/officeart/2008/layout/VerticalCurvedList"/>
    <dgm:cxn modelId="{722770A0-4CF0-4F45-8512-D5359246EB50}" type="presParOf" srcId="{6CB2A316-E8F5-4EE1-8DEC-4C3366CF1344}" destId="{17E9F3E5-8116-4B5A-842D-E1470F5AB79B}" srcOrd="0" destOrd="0" presId="urn:microsoft.com/office/officeart/2008/layout/VerticalCurvedList"/>
    <dgm:cxn modelId="{CBCAABAB-EA12-4A92-A6EF-A05233C423AF}" type="presParOf" srcId="{D901304A-594F-4BB1-AEAE-027BB7B9DE22}" destId="{DD3FB583-D12A-4920-8276-6D40A8BA74E9}" srcOrd="7" destOrd="0" presId="urn:microsoft.com/office/officeart/2008/layout/VerticalCurvedList"/>
    <dgm:cxn modelId="{E4BC06B8-2D48-42C7-9ADA-0E141A3EAEE1}" type="presParOf" srcId="{D901304A-594F-4BB1-AEAE-027BB7B9DE22}" destId="{B9154A06-FED1-4A0C-B11E-B8464C22EE8B}" srcOrd="8" destOrd="0" presId="urn:microsoft.com/office/officeart/2008/layout/VerticalCurvedList"/>
    <dgm:cxn modelId="{6A596FEF-E909-49C3-9EB0-7DEB76E2EB1A}" type="presParOf" srcId="{B9154A06-FED1-4A0C-B11E-B8464C22EE8B}" destId="{E482E30B-AB02-4F85-81DF-BC27496768C8}" srcOrd="0" destOrd="0" presId="urn:microsoft.com/office/officeart/2008/layout/VerticalCurvedList"/>
    <dgm:cxn modelId="{572C47A5-586F-45DE-9318-4AC5C2F1CF80}" type="presParOf" srcId="{D901304A-594F-4BB1-AEAE-027BB7B9DE22}" destId="{DEBD4509-EF8E-4090-862F-97AC423D9AE7}" srcOrd="9" destOrd="0" presId="urn:microsoft.com/office/officeart/2008/layout/VerticalCurvedList"/>
    <dgm:cxn modelId="{4EC65D3E-D48E-405A-B6E4-DF47AC050AC6}" type="presParOf" srcId="{D901304A-594F-4BB1-AEAE-027BB7B9DE22}" destId="{F58F86BD-F418-4512-BCD9-1FFE26F4F5C7}" srcOrd="10" destOrd="0" presId="urn:microsoft.com/office/officeart/2008/layout/VerticalCurvedList"/>
    <dgm:cxn modelId="{17CB5156-FB83-47A3-8F41-98714CF2C7EF}" type="presParOf" srcId="{F58F86BD-F418-4512-BCD9-1FFE26F4F5C7}" destId="{F9EE98E8-5E81-41A3-A8FD-04B4AB9A22A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21853D-EB26-4ED9-A3C0-5811C0306392}" type="doc">
      <dgm:prSet loTypeId="urn:microsoft.com/office/officeart/2005/8/layout/process1" loCatId="process" qsTypeId="urn:microsoft.com/office/officeart/2005/8/quickstyle/3d3" qsCatId="3D" csTypeId="urn:microsoft.com/office/officeart/2005/8/colors/accent2_2" csCatId="accent2" phldr="1"/>
      <dgm:spPr/>
    </dgm:pt>
    <dgm:pt modelId="{CF43F7D1-0CB1-45E5-9B0F-1F3CC6F939E1}">
      <dgm:prSet phldrT="[Text]" custT="1"/>
      <dgm:spPr/>
      <dgm:t>
        <a:bodyPr/>
        <a:lstStyle/>
        <a:p>
          <a:r>
            <a:rPr lang="cs-CZ" sz="2000" b="1">
              <a:latin typeface="Amasis MT Pro" panose="02040504050005020304" pitchFamily="18" charset="-18"/>
            </a:rPr>
            <a:t>VÝROBA</a:t>
          </a:r>
          <a:endParaRPr lang="cs-CZ" sz="2000" b="1" dirty="0">
            <a:latin typeface="Amasis MT Pro" panose="02040504050005020304" pitchFamily="18" charset="-18"/>
          </a:endParaRPr>
        </a:p>
      </dgm:t>
    </dgm:pt>
    <dgm:pt modelId="{8BCF43FB-24F8-4F85-8A1A-2B73E81C53F6}" type="parTrans" cxnId="{785511C7-2371-47B0-B600-D427C882FF5F}">
      <dgm:prSet/>
      <dgm:spPr/>
      <dgm:t>
        <a:bodyPr/>
        <a:lstStyle/>
        <a:p>
          <a:endParaRPr lang="cs-CZ" sz="2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AA84A844-B5BD-43FB-8844-6ECE4733760F}" type="sibTrans" cxnId="{785511C7-2371-47B0-B600-D427C882FF5F}">
      <dgm:prSet custT="1"/>
      <dgm:spPr/>
      <dgm:t>
        <a:bodyPr/>
        <a:lstStyle/>
        <a:p>
          <a:endParaRPr lang="cs-CZ" sz="2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FFF03076-1666-45AF-A4B7-4DA5D3B4967E}">
      <dgm:prSet phldrT="[Text]" custT="1"/>
      <dgm:spPr/>
      <dgm:t>
        <a:bodyPr/>
        <a:lstStyle/>
        <a:p>
          <a:r>
            <a:rPr lang="cs-CZ" sz="2000" b="1">
              <a:latin typeface="Amasis MT Pro" panose="02040504050005020304" pitchFamily="18" charset="-18"/>
            </a:rPr>
            <a:t>PRODEJ</a:t>
          </a:r>
          <a:endParaRPr lang="cs-CZ" sz="2000" b="1" dirty="0">
            <a:latin typeface="Amasis MT Pro" panose="02040504050005020304" pitchFamily="18" charset="-18"/>
          </a:endParaRPr>
        </a:p>
      </dgm:t>
    </dgm:pt>
    <dgm:pt modelId="{9B793DB3-83D7-4B05-876A-6FEF2616D647}" type="parTrans" cxnId="{DF636612-69E1-44F6-A6E3-FDC33A94427A}">
      <dgm:prSet/>
      <dgm:spPr/>
      <dgm:t>
        <a:bodyPr/>
        <a:lstStyle/>
        <a:p>
          <a:endParaRPr lang="cs-CZ" sz="2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154842B2-DC7D-4028-91A9-6FCC74A7BD23}" type="sibTrans" cxnId="{DF636612-69E1-44F6-A6E3-FDC33A94427A}">
      <dgm:prSet custT="1"/>
      <dgm:spPr/>
      <dgm:t>
        <a:bodyPr/>
        <a:lstStyle/>
        <a:p>
          <a:endParaRPr lang="cs-CZ" sz="2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B97F597C-D817-477D-8AAA-9FA8DF0DC163}">
      <dgm:prSet phldrT="[Text]" custT="1"/>
      <dgm:spPr/>
      <dgm:t>
        <a:bodyPr/>
        <a:lstStyle/>
        <a:p>
          <a:r>
            <a:rPr lang="cs-CZ" sz="2000" b="1">
              <a:latin typeface="Amasis MT Pro" panose="02040504050005020304" pitchFamily="18" charset="-18"/>
            </a:rPr>
            <a:t>SPOTŘEBA</a:t>
          </a:r>
          <a:endParaRPr lang="cs-CZ" sz="2000" b="1" dirty="0">
            <a:latin typeface="Amasis MT Pro" panose="02040504050005020304" pitchFamily="18" charset="-18"/>
          </a:endParaRPr>
        </a:p>
      </dgm:t>
    </dgm:pt>
    <dgm:pt modelId="{38537DC9-0054-4F3F-9C14-6C74846D667E}" type="parTrans" cxnId="{72D6373D-DB6E-4796-8DD7-AE100D367BB8}">
      <dgm:prSet/>
      <dgm:spPr/>
      <dgm:t>
        <a:bodyPr/>
        <a:lstStyle/>
        <a:p>
          <a:endParaRPr lang="cs-CZ" sz="2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0BEBCF37-2AE3-48A9-A05C-8363DA1DCFDD}" type="sibTrans" cxnId="{72D6373D-DB6E-4796-8DD7-AE100D367BB8}">
      <dgm:prSet/>
      <dgm:spPr/>
      <dgm:t>
        <a:bodyPr/>
        <a:lstStyle/>
        <a:p>
          <a:endParaRPr lang="cs-CZ" sz="2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671B322E-6614-4B6C-B182-5B8C0C91404C}" type="pres">
      <dgm:prSet presAssocID="{5F21853D-EB26-4ED9-A3C0-5811C0306392}" presName="Name0" presStyleCnt="0">
        <dgm:presLayoutVars>
          <dgm:dir/>
          <dgm:resizeHandles val="exact"/>
        </dgm:presLayoutVars>
      </dgm:prSet>
      <dgm:spPr/>
    </dgm:pt>
    <dgm:pt modelId="{2113A7FC-E138-42D3-BA0A-28C1E04E290D}" type="pres">
      <dgm:prSet presAssocID="{CF43F7D1-0CB1-45E5-9B0F-1F3CC6F939E1}" presName="node" presStyleLbl="node1" presStyleIdx="0" presStyleCnt="3">
        <dgm:presLayoutVars>
          <dgm:bulletEnabled val="1"/>
        </dgm:presLayoutVars>
      </dgm:prSet>
      <dgm:spPr/>
    </dgm:pt>
    <dgm:pt modelId="{012144E0-7D5A-4DF6-AECD-575A47602751}" type="pres">
      <dgm:prSet presAssocID="{AA84A844-B5BD-43FB-8844-6ECE4733760F}" presName="sibTrans" presStyleLbl="sibTrans2D1" presStyleIdx="0" presStyleCnt="2"/>
      <dgm:spPr/>
    </dgm:pt>
    <dgm:pt modelId="{4547109E-295E-4B84-9D1F-28C81B10B024}" type="pres">
      <dgm:prSet presAssocID="{AA84A844-B5BD-43FB-8844-6ECE4733760F}" presName="connectorText" presStyleLbl="sibTrans2D1" presStyleIdx="0" presStyleCnt="2"/>
      <dgm:spPr/>
    </dgm:pt>
    <dgm:pt modelId="{7339E4CB-45EB-47C1-B17B-311DF99B9F02}" type="pres">
      <dgm:prSet presAssocID="{FFF03076-1666-45AF-A4B7-4DA5D3B4967E}" presName="node" presStyleLbl="node1" presStyleIdx="1" presStyleCnt="3">
        <dgm:presLayoutVars>
          <dgm:bulletEnabled val="1"/>
        </dgm:presLayoutVars>
      </dgm:prSet>
      <dgm:spPr/>
    </dgm:pt>
    <dgm:pt modelId="{760EE15F-566B-49C1-9867-56E4F578532B}" type="pres">
      <dgm:prSet presAssocID="{154842B2-DC7D-4028-91A9-6FCC74A7BD23}" presName="sibTrans" presStyleLbl="sibTrans2D1" presStyleIdx="1" presStyleCnt="2"/>
      <dgm:spPr/>
    </dgm:pt>
    <dgm:pt modelId="{59CFA119-C0E8-491A-8CF5-9CFAE170F94E}" type="pres">
      <dgm:prSet presAssocID="{154842B2-DC7D-4028-91A9-6FCC74A7BD23}" presName="connectorText" presStyleLbl="sibTrans2D1" presStyleIdx="1" presStyleCnt="2"/>
      <dgm:spPr/>
    </dgm:pt>
    <dgm:pt modelId="{439DF7FE-6366-495E-831B-96A1B99F7BD0}" type="pres">
      <dgm:prSet presAssocID="{B97F597C-D817-477D-8AAA-9FA8DF0DC163}" presName="node" presStyleLbl="node1" presStyleIdx="2" presStyleCnt="3">
        <dgm:presLayoutVars>
          <dgm:bulletEnabled val="1"/>
        </dgm:presLayoutVars>
      </dgm:prSet>
      <dgm:spPr/>
    </dgm:pt>
  </dgm:ptLst>
  <dgm:cxnLst>
    <dgm:cxn modelId="{0E120201-95C3-4AC5-BD80-CAB0587E2F7D}" type="presOf" srcId="{CF43F7D1-0CB1-45E5-9B0F-1F3CC6F939E1}" destId="{2113A7FC-E138-42D3-BA0A-28C1E04E290D}" srcOrd="0" destOrd="0" presId="urn:microsoft.com/office/officeart/2005/8/layout/process1"/>
    <dgm:cxn modelId="{DF636612-69E1-44F6-A6E3-FDC33A94427A}" srcId="{5F21853D-EB26-4ED9-A3C0-5811C0306392}" destId="{FFF03076-1666-45AF-A4B7-4DA5D3B4967E}" srcOrd="1" destOrd="0" parTransId="{9B793DB3-83D7-4B05-876A-6FEF2616D647}" sibTransId="{154842B2-DC7D-4028-91A9-6FCC74A7BD23}"/>
    <dgm:cxn modelId="{14E66914-7D25-4734-A640-1932E227A4CA}" type="presOf" srcId="{AA84A844-B5BD-43FB-8844-6ECE4733760F}" destId="{012144E0-7D5A-4DF6-AECD-575A47602751}" srcOrd="0" destOrd="0" presId="urn:microsoft.com/office/officeart/2005/8/layout/process1"/>
    <dgm:cxn modelId="{72D6373D-DB6E-4796-8DD7-AE100D367BB8}" srcId="{5F21853D-EB26-4ED9-A3C0-5811C0306392}" destId="{B97F597C-D817-477D-8AAA-9FA8DF0DC163}" srcOrd="2" destOrd="0" parTransId="{38537DC9-0054-4F3F-9C14-6C74846D667E}" sibTransId="{0BEBCF37-2AE3-48A9-A05C-8363DA1DCFDD}"/>
    <dgm:cxn modelId="{4D411450-188B-437F-BE9F-515E54D7845A}" type="presOf" srcId="{B97F597C-D817-477D-8AAA-9FA8DF0DC163}" destId="{439DF7FE-6366-495E-831B-96A1B99F7BD0}" srcOrd="0" destOrd="0" presId="urn:microsoft.com/office/officeart/2005/8/layout/process1"/>
    <dgm:cxn modelId="{D9929654-CA0E-49F5-86C0-AAB17433AC91}" type="presOf" srcId="{154842B2-DC7D-4028-91A9-6FCC74A7BD23}" destId="{59CFA119-C0E8-491A-8CF5-9CFAE170F94E}" srcOrd="1" destOrd="0" presId="urn:microsoft.com/office/officeart/2005/8/layout/process1"/>
    <dgm:cxn modelId="{931B917D-D49F-41BA-AEB5-F34EB8F37F9A}" type="presOf" srcId="{FFF03076-1666-45AF-A4B7-4DA5D3B4967E}" destId="{7339E4CB-45EB-47C1-B17B-311DF99B9F02}" srcOrd="0" destOrd="0" presId="urn:microsoft.com/office/officeart/2005/8/layout/process1"/>
    <dgm:cxn modelId="{20CC3785-492B-48FF-99CB-02C0FF0CC940}" type="presOf" srcId="{5F21853D-EB26-4ED9-A3C0-5811C0306392}" destId="{671B322E-6614-4B6C-B182-5B8C0C91404C}" srcOrd="0" destOrd="0" presId="urn:microsoft.com/office/officeart/2005/8/layout/process1"/>
    <dgm:cxn modelId="{2BEBF99A-3074-4095-A995-6FD1B129246A}" type="presOf" srcId="{AA84A844-B5BD-43FB-8844-6ECE4733760F}" destId="{4547109E-295E-4B84-9D1F-28C81B10B024}" srcOrd="1" destOrd="0" presId="urn:microsoft.com/office/officeart/2005/8/layout/process1"/>
    <dgm:cxn modelId="{785511C7-2371-47B0-B600-D427C882FF5F}" srcId="{5F21853D-EB26-4ED9-A3C0-5811C0306392}" destId="{CF43F7D1-0CB1-45E5-9B0F-1F3CC6F939E1}" srcOrd="0" destOrd="0" parTransId="{8BCF43FB-24F8-4F85-8A1A-2B73E81C53F6}" sibTransId="{AA84A844-B5BD-43FB-8844-6ECE4733760F}"/>
    <dgm:cxn modelId="{35BE8BFA-674C-4C01-8E1B-ABD88A4B92CC}" type="presOf" srcId="{154842B2-DC7D-4028-91A9-6FCC74A7BD23}" destId="{760EE15F-566B-49C1-9867-56E4F578532B}" srcOrd="0" destOrd="0" presId="urn:microsoft.com/office/officeart/2005/8/layout/process1"/>
    <dgm:cxn modelId="{9D89ABDD-AF71-4E0A-B1F0-1D860B0E7A2B}" type="presParOf" srcId="{671B322E-6614-4B6C-B182-5B8C0C91404C}" destId="{2113A7FC-E138-42D3-BA0A-28C1E04E290D}" srcOrd="0" destOrd="0" presId="urn:microsoft.com/office/officeart/2005/8/layout/process1"/>
    <dgm:cxn modelId="{284AE461-1E0C-40BA-AC95-AF79EB7F559C}" type="presParOf" srcId="{671B322E-6614-4B6C-B182-5B8C0C91404C}" destId="{012144E0-7D5A-4DF6-AECD-575A47602751}" srcOrd="1" destOrd="0" presId="urn:microsoft.com/office/officeart/2005/8/layout/process1"/>
    <dgm:cxn modelId="{2336B04D-C3AB-4FDE-9BE2-E88F4088A211}" type="presParOf" srcId="{012144E0-7D5A-4DF6-AECD-575A47602751}" destId="{4547109E-295E-4B84-9D1F-28C81B10B024}" srcOrd="0" destOrd="0" presId="urn:microsoft.com/office/officeart/2005/8/layout/process1"/>
    <dgm:cxn modelId="{D4CA1B2A-0DAE-47B6-92D0-122D7D7195B4}" type="presParOf" srcId="{671B322E-6614-4B6C-B182-5B8C0C91404C}" destId="{7339E4CB-45EB-47C1-B17B-311DF99B9F02}" srcOrd="2" destOrd="0" presId="urn:microsoft.com/office/officeart/2005/8/layout/process1"/>
    <dgm:cxn modelId="{A325A7BD-FA27-4753-8C05-BAB8C181970F}" type="presParOf" srcId="{671B322E-6614-4B6C-B182-5B8C0C91404C}" destId="{760EE15F-566B-49C1-9867-56E4F578532B}" srcOrd="3" destOrd="0" presId="urn:microsoft.com/office/officeart/2005/8/layout/process1"/>
    <dgm:cxn modelId="{6CD5E7CE-AF29-461B-B39E-A7770F8E5CB3}" type="presParOf" srcId="{760EE15F-566B-49C1-9867-56E4F578532B}" destId="{59CFA119-C0E8-491A-8CF5-9CFAE170F94E}" srcOrd="0" destOrd="0" presId="urn:microsoft.com/office/officeart/2005/8/layout/process1"/>
    <dgm:cxn modelId="{481FB216-26A0-4097-A312-4C544F773ECB}" type="presParOf" srcId="{671B322E-6614-4B6C-B182-5B8C0C91404C}" destId="{439DF7FE-6366-495E-831B-96A1B99F7BD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21853D-EB26-4ED9-A3C0-5811C0306392}" type="doc">
      <dgm:prSet loTypeId="urn:microsoft.com/office/officeart/2005/8/layout/process1" loCatId="process" qsTypeId="urn:microsoft.com/office/officeart/2005/8/quickstyle/3d3" qsCatId="3D" csTypeId="urn:microsoft.com/office/officeart/2005/8/colors/accent2_2" csCatId="accent2" phldr="1"/>
      <dgm:spPr/>
    </dgm:pt>
    <dgm:pt modelId="{CF43F7D1-0CB1-45E5-9B0F-1F3CC6F939E1}">
      <dgm:prSet phldrT="[Text]" custT="1"/>
      <dgm:spPr/>
      <dgm:t>
        <a:bodyPr/>
        <a:lstStyle/>
        <a:p>
          <a:r>
            <a:rPr lang="cs-CZ" sz="2000" b="1">
              <a:latin typeface="Amasis MT Pro" panose="02040504050005020304" pitchFamily="18" charset="-18"/>
            </a:rPr>
            <a:t>PRODEJ</a:t>
          </a:r>
          <a:endParaRPr lang="cs-CZ" sz="2000" b="1" dirty="0">
            <a:latin typeface="Amasis MT Pro" panose="02040504050005020304" pitchFamily="18" charset="-18"/>
          </a:endParaRPr>
        </a:p>
      </dgm:t>
    </dgm:pt>
    <dgm:pt modelId="{8BCF43FB-24F8-4F85-8A1A-2B73E81C53F6}" type="parTrans" cxnId="{785511C7-2371-47B0-B600-D427C882FF5F}">
      <dgm:prSet/>
      <dgm:spPr/>
      <dgm:t>
        <a:bodyPr/>
        <a:lstStyle/>
        <a:p>
          <a:endParaRPr lang="cs-CZ" sz="2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AA84A844-B5BD-43FB-8844-6ECE4733760F}" type="sibTrans" cxnId="{785511C7-2371-47B0-B600-D427C882FF5F}">
      <dgm:prSet custT="1"/>
      <dgm:spPr/>
      <dgm:t>
        <a:bodyPr/>
        <a:lstStyle/>
        <a:p>
          <a:endParaRPr lang="cs-CZ" sz="2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FFF03076-1666-45AF-A4B7-4DA5D3B4967E}">
      <dgm:prSet phldrT="[Text]" custT="1"/>
      <dgm:spPr/>
      <dgm:t>
        <a:bodyPr/>
        <a:lstStyle/>
        <a:p>
          <a:r>
            <a:rPr lang="cs-CZ" sz="2000" b="1">
              <a:latin typeface="Amasis MT Pro" panose="02040504050005020304" pitchFamily="18" charset="-18"/>
            </a:rPr>
            <a:t>VÝROBA</a:t>
          </a:r>
          <a:endParaRPr lang="cs-CZ" sz="2000" b="1" dirty="0">
            <a:latin typeface="Amasis MT Pro" panose="02040504050005020304" pitchFamily="18" charset="-18"/>
          </a:endParaRPr>
        </a:p>
      </dgm:t>
    </dgm:pt>
    <dgm:pt modelId="{9B793DB3-83D7-4B05-876A-6FEF2616D647}" type="parTrans" cxnId="{DF636612-69E1-44F6-A6E3-FDC33A94427A}">
      <dgm:prSet/>
      <dgm:spPr/>
      <dgm:t>
        <a:bodyPr/>
        <a:lstStyle/>
        <a:p>
          <a:endParaRPr lang="cs-CZ" sz="2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154842B2-DC7D-4028-91A9-6FCC74A7BD23}" type="sibTrans" cxnId="{DF636612-69E1-44F6-A6E3-FDC33A94427A}">
      <dgm:prSet custT="1"/>
      <dgm:spPr/>
      <dgm:t>
        <a:bodyPr/>
        <a:lstStyle/>
        <a:p>
          <a:endParaRPr lang="cs-CZ" sz="2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B97F597C-D817-477D-8AAA-9FA8DF0DC163}">
      <dgm:prSet phldrT="[Text]" custT="1"/>
      <dgm:spPr/>
      <dgm:t>
        <a:bodyPr/>
        <a:lstStyle/>
        <a:p>
          <a:r>
            <a:rPr lang="cs-CZ" sz="2000" b="1">
              <a:latin typeface="Amasis MT Pro" panose="02040504050005020304" pitchFamily="18" charset="-18"/>
            </a:rPr>
            <a:t>SPOTŘEBA</a:t>
          </a:r>
          <a:endParaRPr lang="cs-CZ" sz="2000" b="1" dirty="0">
            <a:latin typeface="Amasis MT Pro" panose="02040504050005020304" pitchFamily="18" charset="-18"/>
          </a:endParaRPr>
        </a:p>
      </dgm:t>
    </dgm:pt>
    <dgm:pt modelId="{38537DC9-0054-4F3F-9C14-6C74846D667E}" type="parTrans" cxnId="{72D6373D-DB6E-4796-8DD7-AE100D367BB8}">
      <dgm:prSet/>
      <dgm:spPr/>
      <dgm:t>
        <a:bodyPr/>
        <a:lstStyle/>
        <a:p>
          <a:endParaRPr lang="cs-CZ" sz="2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0BEBCF37-2AE3-48A9-A05C-8363DA1DCFDD}" type="sibTrans" cxnId="{72D6373D-DB6E-4796-8DD7-AE100D367BB8}">
      <dgm:prSet/>
      <dgm:spPr/>
      <dgm:t>
        <a:bodyPr/>
        <a:lstStyle/>
        <a:p>
          <a:endParaRPr lang="cs-CZ" sz="2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671B322E-6614-4B6C-B182-5B8C0C91404C}" type="pres">
      <dgm:prSet presAssocID="{5F21853D-EB26-4ED9-A3C0-5811C0306392}" presName="Name0" presStyleCnt="0">
        <dgm:presLayoutVars>
          <dgm:dir/>
          <dgm:resizeHandles val="exact"/>
        </dgm:presLayoutVars>
      </dgm:prSet>
      <dgm:spPr/>
    </dgm:pt>
    <dgm:pt modelId="{2113A7FC-E138-42D3-BA0A-28C1E04E290D}" type="pres">
      <dgm:prSet presAssocID="{CF43F7D1-0CB1-45E5-9B0F-1F3CC6F939E1}" presName="node" presStyleLbl="node1" presStyleIdx="0" presStyleCnt="3">
        <dgm:presLayoutVars>
          <dgm:bulletEnabled val="1"/>
        </dgm:presLayoutVars>
      </dgm:prSet>
      <dgm:spPr/>
    </dgm:pt>
    <dgm:pt modelId="{012144E0-7D5A-4DF6-AECD-575A47602751}" type="pres">
      <dgm:prSet presAssocID="{AA84A844-B5BD-43FB-8844-6ECE4733760F}" presName="sibTrans" presStyleLbl="sibTrans2D1" presStyleIdx="0" presStyleCnt="2"/>
      <dgm:spPr/>
    </dgm:pt>
    <dgm:pt modelId="{4547109E-295E-4B84-9D1F-28C81B10B024}" type="pres">
      <dgm:prSet presAssocID="{AA84A844-B5BD-43FB-8844-6ECE4733760F}" presName="connectorText" presStyleLbl="sibTrans2D1" presStyleIdx="0" presStyleCnt="2"/>
      <dgm:spPr/>
    </dgm:pt>
    <dgm:pt modelId="{7339E4CB-45EB-47C1-B17B-311DF99B9F02}" type="pres">
      <dgm:prSet presAssocID="{FFF03076-1666-45AF-A4B7-4DA5D3B4967E}" presName="node" presStyleLbl="node1" presStyleIdx="1" presStyleCnt="3">
        <dgm:presLayoutVars>
          <dgm:bulletEnabled val="1"/>
        </dgm:presLayoutVars>
      </dgm:prSet>
      <dgm:spPr/>
    </dgm:pt>
    <dgm:pt modelId="{760EE15F-566B-49C1-9867-56E4F578532B}" type="pres">
      <dgm:prSet presAssocID="{154842B2-DC7D-4028-91A9-6FCC74A7BD23}" presName="sibTrans" presStyleLbl="sibTrans2D1" presStyleIdx="1" presStyleCnt="2"/>
      <dgm:spPr/>
    </dgm:pt>
    <dgm:pt modelId="{59CFA119-C0E8-491A-8CF5-9CFAE170F94E}" type="pres">
      <dgm:prSet presAssocID="{154842B2-DC7D-4028-91A9-6FCC74A7BD23}" presName="connectorText" presStyleLbl="sibTrans2D1" presStyleIdx="1" presStyleCnt="2"/>
      <dgm:spPr/>
    </dgm:pt>
    <dgm:pt modelId="{439DF7FE-6366-495E-831B-96A1B99F7BD0}" type="pres">
      <dgm:prSet presAssocID="{B97F597C-D817-477D-8AAA-9FA8DF0DC163}" presName="node" presStyleLbl="node1" presStyleIdx="2" presStyleCnt="3" custLinFactNeighborX="9632" custLinFactNeighborY="-4485">
        <dgm:presLayoutVars>
          <dgm:bulletEnabled val="1"/>
        </dgm:presLayoutVars>
      </dgm:prSet>
      <dgm:spPr/>
    </dgm:pt>
  </dgm:ptLst>
  <dgm:cxnLst>
    <dgm:cxn modelId="{0E120201-95C3-4AC5-BD80-CAB0587E2F7D}" type="presOf" srcId="{CF43F7D1-0CB1-45E5-9B0F-1F3CC6F939E1}" destId="{2113A7FC-E138-42D3-BA0A-28C1E04E290D}" srcOrd="0" destOrd="0" presId="urn:microsoft.com/office/officeart/2005/8/layout/process1"/>
    <dgm:cxn modelId="{DF636612-69E1-44F6-A6E3-FDC33A94427A}" srcId="{5F21853D-EB26-4ED9-A3C0-5811C0306392}" destId="{FFF03076-1666-45AF-A4B7-4DA5D3B4967E}" srcOrd="1" destOrd="0" parTransId="{9B793DB3-83D7-4B05-876A-6FEF2616D647}" sibTransId="{154842B2-DC7D-4028-91A9-6FCC74A7BD23}"/>
    <dgm:cxn modelId="{14E66914-7D25-4734-A640-1932E227A4CA}" type="presOf" srcId="{AA84A844-B5BD-43FB-8844-6ECE4733760F}" destId="{012144E0-7D5A-4DF6-AECD-575A47602751}" srcOrd="0" destOrd="0" presId="urn:microsoft.com/office/officeart/2005/8/layout/process1"/>
    <dgm:cxn modelId="{72D6373D-DB6E-4796-8DD7-AE100D367BB8}" srcId="{5F21853D-EB26-4ED9-A3C0-5811C0306392}" destId="{B97F597C-D817-477D-8AAA-9FA8DF0DC163}" srcOrd="2" destOrd="0" parTransId="{38537DC9-0054-4F3F-9C14-6C74846D667E}" sibTransId="{0BEBCF37-2AE3-48A9-A05C-8363DA1DCFDD}"/>
    <dgm:cxn modelId="{4D411450-188B-437F-BE9F-515E54D7845A}" type="presOf" srcId="{B97F597C-D817-477D-8AAA-9FA8DF0DC163}" destId="{439DF7FE-6366-495E-831B-96A1B99F7BD0}" srcOrd="0" destOrd="0" presId="urn:microsoft.com/office/officeart/2005/8/layout/process1"/>
    <dgm:cxn modelId="{D9929654-CA0E-49F5-86C0-AAB17433AC91}" type="presOf" srcId="{154842B2-DC7D-4028-91A9-6FCC74A7BD23}" destId="{59CFA119-C0E8-491A-8CF5-9CFAE170F94E}" srcOrd="1" destOrd="0" presId="urn:microsoft.com/office/officeart/2005/8/layout/process1"/>
    <dgm:cxn modelId="{931B917D-D49F-41BA-AEB5-F34EB8F37F9A}" type="presOf" srcId="{FFF03076-1666-45AF-A4B7-4DA5D3B4967E}" destId="{7339E4CB-45EB-47C1-B17B-311DF99B9F02}" srcOrd="0" destOrd="0" presId="urn:microsoft.com/office/officeart/2005/8/layout/process1"/>
    <dgm:cxn modelId="{20CC3785-492B-48FF-99CB-02C0FF0CC940}" type="presOf" srcId="{5F21853D-EB26-4ED9-A3C0-5811C0306392}" destId="{671B322E-6614-4B6C-B182-5B8C0C91404C}" srcOrd="0" destOrd="0" presId="urn:microsoft.com/office/officeart/2005/8/layout/process1"/>
    <dgm:cxn modelId="{2BEBF99A-3074-4095-A995-6FD1B129246A}" type="presOf" srcId="{AA84A844-B5BD-43FB-8844-6ECE4733760F}" destId="{4547109E-295E-4B84-9D1F-28C81B10B024}" srcOrd="1" destOrd="0" presId="urn:microsoft.com/office/officeart/2005/8/layout/process1"/>
    <dgm:cxn modelId="{785511C7-2371-47B0-B600-D427C882FF5F}" srcId="{5F21853D-EB26-4ED9-A3C0-5811C0306392}" destId="{CF43F7D1-0CB1-45E5-9B0F-1F3CC6F939E1}" srcOrd="0" destOrd="0" parTransId="{8BCF43FB-24F8-4F85-8A1A-2B73E81C53F6}" sibTransId="{AA84A844-B5BD-43FB-8844-6ECE4733760F}"/>
    <dgm:cxn modelId="{35BE8BFA-674C-4C01-8E1B-ABD88A4B92CC}" type="presOf" srcId="{154842B2-DC7D-4028-91A9-6FCC74A7BD23}" destId="{760EE15F-566B-49C1-9867-56E4F578532B}" srcOrd="0" destOrd="0" presId="urn:microsoft.com/office/officeart/2005/8/layout/process1"/>
    <dgm:cxn modelId="{9D89ABDD-AF71-4E0A-B1F0-1D860B0E7A2B}" type="presParOf" srcId="{671B322E-6614-4B6C-B182-5B8C0C91404C}" destId="{2113A7FC-E138-42D3-BA0A-28C1E04E290D}" srcOrd="0" destOrd="0" presId="urn:microsoft.com/office/officeart/2005/8/layout/process1"/>
    <dgm:cxn modelId="{284AE461-1E0C-40BA-AC95-AF79EB7F559C}" type="presParOf" srcId="{671B322E-6614-4B6C-B182-5B8C0C91404C}" destId="{012144E0-7D5A-4DF6-AECD-575A47602751}" srcOrd="1" destOrd="0" presId="urn:microsoft.com/office/officeart/2005/8/layout/process1"/>
    <dgm:cxn modelId="{2336B04D-C3AB-4FDE-9BE2-E88F4088A211}" type="presParOf" srcId="{012144E0-7D5A-4DF6-AECD-575A47602751}" destId="{4547109E-295E-4B84-9D1F-28C81B10B024}" srcOrd="0" destOrd="0" presId="urn:microsoft.com/office/officeart/2005/8/layout/process1"/>
    <dgm:cxn modelId="{D4CA1B2A-0DAE-47B6-92D0-122D7D7195B4}" type="presParOf" srcId="{671B322E-6614-4B6C-B182-5B8C0C91404C}" destId="{7339E4CB-45EB-47C1-B17B-311DF99B9F02}" srcOrd="2" destOrd="0" presId="urn:microsoft.com/office/officeart/2005/8/layout/process1"/>
    <dgm:cxn modelId="{A325A7BD-FA27-4753-8C05-BAB8C181970F}" type="presParOf" srcId="{671B322E-6614-4B6C-B182-5B8C0C91404C}" destId="{760EE15F-566B-49C1-9867-56E4F578532B}" srcOrd="3" destOrd="0" presId="urn:microsoft.com/office/officeart/2005/8/layout/process1"/>
    <dgm:cxn modelId="{6CD5E7CE-AF29-461B-B39E-A7770F8E5CB3}" type="presParOf" srcId="{760EE15F-566B-49C1-9867-56E4F578532B}" destId="{59CFA119-C0E8-491A-8CF5-9CFAE170F94E}" srcOrd="0" destOrd="0" presId="urn:microsoft.com/office/officeart/2005/8/layout/process1"/>
    <dgm:cxn modelId="{481FB216-26A0-4097-A312-4C544F773ECB}" type="presParOf" srcId="{671B322E-6614-4B6C-B182-5B8C0C91404C}" destId="{439DF7FE-6366-495E-831B-96A1B99F7BD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F64A85-183D-4D76-8BBA-D140CC56C4CD}" type="doc">
      <dgm:prSet loTypeId="urn:microsoft.com/office/officeart/2008/layout/VerticalCurvedList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458A5F0C-3255-4212-8B3C-8E581C7BBAF1}">
      <dgm:prSet phldrT="[Text]" custT="1"/>
      <dgm:spPr/>
      <dgm:t>
        <a:bodyPr/>
        <a:lstStyle/>
        <a:p>
          <a:r>
            <a:rPr lang="cs-CZ" sz="2000" b="1">
              <a:latin typeface="Amasis MT Pro" panose="02040504050005020304" pitchFamily="18" charset="-18"/>
            </a:rPr>
            <a:t>STANOVENÍ KONKUREČNÍ CENY (rozmezí) </a:t>
          </a:r>
          <a:endParaRPr lang="cs-CZ" sz="2000" b="1" dirty="0">
            <a:latin typeface="Amasis MT Pro" panose="02040504050005020304" pitchFamily="18" charset="-18"/>
          </a:endParaRPr>
        </a:p>
      </dgm:t>
    </dgm:pt>
    <dgm:pt modelId="{BE422EEB-62D8-4D13-9C40-2343F10D35FC}" type="parTrans" cxnId="{C2A14575-6251-45AE-9B3D-17404B8B1F98}">
      <dgm:prSet/>
      <dgm:spPr/>
      <dgm:t>
        <a:bodyPr/>
        <a:lstStyle/>
        <a:p>
          <a:endParaRPr lang="cs-CZ" sz="1200"/>
        </a:p>
      </dgm:t>
    </dgm:pt>
    <dgm:pt modelId="{3B19C664-7278-47B1-BC03-486611C7CF1E}" type="sibTrans" cxnId="{C2A14575-6251-45AE-9B3D-17404B8B1F98}">
      <dgm:prSet/>
      <dgm:spPr/>
      <dgm:t>
        <a:bodyPr/>
        <a:lstStyle/>
        <a:p>
          <a:endParaRPr lang="cs-CZ" sz="1200"/>
        </a:p>
      </dgm:t>
    </dgm:pt>
    <dgm:pt modelId="{0E690DB4-4FA3-4AFA-A760-F698E5374A17}">
      <dgm:prSet phldrT="[Text]" custT="1"/>
      <dgm:spPr/>
      <dgm:t>
        <a:bodyPr/>
        <a:lstStyle/>
        <a:p>
          <a:r>
            <a:rPr lang="cs-CZ" sz="2000" b="1">
              <a:latin typeface="Amasis MT Pro" panose="02040504050005020304" pitchFamily="18" charset="-18"/>
            </a:rPr>
            <a:t>ROZDĚLENÍ SLUŽBY NA PRVKY VZTAHUJÍCÍ SE K VÝNOSU ZAŘÍZENÍ A KE MZDOVÝM NÁKLADŮM </a:t>
          </a:r>
        </a:p>
        <a:p>
          <a:r>
            <a:rPr lang="cs-CZ" sz="1800" b="1">
              <a:latin typeface="Amasis MT Pro" panose="02040504050005020304" pitchFamily="18" charset="-18"/>
            </a:rPr>
            <a:t>(eliminace nákladů prostřednictvím růstu produktivity)</a:t>
          </a:r>
          <a:endParaRPr lang="cs-CZ" sz="1800" b="1" dirty="0">
            <a:latin typeface="Amasis MT Pro" panose="02040504050005020304" pitchFamily="18" charset="-18"/>
          </a:endParaRPr>
        </a:p>
      </dgm:t>
    </dgm:pt>
    <dgm:pt modelId="{E3E476C2-0A52-4B39-B2D9-4F09588A638B}" type="parTrans" cxnId="{BE8490AF-75C4-44EA-9AB9-66537F7AC0E5}">
      <dgm:prSet/>
      <dgm:spPr/>
      <dgm:t>
        <a:bodyPr/>
        <a:lstStyle/>
        <a:p>
          <a:endParaRPr lang="cs-CZ" sz="1200"/>
        </a:p>
      </dgm:t>
    </dgm:pt>
    <dgm:pt modelId="{9ED57ECA-422D-422E-8CED-B7BEC173ED47}" type="sibTrans" cxnId="{BE8490AF-75C4-44EA-9AB9-66537F7AC0E5}">
      <dgm:prSet/>
      <dgm:spPr/>
      <dgm:t>
        <a:bodyPr/>
        <a:lstStyle/>
        <a:p>
          <a:endParaRPr lang="cs-CZ" sz="1200"/>
        </a:p>
      </dgm:t>
    </dgm:pt>
    <dgm:pt modelId="{181C682F-69CA-41D3-9301-460BD1D53C90}">
      <dgm:prSet phldrT="[Text]" custT="1"/>
      <dgm:spPr/>
      <dgm:t>
        <a:bodyPr/>
        <a:lstStyle/>
        <a:p>
          <a:r>
            <a:rPr lang="cs-CZ" sz="2000" b="1">
              <a:latin typeface="Amasis MT Pro" panose="02040504050005020304" pitchFamily="18" charset="-18"/>
            </a:rPr>
            <a:t>VYPOČÍTÁNÍ MNOŽSTVÍ JEDNOTEK SLUŽBY POTŘEBNÉ PRO DOSAŽENÍ BODU ZVRATU </a:t>
          </a:r>
        </a:p>
        <a:p>
          <a:r>
            <a:rPr lang="cs-CZ" sz="1800" b="1">
              <a:latin typeface="Amasis MT Pro" panose="02040504050005020304" pitchFamily="18" charset="-18"/>
            </a:rPr>
            <a:t>(za daných konkurenčních podmínek, vyjádřených úrovní cen)</a:t>
          </a:r>
          <a:endParaRPr lang="cs-CZ" sz="1800" b="1" dirty="0">
            <a:latin typeface="Amasis MT Pro" panose="02040504050005020304" pitchFamily="18" charset="-18"/>
          </a:endParaRPr>
        </a:p>
      </dgm:t>
    </dgm:pt>
    <dgm:pt modelId="{12A7B19F-1C1E-4956-92B7-75C0B8247207}" type="parTrans" cxnId="{0820C81C-7F12-47D4-8141-C361F4F4C766}">
      <dgm:prSet/>
      <dgm:spPr/>
      <dgm:t>
        <a:bodyPr/>
        <a:lstStyle/>
        <a:p>
          <a:endParaRPr lang="cs-CZ" sz="1200"/>
        </a:p>
      </dgm:t>
    </dgm:pt>
    <dgm:pt modelId="{30DB0527-7142-4227-89E4-9B0BA1913100}" type="sibTrans" cxnId="{0820C81C-7F12-47D4-8141-C361F4F4C766}">
      <dgm:prSet/>
      <dgm:spPr/>
      <dgm:t>
        <a:bodyPr/>
        <a:lstStyle/>
        <a:p>
          <a:endParaRPr lang="cs-CZ" sz="1200"/>
        </a:p>
      </dgm:t>
    </dgm:pt>
    <dgm:pt modelId="{F07DEFA4-E6F1-4910-A096-08E24C3A3BD3}" type="pres">
      <dgm:prSet presAssocID="{25F64A85-183D-4D76-8BBA-D140CC56C4CD}" presName="Name0" presStyleCnt="0">
        <dgm:presLayoutVars>
          <dgm:chMax val="7"/>
          <dgm:chPref val="7"/>
          <dgm:dir/>
        </dgm:presLayoutVars>
      </dgm:prSet>
      <dgm:spPr/>
    </dgm:pt>
    <dgm:pt modelId="{D901304A-594F-4BB1-AEAE-027BB7B9DE22}" type="pres">
      <dgm:prSet presAssocID="{25F64A85-183D-4D76-8BBA-D140CC56C4CD}" presName="Name1" presStyleCnt="0"/>
      <dgm:spPr/>
    </dgm:pt>
    <dgm:pt modelId="{9AD8A0CF-91E1-4D79-8527-07207FAFD5CA}" type="pres">
      <dgm:prSet presAssocID="{25F64A85-183D-4D76-8BBA-D140CC56C4CD}" presName="cycle" presStyleCnt="0"/>
      <dgm:spPr/>
    </dgm:pt>
    <dgm:pt modelId="{D41FD1E8-2D45-4CE5-80F5-3586FEE9079F}" type="pres">
      <dgm:prSet presAssocID="{25F64A85-183D-4D76-8BBA-D140CC56C4CD}" presName="srcNode" presStyleLbl="node1" presStyleIdx="0" presStyleCnt="3"/>
      <dgm:spPr/>
    </dgm:pt>
    <dgm:pt modelId="{0FED1577-5F13-473A-A4DE-B0A10A6AD0EC}" type="pres">
      <dgm:prSet presAssocID="{25F64A85-183D-4D76-8BBA-D140CC56C4CD}" presName="conn" presStyleLbl="parChTrans1D2" presStyleIdx="0" presStyleCnt="1"/>
      <dgm:spPr/>
    </dgm:pt>
    <dgm:pt modelId="{14759CE6-B780-47C5-8935-03F9C35186BE}" type="pres">
      <dgm:prSet presAssocID="{25F64A85-183D-4D76-8BBA-D140CC56C4CD}" presName="extraNode" presStyleLbl="node1" presStyleIdx="0" presStyleCnt="3"/>
      <dgm:spPr/>
    </dgm:pt>
    <dgm:pt modelId="{9ED8DE42-343A-4A32-97CB-061107591115}" type="pres">
      <dgm:prSet presAssocID="{25F64A85-183D-4D76-8BBA-D140CC56C4CD}" presName="dstNode" presStyleLbl="node1" presStyleIdx="0" presStyleCnt="3"/>
      <dgm:spPr/>
    </dgm:pt>
    <dgm:pt modelId="{7EE63B78-4C42-47FE-AE4D-AC3170D9D391}" type="pres">
      <dgm:prSet presAssocID="{458A5F0C-3255-4212-8B3C-8E581C7BBAF1}" presName="text_1" presStyleLbl="node1" presStyleIdx="0" presStyleCnt="3" custScaleY="130500">
        <dgm:presLayoutVars>
          <dgm:bulletEnabled val="1"/>
        </dgm:presLayoutVars>
      </dgm:prSet>
      <dgm:spPr/>
    </dgm:pt>
    <dgm:pt modelId="{876CD9FD-33B8-41B1-A61A-21B1E97E9631}" type="pres">
      <dgm:prSet presAssocID="{458A5F0C-3255-4212-8B3C-8E581C7BBAF1}" presName="accent_1" presStyleCnt="0"/>
      <dgm:spPr/>
    </dgm:pt>
    <dgm:pt modelId="{88BBC801-BCA0-49CE-A47A-611B5E064171}" type="pres">
      <dgm:prSet presAssocID="{458A5F0C-3255-4212-8B3C-8E581C7BBAF1}" presName="accentRepeatNode" presStyleLbl="solidFgAcc1" presStyleIdx="0" presStyleCnt="3"/>
      <dgm:spPr/>
    </dgm:pt>
    <dgm:pt modelId="{BA65006E-F3ED-473E-A2D5-4DED7133B580}" type="pres">
      <dgm:prSet presAssocID="{0E690DB4-4FA3-4AFA-A760-F698E5374A17}" presName="text_2" presStyleLbl="node1" presStyleIdx="1" presStyleCnt="3" custScaleY="130500">
        <dgm:presLayoutVars>
          <dgm:bulletEnabled val="1"/>
        </dgm:presLayoutVars>
      </dgm:prSet>
      <dgm:spPr/>
    </dgm:pt>
    <dgm:pt modelId="{0FC20A26-0CC9-47CA-B728-3C23017094EB}" type="pres">
      <dgm:prSet presAssocID="{0E690DB4-4FA3-4AFA-A760-F698E5374A17}" presName="accent_2" presStyleCnt="0"/>
      <dgm:spPr/>
    </dgm:pt>
    <dgm:pt modelId="{C56D2D7D-97E5-4BA9-BC40-A72EF5F6593F}" type="pres">
      <dgm:prSet presAssocID="{0E690DB4-4FA3-4AFA-A760-F698E5374A17}" presName="accentRepeatNode" presStyleLbl="solidFgAcc1" presStyleIdx="1" presStyleCnt="3"/>
      <dgm:spPr/>
    </dgm:pt>
    <dgm:pt modelId="{7EF5E707-3F56-4405-B2B4-4FF1FC4B7F24}" type="pres">
      <dgm:prSet presAssocID="{181C682F-69CA-41D3-9301-460BD1D53C90}" presName="text_3" presStyleLbl="node1" presStyleIdx="2" presStyleCnt="3" custScaleY="130500">
        <dgm:presLayoutVars>
          <dgm:bulletEnabled val="1"/>
        </dgm:presLayoutVars>
      </dgm:prSet>
      <dgm:spPr/>
    </dgm:pt>
    <dgm:pt modelId="{6CB2A316-E8F5-4EE1-8DEC-4C3366CF1344}" type="pres">
      <dgm:prSet presAssocID="{181C682F-69CA-41D3-9301-460BD1D53C90}" presName="accent_3" presStyleCnt="0"/>
      <dgm:spPr/>
    </dgm:pt>
    <dgm:pt modelId="{17E9F3E5-8116-4B5A-842D-E1470F5AB79B}" type="pres">
      <dgm:prSet presAssocID="{181C682F-69CA-41D3-9301-460BD1D53C90}" presName="accentRepeatNode" presStyleLbl="solidFgAcc1" presStyleIdx="2" presStyleCnt="3"/>
      <dgm:spPr/>
    </dgm:pt>
  </dgm:ptLst>
  <dgm:cxnLst>
    <dgm:cxn modelId="{80339109-3121-4F88-9858-E215D10E5EA5}" type="presOf" srcId="{0E690DB4-4FA3-4AFA-A760-F698E5374A17}" destId="{BA65006E-F3ED-473E-A2D5-4DED7133B580}" srcOrd="0" destOrd="0" presId="urn:microsoft.com/office/officeart/2008/layout/VerticalCurvedList"/>
    <dgm:cxn modelId="{D6C0AC0F-A2DC-4A10-875B-A8EB4A72DB0E}" type="presOf" srcId="{458A5F0C-3255-4212-8B3C-8E581C7BBAF1}" destId="{7EE63B78-4C42-47FE-AE4D-AC3170D9D391}" srcOrd="0" destOrd="0" presId="urn:microsoft.com/office/officeart/2008/layout/VerticalCurvedList"/>
    <dgm:cxn modelId="{0820C81C-7F12-47D4-8141-C361F4F4C766}" srcId="{25F64A85-183D-4D76-8BBA-D140CC56C4CD}" destId="{181C682F-69CA-41D3-9301-460BD1D53C90}" srcOrd="2" destOrd="0" parTransId="{12A7B19F-1C1E-4956-92B7-75C0B8247207}" sibTransId="{30DB0527-7142-4227-89E4-9B0BA1913100}"/>
    <dgm:cxn modelId="{0E2A2623-1E49-4B2C-BD3F-9D8C708921F6}" type="presOf" srcId="{181C682F-69CA-41D3-9301-460BD1D53C90}" destId="{7EF5E707-3F56-4405-B2B4-4FF1FC4B7F24}" srcOrd="0" destOrd="0" presId="urn:microsoft.com/office/officeart/2008/layout/VerticalCurvedList"/>
    <dgm:cxn modelId="{043D5E45-D921-4F79-837B-8E2313C3B019}" type="presOf" srcId="{25F64A85-183D-4D76-8BBA-D140CC56C4CD}" destId="{F07DEFA4-E6F1-4910-A096-08E24C3A3BD3}" srcOrd="0" destOrd="0" presId="urn:microsoft.com/office/officeart/2008/layout/VerticalCurvedList"/>
    <dgm:cxn modelId="{C2A14575-6251-45AE-9B3D-17404B8B1F98}" srcId="{25F64A85-183D-4D76-8BBA-D140CC56C4CD}" destId="{458A5F0C-3255-4212-8B3C-8E581C7BBAF1}" srcOrd="0" destOrd="0" parTransId="{BE422EEB-62D8-4D13-9C40-2343F10D35FC}" sibTransId="{3B19C664-7278-47B1-BC03-486611C7CF1E}"/>
    <dgm:cxn modelId="{BE8490AF-75C4-44EA-9AB9-66537F7AC0E5}" srcId="{25F64A85-183D-4D76-8BBA-D140CC56C4CD}" destId="{0E690DB4-4FA3-4AFA-A760-F698E5374A17}" srcOrd="1" destOrd="0" parTransId="{E3E476C2-0A52-4B39-B2D9-4F09588A638B}" sibTransId="{9ED57ECA-422D-422E-8CED-B7BEC173ED47}"/>
    <dgm:cxn modelId="{77D8A5FD-B253-49A5-BA65-757D36BC2EDD}" type="presOf" srcId="{3B19C664-7278-47B1-BC03-486611C7CF1E}" destId="{0FED1577-5F13-473A-A4DE-B0A10A6AD0EC}" srcOrd="0" destOrd="0" presId="urn:microsoft.com/office/officeart/2008/layout/VerticalCurvedList"/>
    <dgm:cxn modelId="{23F797E6-FAB5-46D3-B307-5A9CFD7D745E}" type="presParOf" srcId="{F07DEFA4-E6F1-4910-A096-08E24C3A3BD3}" destId="{D901304A-594F-4BB1-AEAE-027BB7B9DE22}" srcOrd="0" destOrd="0" presId="urn:microsoft.com/office/officeart/2008/layout/VerticalCurvedList"/>
    <dgm:cxn modelId="{851F6FA4-3E76-46AD-B41B-50A79D4D346B}" type="presParOf" srcId="{D901304A-594F-4BB1-AEAE-027BB7B9DE22}" destId="{9AD8A0CF-91E1-4D79-8527-07207FAFD5CA}" srcOrd="0" destOrd="0" presId="urn:microsoft.com/office/officeart/2008/layout/VerticalCurvedList"/>
    <dgm:cxn modelId="{1331DD83-E1CE-474D-A339-6C943E6D6E99}" type="presParOf" srcId="{9AD8A0CF-91E1-4D79-8527-07207FAFD5CA}" destId="{D41FD1E8-2D45-4CE5-80F5-3586FEE9079F}" srcOrd="0" destOrd="0" presId="urn:microsoft.com/office/officeart/2008/layout/VerticalCurvedList"/>
    <dgm:cxn modelId="{4E0005A5-1042-4D48-BC7A-943A83452CFD}" type="presParOf" srcId="{9AD8A0CF-91E1-4D79-8527-07207FAFD5CA}" destId="{0FED1577-5F13-473A-A4DE-B0A10A6AD0EC}" srcOrd="1" destOrd="0" presId="urn:microsoft.com/office/officeart/2008/layout/VerticalCurvedList"/>
    <dgm:cxn modelId="{EC8CB12C-0F8A-4F6E-97EB-F57CF5AA2155}" type="presParOf" srcId="{9AD8A0CF-91E1-4D79-8527-07207FAFD5CA}" destId="{14759CE6-B780-47C5-8935-03F9C35186BE}" srcOrd="2" destOrd="0" presId="urn:microsoft.com/office/officeart/2008/layout/VerticalCurvedList"/>
    <dgm:cxn modelId="{627F61EB-A7FC-4576-BB90-D28CC6C5E3CE}" type="presParOf" srcId="{9AD8A0CF-91E1-4D79-8527-07207FAFD5CA}" destId="{9ED8DE42-343A-4A32-97CB-061107591115}" srcOrd="3" destOrd="0" presId="urn:microsoft.com/office/officeart/2008/layout/VerticalCurvedList"/>
    <dgm:cxn modelId="{2100B3E2-3DA6-4F31-9FD5-4E6C61E15CBE}" type="presParOf" srcId="{D901304A-594F-4BB1-AEAE-027BB7B9DE22}" destId="{7EE63B78-4C42-47FE-AE4D-AC3170D9D391}" srcOrd="1" destOrd="0" presId="urn:microsoft.com/office/officeart/2008/layout/VerticalCurvedList"/>
    <dgm:cxn modelId="{A2A9EB1A-DB38-4461-A05A-160B8B10426D}" type="presParOf" srcId="{D901304A-594F-4BB1-AEAE-027BB7B9DE22}" destId="{876CD9FD-33B8-41B1-A61A-21B1E97E9631}" srcOrd="2" destOrd="0" presId="urn:microsoft.com/office/officeart/2008/layout/VerticalCurvedList"/>
    <dgm:cxn modelId="{ACB3961E-63B1-41DE-949B-F9261699F672}" type="presParOf" srcId="{876CD9FD-33B8-41B1-A61A-21B1E97E9631}" destId="{88BBC801-BCA0-49CE-A47A-611B5E064171}" srcOrd="0" destOrd="0" presId="urn:microsoft.com/office/officeart/2008/layout/VerticalCurvedList"/>
    <dgm:cxn modelId="{93A88DE1-ADED-4512-903B-CEA203AA13DD}" type="presParOf" srcId="{D901304A-594F-4BB1-AEAE-027BB7B9DE22}" destId="{BA65006E-F3ED-473E-A2D5-4DED7133B580}" srcOrd="3" destOrd="0" presId="urn:microsoft.com/office/officeart/2008/layout/VerticalCurvedList"/>
    <dgm:cxn modelId="{2D6F8CAD-B438-402B-BA88-A29F4909666F}" type="presParOf" srcId="{D901304A-594F-4BB1-AEAE-027BB7B9DE22}" destId="{0FC20A26-0CC9-47CA-B728-3C23017094EB}" srcOrd="4" destOrd="0" presId="urn:microsoft.com/office/officeart/2008/layout/VerticalCurvedList"/>
    <dgm:cxn modelId="{FB9F2071-A750-4031-A5F6-FC4426B4AC7E}" type="presParOf" srcId="{0FC20A26-0CC9-47CA-B728-3C23017094EB}" destId="{C56D2D7D-97E5-4BA9-BC40-A72EF5F6593F}" srcOrd="0" destOrd="0" presId="urn:microsoft.com/office/officeart/2008/layout/VerticalCurvedList"/>
    <dgm:cxn modelId="{7B305944-8F98-4A2C-AC2A-C50BE91EF5AA}" type="presParOf" srcId="{D901304A-594F-4BB1-AEAE-027BB7B9DE22}" destId="{7EF5E707-3F56-4405-B2B4-4FF1FC4B7F24}" srcOrd="5" destOrd="0" presId="urn:microsoft.com/office/officeart/2008/layout/VerticalCurvedList"/>
    <dgm:cxn modelId="{C205AA45-3EA0-45FA-8D93-937B682B8682}" type="presParOf" srcId="{D901304A-594F-4BB1-AEAE-027BB7B9DE22}" destId="{6CB2A316-E8F5-4EE1-8DEC-4C3366CF1344}" srcOrd="6" destOrd="0" presId="urn:microsoft.com/office/officeart/2008/layout/VerticalCurvedList"/>
    <dgm:cxn modelId="{722770A0-4CF0-4F45-8512-D5359246EB50}" type="presParOf" srcId="{6CB2A316-E8F5-4EE1-8DEC-4C3366CF1344}" destId="{17E9F3E5-8116-4B5A-842D-E1470F5AB79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D1577-5F13-473A-A4DE-B0A10A6AD0EC}">
      <dsp:nvSpPr>
        <dsp:cNvPr id="0" name=""/>
        <dsp:cNvSpPr/>
      </dsp:nvSpPr>
      <dsp:spPr>
        <a:xfrm>
          <a:off x="-4443160" y="-681425"/>
          <a:ext cx="5293230" cy="5293230"/>
        </a:xfrm>
        <a:prstGeom prst="blockArc">
          <a:avLst>
            <a:gd name="adj1" fmla="val 18900000"/>
            <a:gd name="adj2" fmla="val 2700000"/>
            <a:gd name="adj3" fmla="val 408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63B78-4C42-47FE-AE4D-AC3170D9D391}">
      <dsp:nvSpPr>
        <dsp:cNvPr id="0" name=""/>
        <dsp:cNvSpPr/>
      </dsp:nvSpPr>
      <dsp:spPr>
        <a:xfrm>
          <a:off x="372190" y="170623"/>
          <a:ext cx="7926056" cy="6413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09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>
              <a:latin typeface="Amasis MT Pro" panose="02040504050005020304" pitchFamily="18" charset="-18"/>
            </a:rPr>
            <a:t>RYZE HMOTNÉ ZBOŽÍ </a:t>
          </a:r>
          <a:endParaRPr lang="cs-CZ" sz="2000" b="1" kern="1200" dirty="0">
            <a:latin typeface="Amasis MT Pro" panose="02040504050005020304" pitchFamily="18" charset="-18"/>
          </a:endParaRPr>
        </a:p>
      </dsp:txBody>
      <dsp:txXfrm>
        <a:off x="372190" y="170623"/>
        <a:ext cx="7926056" cy="641348"/>
      </dsp:txXfrm>
    </dsp:sp>
    <dsp:sp modelId="{88BBC801-BCA0-49CE-A47A-611B5E064171}">
      <dsp:nvSpPr>
        <dsp:cNvPr id="0" name=""/>
        <dsp:cNvSpPr/>
      </dsp:nvSpPr>
      <dsp:spPr>
        <a:xfrm>
          <a:off x="65031" y="184138"/>
          <a:ext cx="614318" cy="6143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65006E-F3ED-473E-A2D5-4DED7133B580}">
      <dsp:nvSpPr>
        <dsp:cNvPr id="0" name=""/>
        <dsp:cNvSpPr/>
      </dsp:nvSpPr>
      <dsp:spPr>
        <a:xfrm>
          <a:off x="724352" y="907569"/>
          <a:ext cx="7573894" cy="6413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09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>
              <a:latin typeface="Amasis MT Pro" panose="02040504050005020304" pitchFamily="18" charset="-18"/>
            </a:rPr>
            <a:t>HMOTNÉ ZBOŽÍ S DOPROVODNÝMI SLUŽBAMI</a:t>
          </a:r>
          <a:endParaRPr lang="cs-CZ" sz="2000" b="1" kern="1200" dirty="0">
            <a:latin typeface="Amasis MT Pro" panose="02040504050005020304" pitchFamily="18" charset="-18"/>
          </a:endParaRPr>
        </a:p>
      </dsp:txBody>
      <dsp:txXfrm>
        <a:off x="724352" y="907569"/>
        <a:ext cx="7573894" cy="641348"/>
      </dsp:txXfrm>
    </dsp:sp>
    <dsp:sp modelId="{C56D2D7D-97E5-4BA9-BC40-A72EF5F6593F}">
      <dsp:nvSpPr>
        <dsp:cNvPr id="0" name=""/>
        <dsp:cNvSpPr/>
      </dsp:nvSpPr>
      <dsp:spPr>
        <a:xfrm>
          <a:off x="417193" y="921084"/>
          <a:ext cx="614318" cy="6143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F5E707-3F56-4405-B2B4-4FF1FC4B7F24}">
      <dsp:nvSpPr>
        <dsp:cNvPr id="0" name=""/>
        <dsp:cNvSpPr/>
      </dsp:nvSpPr>
      <dsp:spPr>
        <a:xfrm>
          <a:off x="832438" y="1644515"/>
          <a:ext cx="7465809" cy="6413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09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>
              <a:latin typeface="Amasis MT Pro" panose="02040504050005020304" pitchFamily="18" charset="-18"/>
            </a:rPr>
            <a:t>HYBRIDNÍ</a:t>
          </a:r>
          <a:endParaRPr lang="cs-CZ" sz="2000" b="1" kern="1200" dirty="0">
            <a:latin typeface="Amasis MT Pro" panose="02040504050005020304" pitchFamily="18" charset="-18"/>
          </a:endParaRPr>
        </a:p>
      </dsp:txBody>
      <dsp:txXfrm>
        <a:off x="832438" y="1644515"/>
        <a:ext cx="7465809" cy="641348"/>
      </dsp:txXfrm>
    </dsp:sp>
    <dsp:sp modelId="{17E9F3E5-8116-4B5A-842D-E1470F5AB79B}">
      <dsp:nvSpPr>
        <dsp:cNvPr id="0" name=""/>
        <dsp:cNvSpPr/>
      </dsp:nvSpPr>
      <dsp:spPr>
        <a:xfrm>
          <a:off x="525279" y="1658030"/>
          <a:ext cx="614318" cy="6143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3FB583-D12A-4920-8276-6D40A8BA74E9}">
      <dsp:nvSpPr>
        <dsp:cNvPr id="0" name=""/>
        <dsp:cNvSpPr/>
      </dsp:nvSpPr>
      <dsp:spPr>
        <a:xfrm>
          <a:off x="724352" y="2381462"/>
          <a:ext cx="7573894" cy="6413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09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>
              <a:latin typeface="Amasis MT Pro" panose="02040504050005020304" pitchFamily="18" charset="-18"/>
            </a:rPr>
            <a:t>PŘEVAŽUJÍCÍ SLUŽBA S DOPROVODNÝM ZBOŽÍM LIKVIDITY</a:t>
          </a:r>
          <a:endParaRPr lang="cs-CZ" sz="2000" b="1" kern="1200" dirty="0">
            <a:latin typeface="Amasis MT Pro" panose="02040504050005020304" pitchFamily="18" charset="-18"/>
          </a:endParaRPr>
        </a:p>
      </dsp:txBody>
      <dsp:txXfrm>
        <a:off x="724352" y="2381462"/>
        <a:ext cx="7573894" cy="641348"/>
      </dsp:txXfrm>
    </dsp:sp>
    <dsp:sp modelId="{E482E30B-AB02-4F85-81DF-BC27496768C8}">
      <dsp:nvSpPr>
        <dsp:cNvPr id="0" name=""/>
        <dsp:cNvSpPr/>
      </dsp:nvSpPr>
      <dsp:spPr>
        <a:xfrm>
          <a:off x="417193" y="2394977"/>
          <a:ext cx="614318" cy="6143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BD4509-EF8E-4090-862F-97AC423D9AE7}">
      <dsp:nvSpPr>
        <dsp:cNvPr id="0" name=""/>
        <dsp:cNvSpPr/>
      </dsp:nvSpPr>
      <dsp:spPr>
        <a:xfrm>
          <a:off x="372190" y="3118408"/>
          <a:ext cx="7926056" cy="6413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09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>
              <a:latin typeface="Amasis MT Pro" panose="02040504050005020304" pitchFamily="18" charset="-18"/>
            </a:rPr>
            <a:t>RYZÍ SLUŽBAAZATELE TRŽNÍ HODNOTY</a:t>
          </a:r>
          <a:endParaRPr lang="cs-CZ" sz="2000" b="1" kern="1200" dirty="0">
            <a:latin typeface="Amasis MT Pro" panose="02040504050005020304" pitchFamily="18" charset="-18"/>
          </a:endParaRPr>
        </a:p>
      </dsp:txBody>
      <dsp:txXfrm>
        <a:off x="372190" y="3118408"/>
        <a:ext cx="7926056" cy="641348"/>
      </dsp:txXfrm>
    </dsp:sp>
    <dsp:sp modelId="{F9EE98E8-5E81-41A3-A8FD-04B4AB9A22AD}">
      <dsp:nvSpPr>
        <dsp:cNvPr id="0" name=""/>
        <dsp:cNvSpPr/>
      </dsp:nvSpPr>
      <dsp:spPr>
        <a:xfrm>
          <a:off x="65031" y="3131923"/>
          <a:ext cx="614318" cy="6143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3A7FC-E138-42D3-BA0A-28C1E04E290D}">
      <dsp:nvSpPr>
        <dsp:cNvPr id="0" name=""/>
        <dsp:cNvSpPr/>
      </dsp:nvSpPr>
      <dsp:spPr>
        <a:xfrm>
          <a:off x="5787" y="0"/>
          <a:ext cx="1729707" cy="7723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>
              <a:latin typeface="Amasis MT Pro" panose="02040504050005020304" pitchFamily="18" charset="-18"/>
            </a:rPr>
            <a:t>VÝROBA</a:t>
          </a:r>
          <a:endParaRPr lang="cs-CZ" sz="2000" b="1" kern="1200" dirty="0">
            <a:latin typeface="Amasis MT Pro" panose="02040504050005020304" pitchFamily="18" charset="-18"/>
          </a:endParaRPr>
        </a:p>
      </dsp:txBody>
      <dsp:txXfrm>
        <a:off x="28409" y="22622"/>
        <a:ext cx="1684463" cy="727142"/>
      </dsp:txXfrm>
    </dsp:sp>
    <dsp:sp modelId="{012144E0-7D5A-4DF6-AECD-575A47602751}">
      <dsp:nvSpPr>
        <dsp:cNvPr id="0" name=""/>
        <dsp:cNvSpPr/>
      </dsp:nvSpPr>
      <dsp:spPr>
        <a:xfrm>
          <a:off x="1908464" y="171709"/>
          <a:ext cx="366697" cy="428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>
            <a:solidFill>
              <a:schemeClr val="tx1"/>
            </a:solidFill>
            <a:latin typeface="Amasis MT Pro" panose="02040504050005020304" pitchFamily="18" charset="-18"/>
          </a:endParaRPr>
        </a:p>
      </dsp:txBody>
      <dsp:txXfrm>
        <a:off x="1908464" y="257502"/>
        <a:ext cx="256688" cy="257381"/>
      </dsp:txXfrm>
    </dsp:sp>
    <dsp:sp modelId="{7339E4CB-45EB-47C1-B17B-311DF99B9F02}">
      <dsp:nvSpPr>
        <dsp:cNvPr id="0" name=""/>
        <dsp:cNvSpPr/>
      </dsp:nvSpPr>
      <dsp:spPr>
        <a:xfrm>
          <a:off x="2427376" y="0"/>
          <a:ext cx="1729707" cy="7723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>
              <a:latin typeface="Amasis MT Pro" panose="02040504050005020304" pitchFamily="18" charset="-18"/>
            </a:rPr>
            <a:t>PRODEJ</a:t>
          </a:r>
          <a:endParaRPr lang="cs-CZ" sz="2000" b="1" kern="1200" dirty="0">
            <a:latin typeface="Amasis MT Pro" panose="02040504050005020304" pitchFamily="18" charset="-18"/>
          </a:endParaRPr>
        </a:p>
      </dsp:txBody>
      <dsp:txXfrm>
        <a:off x="2449998" y="22622"/>
        <a:ext cx="1684463" cy="727142"/>
      </dsp:txXfrm>
    </dsp:sp>
    <dsp:sp modelId="{760EE15F-566B-49C1-9867-56E4F578532B}">
      <dsp:nvSpPr>
        <dsp:cNvPr id="0" name=""/>
        <dsp:cNvSpPr/>
      </dsp:nvSpPr>
      <dsp:spPr>
        <a:xfrm>
          <a:off x="4330054" y="171709"/>
          <a:ext cx="366697" cy="428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>
            <a:solidFill>
              <a:schemeClr val="tx1"/>
            </a:solidFill>
            <a:latin typeface="Amasis MT Pro" panose="02040504050005020304" pitchFamily="18" charset="-18"/>
          </a:endParaRPr>
        </a:p>
      </dsp:txBody>
      <dsp:txXfrm>
        <a:off x="4330054" y="257502"/>
        <a:ext cx="256688" cy="257381"/>
      </dsp:txXfrm>
    </dsp:sp>
    <dsp:sp modelId="{439DF7FE-6366-495E-831B-96A1B99F7BD0}">
      <dsp:nvSpPr>
        <dsp:cNvPr id="0" name=""/>
        <dsp:cNvSpPr/>
      </dsp:nvSpPr>
      <dsp:spPr>
        <a:xfrm>
          <a:off x="4848966" y="0"/>
          <a:ext cx="1729707" cy="7723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>
              <a:latin typeface="Amasis MT Pro" panose="02040504050005020304" pitchFamily="18" charset="-18"/>
            </a:rPr>
            <a:t>SPOTŘEBA</a:t>
          </a:r>
          <a:endParaRPr lang="cs-CZ" sz="2000" b="1" kern="1200" dirty="0">
            <a:latin typeface="Amasis MT Pro" panose="02040504050005020304" pitchFamily="18" charset="-18"/>
          </a:endParaRPr>
        </a:p>
      </dsp:txBody>
      <dsp:txXfrm>
        <a:off x="4871588" y="22622"/>
        <a:ext cx="1684463" cy="7271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3A7FC-E138-42D3-BA0A-28C1E04E290D}">
      <dsp:nvSpPr>
        <dsp:cNvPr id="0" name=""/>
        <dsp:cNvSpPr/>
      </dsp:nvSpPr>
      <dsp:spPr>
        <a:xfrm>
          <a:off x="5608" y="0"/>
          <a:ext cx="1676327" cy="9675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>
              <a:latin typeface="Amasis MT Pro" panose="02040504050005020304" pitchFamily="18" charset="-18"/>
            </a:rPr>
            <a:t>PRODEJ</a:t>
          </a:r>
          <a:endParaRPr lang="cs-CZ" sz="2000" b="1" kern="1200" dirty="0">
            <a:latin typeface="Amasis MT Pro" panose="02040504050005020304" pitchFamily="18" charset="-18"/>
          </a:endParaRPr>
        </a:p>
      </dsp:txBody>
      <dsp:txXfrm>
        <a:off x="33946" y="28338"/>
        <a:ext cx="1619651" cy="910847"/>
      </dsp:txXfrm>
    </dsp:sp>
    <dsp:sp modelId="{012144E0-7D5A-4DF6-AECD-575A47602751}">
      <dsp:nvSpPr>
        <dsp:cNvPr id="0" name=""/>
        <dsp:cNvSpPr/>
      </dsp:nvSpPr>
      <dsp:spPr>
        <a:xfrm>
          <a:off x="1849568" y="275896"/>
          <a:ext cx="355381" cy="415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>
            <a:solidFill>
              <a:schemeClr val="tx1"/>
            </a:solidFill>
            <a:latin typeface="Amasis MT Pro" panose="02040504050005020304" pitchFamily="18" charset="-18"/>
          </a:endParaRPr>
        </a:p>
      </dsp:txBody>
      <dsp:txXfrm>
        <a:off x="1849568" y="359042"/>
        <a:ext cx="248767" cy="249437"/>
      </dsp:txXfrm>
    </dsp:sp>
    <dsp:sp modelId="{7339E4CB-45EB-47C1-B17B-311DF99B9F02}">
      <dsp:nvSpPr>
        <dsp:cNvPr id="0" name=""/>
        <dsp:cNvSpPr/>
      </dsp:nvSpPr>
      <dsp:spPr>
        <a:xfrm>
          <a:off x="2352466" y="0"/>
          <a:ext cx="1676327" cy="9675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>
              <a:latin typeface="Amasis MT Pro" panose="02040504050005020304" pitchFamily="18" charset="-18"/>
            </a:rPr>
            <a:t>VÝROBA</a:t>
          </a:r>
          <a:endParaRPr lang="cs-CZ" sz="2000" b="1" kern="1200" dirty="0">
            <a:latin typeface="Amasis MT Pro" panose="02040504050005020304" pitchFamily="18" charset="-18"/>
          </a:endParaRPr>
        </a:p>
      </dsp:txBody>
      <dsp:txXfrm>
        <a:off x="2380804" y="28338"/>
        <a:ext cx="1619651" cy="910847"/>
      </dsp:txXfrm>
    </dsp:sp>
    <dsp:sp modelId="{760EE15F-566B-49C1-9867-56E4F578532B}">
      <dsp:nvSpPr>
        <dsp:cNvPr id="0" name=""/>
        <dsp:cNvSpPr/>
      </dsp:nvSpPr>
      <dsp:spPr>
        <a:xfrm>
          <a:off x="4197829" y="275896"/>
          <a:ext cx="358353" cy="415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>
            <a:solidFill>
              <a:schemeClr val="tx1"/>
            </a:solidFill>
            <a:latin typeface="Amasis MT Pro" panose="02040504050005020304" pitchFamily="18" charset="-18"/>
          </a:endParaRPr>
        </a:p>
      </dsp:txBody>
      <dsp:txXfrm>
        <a:off x="4197829" y="359042"/>
        <a:ext cx="250847" cy="249437"/>
      </dsp:txXfrm>
    </dsp:sp>
    <dsp:sp modelId="{439DF7FE-6366-495E-831B-96A1B99F7BD0}">
      <dsp:nvSpPr>
        <dsp:cNvPr id="0" name=""/>
        <dsp:cNvSpPr/>
      </dsp:nvSpPr>
      <dsp:spPr>
        <a:xfrm>
          <a:off x="4704933" y="0"/>
          <a:ext cx="1676327" cy="9675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>
              <a:latin typeface="Amasis MT Pro" panose="02040504050005020304" pitchFamily="18" charset="-18"/>
            </a:rPr>
            <a:t>SPOTŘEBA</a:t>
          </a:r>
          <a:endParaRPr lang="cs-CZ" sz="2000" b="1" kern="1200" dirty="0">
            <a:latin typeface="Amasis MT Pro" panose="02040504050005020304" pitchFamily="18" charset="-18"/>
          </a:endParaRPr>
        </a:p>
      </dsp:txBody>
      <dsp:txXfrm>
        <a:off x="4733271" y="28338"/>
        <a:ext cx="1619651" cy="9108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D1577-5F13-473A-A4DE-B0A10A6AD0EC}">
      <dsp:nvSpPr>
        <dsp:cNvPr id="0" name=""/>
        <dsp:cNvSpPr/>
      </dsp:nvSpPr>
      <dsp:spPr>
        <a:xfrm>
          <a:off x="-5783246" y="-885336"/>
          <a:ext cx="6886583" cy="6886583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63B78-4C42-47FE-AE4D-AC3170D9D391}">
      <dsp:nvSpPr>
        <dsp:cNvPr id="0" name=""/>
        <dsp:cNvSpPr/>
      </dsp:nvSpPr>
      <dsp:spPr>
        <a:xfrm>
          <a:off x="710088" y="355555"/>
          <a:ext cx="7714513" cy="13352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15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>
              <a:latin typeface="Amasis MT Pro" panose="02040504050005020304" pitchFamily="18" charset="-18"/>
            </a:rPr>
            <a:t>STANOVENÍ KONKUREČNÍ CENY (rozmezí) </a:t>
          </a:r>
          <a:endParaRPr lang="cs-CZ" sz="2000" b="1" kern="1200" dirty="0">
            <a:latin typeface="Amasis MT Pro" panose="02040504050005020304" pitchFamily="18" charset="-18"/>
          </a:endParaRPr>
        </a:p>
      </dsp:txBody>
      <dsp:txXfrm>
        <a:off x="710088" y="355555"/>
        <a:ext cx="7714513" cy="1335252"/>
      </dsp:txXfrm>
    </dsp:sp>
    <dsp:sp modelId="{88BBC801-BCA0-49CE-A47A-611B5E064171}">
      <dsp:nvSpPr>
        <dsp:cNvPr id="0" name=""/>
        <dsp:cNvSpPr/>
      </dsp:nvSpPr>
      <dsp:spPr>
        <a:xfrm>
          <a:off x="70599" y="383693"/>
          <a:ext cx="1278977" cy="12789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65006E-F3ED-473E-A2D5-4DED7133B580}">
      <dsp:nvSpPr>
        <dsp:cNvPr id="0" name=""/>
        <dsp:cNvSpPr/>
      </dsp:nvSpPr>
      <dsp:spPr>
        <a:xfrm>
          <a:off x="1082014" y="1890328"/>
          <a:ext cx="7342586" cy="13352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15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>
              <a:latin typeface="Amasis MT Pro" panose="02040504050005020304" pitchFamily="18" charset="-18"/>
            </a:rPr>
            <a:t>ROZDĚLENÍ SLUŽBY NA PRVKY VZTAHUJÍCÍ SE K VÝNOSU ZAŘÍZENÍ A KE MZDOVÝM NÁKLADŮM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>
              <a:latin typeface="Amasis MT Pro" panose="02040504050005020304" pitchFamily="18" charset="-18"/>
            </a:rPr>
            <a:t>(eliminace nákladů prostřednictvím růstu produktivity)</a:t>
          </a:r>
          <a:endParaRPr lang="cs-CZ" sz="1800" b="1" kern="1200" dirty="0">
            <a:latin typeface="Amasis MT Pro" panose="02040504050005020304" pitchFamily="18" charset="-18"/>
          </a:endParaRPr>
        </a:p>
      </dsp:txBody>
      <dsp:txXfrm>
        <a:off x="1082014" y="1890328"/>
        <a:ext cx="7342586" cy="1335252"/>
      </dsp:txXfrm>
    </dsp:sp>
    <dsp:sp modelId="{C56D2D7D-97E5-4BA9-BC40-A72EF5F6593F}">
      <dsp:nvSpPr>
        <dsp:cNvPr id="0" name=""/>
        <dsp:cNvSpPr/>
      </dsp:nvSpPr>
      <dsp:spPr>
        <a:xfrm>
          <a:off x="442526" y="1918466"/>
          <a:ext cx="1278977" cy="12789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F5E707-3F56-4405-B2B4-4FF1FC4B7F24}">
      <dsp:nvSpPr>
        <dsp:cNvPr id="0" name=""/>
        <dsp:cNvSpPr/>
      </dsp:nvSpPr>
      <dsp:spPr>
        <a:xfrm>
          <a:off x="710088" y="3425101"/>
          <a:ext cx="7714513" cy="13352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15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>
              <a:latin typeface="Amasis MT Pro" panose="02040504050005020304" pitchFamily="18" charset="-18"/>
            </a:rPr>
            <a:t>VYPOČÍTÁNÍ MNOŽSTVÍ JEDNOTEK SLUŽBY POTŘEBNÉ PRO DOSAŽENÍ BODU ZVRATU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>
              <a:latin typeface="Amasis MT Pro" panose="02040504050005020304" pitchFamily="18" charset="-18"/>
            </a:rPr>
            <a:t>(za daných konkurenčních podmínek, vyjádřených úrovní cen)</a:t>
          </a:r>
          <a:endParaRPr lang="cs-CZ" sz="1800" b="1" kern="1200" dirty="0">
            <a:latin typeface="Amasis MT Pro" panose="02040504050005020304" pitchFamily="18" charset="-18"/>
          </a:endParaRPr>
        </a:p>
      </dsp:txBody>
      <dsp:txXfrm>
        <a:off x="710088" y="3425101"/>
        <a:ext cx="7714513" cy="1335252"/>
      </dsp:txXfrm>
    </dsp:sp>
    <dsp:sp modelId="{17E9F3E5-8116-4B5A-842D-E1470F5AB79B}">
      <dsp:nvSpPr>
        <dsp:cNvPr id="0" name=""/>
        <dsp:cNvSpPr/>
      </dsp:nvSpPr>
      <dsp:spPr>
        <a:xfrm>
          <a:off x="70599" y="3453239"/>
          <a:ext cx="1278977" cy="12789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0562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2961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9112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5170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0644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8590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2909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6213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4867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3413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586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5358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38863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00614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80726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2323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43427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04982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50246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8523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949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74686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82960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63474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8213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6465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11624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701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32183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5242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50130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2051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43074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39225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06245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89670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82061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85162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02249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6131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65262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93707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5281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09161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89144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860775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20563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7547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3783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8277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0580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56379" y="1606844"/>
            <a:ext cx="8704877" cy="356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D10202"/>
              </a:buClr>
              <a:buSzPts val="4400"/>
            </a:pPr>
            <a:br>
              <a:rPr lang="cs-CZ" b="1" dirty="0">
                <a:solidFill>
                  <a:srgbClr val="D10202"/>
                </a:solidFill>
              </a:rPr>
            </a:b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CENOVÁ TVORBA VE SLUŽBÁCH</a:t>
            </a:r>
            <a:br>
              <a:rPr lang="cs-CZ" b="1" dirty="0">
                <a:solidFill>
                  <a:srgbClr val="D10202"/>
                </a:solidFill>
              </a:rPr>
            </a:b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XCCS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SLUŽBY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b="1" dirty="0">
                <a:solidFill>
                  <a:schemeClr val="tx1"/>
                </a:solidFill>
                <a:latin typeface="+mj-lt"/>
              </a:rPr>
              <a:t>1. Nehmotnost služeb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Jedná se o základní odlišnost oproti zboží.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Službu nelze vidět, ochutnat, cítit, slyšet.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endParaRPr lang="cs-CZ" sz="2400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Nehmotnost služby je příčinou, že zákazník:</a:t>
            </a: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obtížně hodnotí konkurující si služby (nedokáže předem rozhodnout, v čem je vaše služba lepší než služba, kterou poskytuje konkurent) a proto klade důraz na reference a osobní zkušenosti jiných lidí s vaší službou,</a:t>
            </a: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obává se rizika spojeného s koupí služby (zákazník nedokáže předem odhadnout kvalitu poskytované služby) a proto jako základ pro hodnocení kvality služby mu slouží cena.	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endParaRPr lang="cs-CZ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85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SLUŽBY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 marL="114300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cs-CZ" sz="2800" b="1" dirty="0">
                <a:solidFill>
                  <a:schemeClr val="tx1"/>
                </a:solidFill>
                <a:latin typeface="+mj-lt"/>
              </a:rPr>
              <a:t>2. Soulad v poskytování a spotřebě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U mnoha služeb probíhá jejich produkce (poskytování) a jejich spotřeba současně a nevznikají, tak žádné zásoby.</a:t>
            </a:r>
          </a:p>
          <a:p>
            <a:pPr marL="5715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400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Výjimku tvoří informační služby.</a:t>
            </a:r>
          </a:p>
          <a:p>
            <a:pPr marL="5715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400" dirty="0">
              <a:solidFill>
                <a:schemeClr val="tx1"/>
              </a:solidFill>
              <a:latin typeface="+mj-lt"/>
            </a:endParaRPr>
          </a:p>
          <a:p>
            <a:pPr marL="571500" lvl="1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ZBOŽÍ	</a:t>
            </a:r>
          </a:p>
          <a:p>
            <a:pPr marL="5715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400" dirty="0">
              <a:solidFill>
                <a:schemeClr val="tx1"/>
              </a:solidFill>
              <a:latin typeface="+mj-lt"/>
            </a:endParaRPr>
          </a:p>
          <a:p>
            <a:pPr marL="5715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400" dirty="0">
              <a:solidFill>
                <a:schemeClr val="tx1"/>
              </a:solidFill>
              <a:latin typeface="+mj-lt"/>
            </a:endParaRPr>
          </a:p>
          <a:p>
            <a:pPr marL="571500" lvl="1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SLUŽBY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DD9789C-D5E6-4EBD-890E-23BA35335F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850590"/>
              </p:ext>
            </p:extLst>
          </p:nvPr>
        </p:nvGraphicFramePr>
        <p:xfrm>
          <a:off x="2254739" y="4025900"/>
          <a:ext cx="6584461" cy="772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268172C-AA0C-48FE-BE9A-21BF4EFFC3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3075876"/>
              </p:ext>
            </p:extLst>
          </p:nvPr>
        </p:nvGraphicFramePr>
        <p:xfrm>
          <a:off x="2381739" y="4973763"/>
          <a:ext cx="6381261" cy="967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8731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SLUŽBY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b="1" dirty="0">
                <a:solidFill>
                  <a:schemeClr val="tx1"/>
                </a:solidFill>
                <a:latin typeface="+mj-lt"/>
              </a:rPr>
              <a:t>3. Pomíjivost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Služby nemohou být skladovány a to znesnadňuje synchronizaci nabídky a poptávky.</a:t>
            </a:r>
          </a:p>
          <a:p>
            <a:pPr marL="5715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400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Musí být navrženy jak pro období vysoké poptávky, tak pro období nízké poptávky.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endParaRPr lang="cs-CZ" sz="24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rgbClr val="000000"/>
              </a:buClr>
            </a:pPr>
            <a:endParaRPr lang="cs-CZ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8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SLUŽBY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b="1" dirty="0">
                <a:solidFill>
                  <a:schemeClr val="tx1"/>
                </a:solidFill>
                <a:latin typeface="+mj-lt"/>
              </a:rPr>
              <a:t>3. Pomíjivost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Proč jsou tedy služby z ekonomického hlediska pomíjivé a spotřebovávají se okamžikem svého vzniku? </a:t>
            </a: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Protože služba je činnost, není to žádná fyzická věc. Není to bota, počítač ani stůl, ovšem i tak se mohou stát tyto předměty artiklem služby. 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Jak je to možné? </a:t>
            </a: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Například takový počítač si koupíme jako zboží v obchodě, ale můžeme k němu získat také jako výhodu služby, jako je správa a údržba počítače, záruční služba, doručovací služba při objednání na internetu a tak dále.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endParaRPr lang="cs-CZ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207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SLUŽBY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b="1" dirty="0">
                <a:solidFill>
                  <a:schemeClr val="tx1"/>
                </a:solidFill>
                <a:latin typeface="+mj-lt"/>
              </a:rPr>
              <a:t>4. Různorodost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V oblasti služeb jsou různé způsoby jejich provádění.</a:t>
            </a:r>
          </a:p>
          <a:p>
            <a:pPr marL="5715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400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Kvalita i obsah poskytovatele je odlišný od jiného poskytovatele.</a:t>
            </a:r>
          </a:p>
          <a:p>
            <a:pPr marL="5715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400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Čím je služba individuálnější tím měně standardizujeme přímé náklady =&gt; nákladové varianty. </a:t>
            </a:r>
          </a:p>
        </p:txBody>
      </p:sp>
    </p:spTree>
    <p:extLst>
      <p:ext uri="{BB962C8B-B14F-4D97-AF65-F5344CB8AC3E}">
        <p14:creationId xmlns:p14="http://schemas.microsoft.com/office/powerpoint/2010/main" val="147741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SLUŽBY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b="1" dirty="0">
                <a:solidFill>
                  <a:schemeClr val="tx1"/>
                </a:solidFill>
                <a:latin typeface="+mj-lt"/>
              </a:rPr>
              <a:t>5. Komplexnost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I když mohou být </a:t>
            </a:r>
            <a:r>
              <a:rPr lang="cs-CZ" sz="2400" b="1" dirty="0">
                <a:solidFill>
                  <a:schemeClr val="tx1"/>
                </a:solidFill>
                <a:latin typeface="+mj-lt"/>
              </a:rPr>
              <a:t>jednotlivé služby </a:t>
            </a:r>
            <a:r>
              <a:rPr lang="cs-CZ" sz="2400" dirty="0">
                <a:solidFill>
                  <a:schemeClr val="tx1"/>
                </a:solidFill>
                <a:latin typeface="+mj-lt"/>
              </a:rPr>
              <a:t>redukovány na úkoly, je třeba se na dívat jako na propojené komplexní systému nikoli na izolované části.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endParaRPr lang="cs-CZ" sz="2400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Zahrnuje různé prvky, jako jsou funkce, procesy, technologie, infrastruktura a další komponenty, které jsou potřebné k poskytování služeb zákazníkům nebo uživatelům. 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endParaRPr lang="cs-CZ" sz="2400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Komplexnost může záviset na různých faktorech, včetně rozsahu služeb, množství interakcí mezi různými komponenty, rizik a závislostí.</a:t>
            </a:r>
          </a:p>
        </p:txBody>
      </p:sp>
    </p:spTree>
    <p:extLst>
      <p:ext uri="{BB962C8B-B14F-4D97-AF65-F5344CB8AC3E}">
        <p14:creationId xmlns:p14="http://schemas.microsoft.com/office/powerpoint/2010/main" val="81677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SLUŽBY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b="1" dirty="0">
                <a:solidFill>
                  <a:schemeClr val="tx1"/>
                </a:solidFill>
                <a:latin typeface="+mj-lt"/>
              </a:rPr>
              <a:t>5. Komplexnost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Analýza komplexity služeb může být důležitá pro organizace, aby lépe porozuměly svým procesům a identifikovaly oblasti, ve kterých mohou zlepšit efektivitu, snížit náklady nebo zvýšit hodnotu pro své zákazníky. </a:t>
            </a:r>
          </a:p>
          <a:p>
            <a:pPr marL="5715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400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Tyto analýzy mohou také pomoci při plánování a implementaci změn v poskytování služeb nebo vytváření nových produktů a služeb.</a:t>
            </a:r>
          </a:p>
        </p:txBody>
      </p:sp>
    </p:spTree>
    <p:extLst>
      <p:ext uri="{BB962C8B-B14F-4D97-AF65-F5344CB8AC3E}">
        <p14:creationId xmlns:p14="http://schemas.microsoft.com/office/powerpoint/2010/main" val="23532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SLUŽBY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b="1" dirty="0">
                <a:solidFill>
                  <a:schemeClr val="tx1"/>
                </a:solidFill>
                <a:latin typeface="+mj-lt"/>
              </a:rPr>
              <a:t>5. Komplexnost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Příklady:</a:t>
            </a: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Jednoduchá služba</a:t>
            </a:r>
          </a:p>
          <a:p>
            <a:pPr lvl="3">
              <a:spcBef>
                <a:spcPts val="0"/>
              </a:spcBef>
              <a:buClr>
                <a:srgbClr val="000000"/>
              </a:buClr>
            </a:pPr>
            <a:r>
              <a:rPr lang="cs-CZ" sz="1600" dirty="0">
                <a:solidFill>
                  <a:schemeClr val="tx1"/>
                </a:solidFill>
                <a:latin typeface="+mj-lt"/>
              </a:rPr>
              <a:t>Čištění oken aj.</a:t>
            </a:r>
          </a:p>
          <a:p>
            <a:pPr marL="1485900" lvl="3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1600" dirty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Středně složitá služba</a:t>
            </a:r>
          </a:p>
          <a:p>
            <a:pPr lvl="3">
              <a:spcBef>
                <a:spcPts val="0"/>
              </a:spcBef>
              <a:buClr>
                <a:srgbClr val="000000"/>
              </a:buClr>
            </a:pPr>
            <a:r>
              <a:rPr lang="cs-CZ" sz="1600" dirty="0">
                <a:solidFill>
                  <a:schemeClr val="tx1"/>
                </a:solidFill>
                <a:latin typeface="+mj-lt"/>
              </a:rPr>
              <a:t>On-line bankovnictví aj.</a:t>
            </a:r>
          </a:p>
          <a:p>
            <a:pPr marL="1485900" lvl="3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1600" dirty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Vysoko složitá služba</a:t>
            </a:r>
          </a:p>
          <a:p>
            <a:pPr lvl="3">
              <a:spcBef>
                <a:spcPts val="0"/>
              </a:spcBef>
              <a:buClr>
                <a:srgbClr val="000000"/>
              </a:buClr>
            </a:pPr>
            <a:r>
              <a:rPr lang="cs-CZ" sz="1600" dirty="0">
                <a:solidFill>
                  <a:schemeClr val="tx1"/>
                </a:solidFill>
                <a:latin typeface="+mj-lt"/>
              </a:rPr>
              <a:t>Letecká společnost aj.</a:t>
            </a:r>
          </a:p>
          <a:p>
            <a:pPr marL="1485900" lvl="3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1600" dirty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Velmi složitá služba</a:t>
            </a:r>
          </a:p>
          <a:p>
            <a:pPr lvl="3">
              <a:spcBef>
                <a:spcPts val="0"/>
              </a:spcBef>
              <a:buClr>
                <a:srgbClr val="000000"/>
              </a:buClr>
            </a:pPr>
            <a:r>
              <a:rPr lang="cs-CZ" sz="1600" dirty="0">
                <a:solidFill>
                  <a:schemeClr val="tx1"/>
                </a:solidFill>
                <a:latin typeface="+mj-lt"/>
              </a:rPr>
              <a:t>Telekomunikační operátoři aj.</a:t>
            </a:r>
          </a:p>
        </p:txBody>
      </p:sp>
    </p:spTree>
    <p:extLst>
      <p:ext uri="{BB962C8B-B14F-4D97-AF65-F5344CB8AC3E}">
        <p14:creationId xmlns:p14="http://schemas.microsoft.com/office/powerpoint/2010/main" val="329836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Cenová tvorba služeb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Objektivně stanovené ceny umožňují stanovit fixní poplatek za určitou službu nebo hodinovou sazbu.</a:t>
            </a:r>
          </a:p>
          <a:p>
            <a:pPr marL="114300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8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Nevýhodou takto stanovené ceny je, že cenotvorba nebere v úvahu to, jak vnímá hodnotu služby zákazník.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endParaRPr lang="cs-CZ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873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Cenová tvorba služeb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Fixní poplatek může být příliš vysoký nebo příliš nízký v porovnání s konkurencí =&gt; proto je nutné znát ceny konkurentů.</a:t>
            </a:r>
          </a:p>
          <a:p>
            <a:pPr marL="114300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8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Subjektivně stanovené ceny jsou upravené na základě hodnoty vnímané zákazníkem, tak aby pro něj byly přijatelné. 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Stanoveny z minulých cen nebo odhadem.</a:t>
            </a:r>
          </a:p>
        </p:txBody>
      </p:sp>
    </p:spTree>
    <p:extLst>
      <p:ext uri="{BB962C8B-B14F-4D97-AF65-F5344CB8AC3E}">
        <p14:creationId xmlns:p14="http://schemas.microsoft.com/office/powerpoint/2010/main" val="220163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SLUŽBY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Služby jsou obecně definovány jako </a:t>
            </a:r>
            <a:r>
              <a:rPr lang="cs-CZ" sz="2800" b="1" dirty="0">
                <a:solidFill>
                  <a:schemeClr val="tx1"/>
                </a:solidFill>
                <a:latin typeface="+mj-lt"/>
              </a:rPr>
              <a:t>aktivity relativně oddělené od materiální produkce</a:t>
            </a:r>
            <a:r>
              <a:rPr lang="cs-CZ" sz="2800" dirty="0">
                <a:solidFill>
                  <a:schemeClr val="tx1"/>
                </a:solidFill>
                <a:latin typeface="+mj-lt"/>
              </a:rPr>
              <a:t>, jako aktivity, které </a:t>
            </a:r>
            <a:r>
              <a:rPr lang="cs-CZ" sz="2800" b="1" dirty="0">
                <a:solidFill>
                  <a:schemeClr val="tx1"/>
                </a:solidFill>
                <a:latin typeface="+mj-lt"/>
              </a:rPr>
              <a:t>nejsou zapojeny </a:t>
            </a:r>
            <a:r>
              <a:rPr lang="cs-CZ" sz="2800" dirty="0">
                <a:solidFill>
                  <a:schemeClr val="tx1"/>
                </a:solidFill>
                <a:latin typeface="+mj-lt"/>
              </a:rPr>
              <a:t>do zpracování </a:t>
            </a:r>
            <a:r>
              <a:rPr lang="cs-CZ" sz="2800" b="1" dirty="0">
                <a:solidFill>
                  <a:schemeClr val="tx1"/>
                </a:solidFill>
                <a:latin typeface="+mj-lt"/>
              </a:rPr>
              <a:t>fyzických materiálů</a:t>
            </a:r>
            <a:r>
              <a:rPr lang="cs-CZ" sz="28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sz="2800" dirty="0">
              <a:solidFill>
                <a:schemeClr val="tx1"/>
              </a:solidFill>
              <a:latin typeface="+mj-lt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Služby se tudíž představují jako </a:t>
            </a:r>
            <a:r>
              <a:rPr lang="cs-CZ" sz="2800" b="1" dirty="0">
                <a:solidFill>
                  <a:schemeClr val="tx1"/>
                </a:solidFill>
                <a:latin typeface="+mj-lt"/>
              </a:rPr>
              <a:t>nehmotné</a:t>
            </a:r>
            <a:r>
              <a:rPr lang="cs-CZ" sz="2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cs-CZ" sz="2800" b="1" dirty="0">
                <a:solidFill>
                  <a:schemeClr val="tx1"/>
                </a:solidFill>
                <a:latin typeface="+mj-lt"/>
              </a:rPr>
              <a:t>neviditelné</a:t>
            </a:r>
            <a:r>
              <a:rPr lang="cs-CZ" sz="2800" dirty="0">
                <a:solidFill>
                  <a:schemeClr val="tx1"/>
                </a:solidFill>
                <a:latin typeface="+mj-lt"/>
              </a:rPr>
              <a:t>, vyžadující současnou výrobu a spotřebu.</a:t>
            </a:r>
            <a:endParaRPr lang="cs-CZ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 descr="Tajné služby v Česku: kdo je kontroluje a kdo odvolává jejich vedení? |  iROZHLAS - spolehlivé zpráv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72" y="4615992"/>
            <a:ext cx="2264549" cy="1510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Subjektivní prvky ceny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odhad efektivnosti poskytování služby,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porovnání schopností a zkušeností poskytovatele služeb,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typ a obtížnost práce,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zákazníkovo pohodlí,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hladina tržních cen,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neobvyklé výdaje,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hodnota a přijatelnost pro zákazníka.</a:t>
            </a:r>
          </a:p>
        </p:txBody>
      </p:sp>
    </p:spTree>
    <p:extLst>
      <p:ext uri="{BB962C8B-B14F-4D97-AF65-F5344CB8AC3E}">
        <p14:creationId xmlns:p14="http://schemas.microsoft.com/office/powerpoint/2010/main" val="132274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/>
              <a:t>Cenová tvorba založená na nákladech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Oceňování některých služeb je založeno spíše nákladově, než tržně. </a:t>
            </a:r>
          </a:p>
          <a:p>
            <a:pPr marL="114300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8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Normální účetní postupy nevyjadřují hodnotu osob pro nutné provedení služby, je tedy nutné nákladově kalkulovat lidské zdroje.</a:t>
            </a:r>
          </a:p>
          <a:p>
            <a:pPr marL="114300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8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Např. přístup „</a:t>
            </a:r>
            <a:r>
              <a:rPr lang="cs-CZ" sz="2800" b="1" dirty="0" err="1">
                <a:solidFill>
                  <a:schemeClr val="tx1"/>
                </a:solidFill>
                <a:latin typeface="+mj-lt"/>
              </a:rPr>
              <a:t>jobjacket</a:t>
            </a:r>
            <a:r>
              <a:rPr lang="cs-CZ" sz="2800" dirty="0">
                <a:solidFill>
                  <a:schemeClr val="tx1"/>
                </a:solidFill>
                <a:latin typeface="+mj-lt"/>
              </a:rPr>
              <a:t>“ alokuje náklady lidských zdrojů na bázi skutečných časů strávených nad daným účetním případem.</a:t>
            </a:r>
          </a:p>
        </p:txBody>
      </p:sp>
    </p:spTree>
    <p:extLst>
      <p:ext uri="{BB962C8B-B14F-4D97-AF65-F5344CB8AC3E}">
        <p14:creationId xmlns:p14="http://schemas.microsoft.com/office/powerpoint/2010/main" val="255497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/>
              <a:t>Cenová tvorba založená na nákladech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Stanovení ceny na bázi nákladů, kdy se zákazníkovi či klientovi účtují náklady služby + učený procentní poplatek.</a:t>
            </a:r>
          </a:p>
          <a:p>
            <a:pPr marL="114300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8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Typické pro odborné služby (právní, poradenské, lékařské).</a:t>
            </a:r>
          </a:p>
        </p:txBody>
      </p:sp>
    </p:spTree>
    <p:extLst>
      <p:ext uri="{BB962C8B-B14F-4D97-AF65-F5344CB8AC3E}">
        <p14:creationId xmlns:p14="http://schemas.microsoft.com/office/powerpoint/2010/main" val="90987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/>
              <a:t>Cenová tvorba s ohledem na fluktuaci poptávky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Některé podniky poskytující služby považují za obtížné alokovat náklady na výkony služeb, tak cenu služeb stanovují na základě tržního vnímání hodnoty.</a:t>
            </a:r>
          </a:p>
          <a:p>
            <a:pPr marL="114300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8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b="1" dirty="0">
                <a:solidFill>
                  <a:schemeClr val="tx1"/>
                </a:solidFill>
                <a:latin typeface="+mj-lt"/>
              </a:rPr>
              <a:t>Hodnotově orientovaná cenová tvorba </a:t>
            </a:r>
            <a:r>
              <a:rPr lang="cs-CZ" sz="2800" dirty="0">
                <a:solidFill>
                  <a:schemeClr val="tx1"/>
                </a:solidFill>
                <a:latin typeface="+mj-lt"/>
              </a:rPr>
              <a:t>vychází z odhadů hodnoty, kterou službě přisuzuje trh.</a:t>
            </a:r>
          </a:p>
        </p:txBody>
      </p:sp>
    </p:spTree>
    <p:extLst>
      <p:ext uri="{BB962C8B-B14F-4D97-AF65-F5344CB8AC3E}">
        <p14:creationId xmlns:p14="http://schemas.microsoft.com/office/powerpoint/2010/main" val="427490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/>
              <a:t>Cenová tvorba s ohledem na fluktuaci poptávky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823849"/>
          </a:xfrm>
        </p:spPr>
        <p:txBody>
          <a:bodyPr>
            <a:normAutofit/>
          </a:bodyPr>
          <a:lstStyle/>
          <a:p>
            <a:r>
              <a:rPr lang="cs-CZ" b="1" dirty="0"/>
              <a:t>Příklady:</a:t>
            </a:r>
          </a:p>
          <a:p>
            <a:pPr lvl="1"/>
            <a:r>
              <a:rPr lang="cs-CZ" sz="2900" b="1" dirty="0"/>
              <a:t>Luxusní automobily:</a:t>
            </a:r>
            <a:r>
              <a:rPr lang="cs-CZ" sz="2900" dirty="0"/>
              <a:t> </a:t>
            </a:r>
          </a:p>
          <a:p>
            <a:pPr lvl="2"/>
            <a:r>
              <a:rPr lang="cs-CZ" sz="2500" dirty="0"/>
              <a:t>Výrobce luxusních automobilů může stanovit cenu na základě vnímané hodnoty zákazníky spojené s výjimečným designem, výkonem, prestiží značky a zákaznickým servisem, spíše než na základě nákladů na výrobu.</a:t>
            </a:r>
          </a:p>
        </p:txBody>
      </p:sp>
    </p:spTree>
    <p:extLst>
      <p:ext uri="{BB962C8B-B14F-4D97-AF65-F5344CB8AC3E}">
        <p14:creationId xmlns:p14="http://schemas.microsoft.com/office/powerpoint/2010/main" val="312512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/>
              <a:t>Cenová tvorba s ohledem na fluktuaci poptávky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823849"/>
          </a:xfrm>
        </p:spPr>
        <p:txBody>
          <a:bodyPr>
            <a:normAutofit/>
          </a:bodyPr>
          <a:lstStyle/>
          <a:p>
            <a:r>
              <a:rPr lang="cs-CZ" b="1" dirty="0"/>
              <a:t>Příklady:</a:t>
            </a:r>
          </a:p>
          <a:p>
            <a:pPr lvl="1"/>
            <a:r>
              <a:rPr lang="cs-CZ" sz="2900" b="1" dirty="0"/>
              <a:t>Hotelové ubytování:</a:t>
            </a:r>
            <a:r>
              <a:rPr lang="cs-CZ" sz="2900" dirty="0"/>
              <a:t> </a:t>
            </a:r>
          </a:p>
          <a:p>
            <a:pPr lvl="2"/>
            <a:r>
              <a:rPr lang="cs-CZ" sz="2500" dirty="0"/>
              <a:t>Luxusní hotely mohou stanovit ceny na základě hodnoty, kterou poskytují zákazníkům ve formě prvotřídních služeb, exkluzivního vybavení, skvělé polohy a zážitků, které nabízejí, místo aby se řídily pouze náklady na provoz.</a:t>
            </a:r>
          </a:p>
        </p:txBody>
      </p:sp>
    </p:spTree>
    <p:extLst>
      <p:ext uri="{BB962C8B-B14F-4D97-AF65-F5344CB8AC3E}">
        <p14:creationId xmlns:p14="http://schemas.microsoft.com/office/powerpoint/2010/main" val="374920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/>
              <a:t>Cenová tvorba s ohledem na fluktuaci poptávky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823849"/>
          </a:xfrm>
        </p:spPr>
        <p:txBody>
          <a:bodyPr>
            <a:normAutofit/>
          </a:bodyPr>
          <a:lstStyle/>
          <a:p>
            <a:r>
              <a:rPr lang="cs-CZ" b="1" dirty="0"/>
              <a:t>Příklady:</a:t>
            </a:r>
          </a:p>
          <a:p>
            <a:pPr lvl="1"/>
            <a:r>
              <a:rPr lang="cs-CZ" sz="2900" b="1" dirty="0"/>
              <a:t>Softwarové aplikace:</a:t>
            </a:r>
            <a:r>
              <a:rPr lang="cs-CZ" sz="2900" dirty="0"/>
              <a:t> </a:t>
            </a:r>
          </a:p>
          <a:p>
            <a:pPr lvl="2"/>
            <a:r>
              <a:rPr lang="cs-CZ" sz="2500" dirty="0"/>
              <a:t>Vývojáři softwaru mohou stanovit ceny za své aplikace na základě hodnoty, kterou zákazníci vidí v funkcích, uživatelském rozhraní, spolehlivosti a podpoře, nikoli pouze na základě nákladů na vývoj.</a:t>
            </a:r>
          </a:p>
        </p:txBody>
      </p:sp>
    </p:spTree>
    <p:extLst>
      <p:ext uri="{BB962C8B-B14F-4D97-AF65-F5344CB8AC3E}">
        <p14:creationId xmlns:p14="http://schemas.microsoft.com/office/powerpoint/2010/main" val="252700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/>
              <a:t>Cenová tvorba s ohledem na fluktuaci poptávky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823849"/>
          </a:xfrm>
        </p:spPr>
        <p:txBody>
          <a:bodyPr>
            <a:normAutofit/>
          </a:bodyPr>
          <a:lstStyle/>
          <a:p>
            <a:r>
              <a:rPr lang="cs-CZ" b="1" dirty="0"/>
              <a:t>Příklady:</a:t>
            </a:r>
          </a:p>
          <a:p>
            <a:pPr lvl="1"/>
            <a:r>
              <a:rPr lang="cs-CZ" sz="2900" b="1" dirty="0"/>
              <a:t>Konzultační služby:</a:t>
            </a:r>
            <a:r>
              <a:rPr lang="cs-CZ" sz="2900" dirty="0"/>
              <a:t> </a:t>
            </a:r>
          </a:p>
          <a:p>
            <a:pPr lvl="2"/>
            <a:r>
              <a:rPr lang="cs-CZ" sz="2500" dirty="0"/>
              <a:t>Konzultační firmy mohou nabízet své služby na základě hodnoty, kterou poskytují svým klientům ve formě odborných znalostí, analytických dovedností, řešení problémů a výsledků, které dosahují, spíše než na základě času stráveného na projektu.</a:t>
            </a:r>
          </a:p>
        </p:txBody>
      </p:sp>
    </p:spTree>
    <p:extLst>
      <p:ext uri="{BB962C8B-B14F-4D97-AF65-F5344CB8AC3E}">
        <p14:creationId xmlns:p14="http://schemas.microsoft.com/office/powerpoint/2010/main" val="72396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/>
              <a:t>Cenová tvorba s ohledem na fluktuaci poptávky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Firmy poskytující služby se často uchylují k tomu, že kopírují ceny svých hlavních konkurentů.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b="1" dirty="0">
                <a:solidFill>
                  <a:schemeClr val="tx1"/>
                </a:solidFill>
                <a:latin typeface="+mj-lt"/>
              </a:rPr>
              <a:t>špičkové ceny,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b="1" dirty="0">
                <a:solidFill>
                  <a:schemeClr val="tx1"/>
                </a:solidFill>
                <a:latin typeface="+mj-lt"/>
              </a:rPr>
              <a:t>rozvojové ceny.</a:t>
            </a:r>
          </a:p>
        </p:txBody>
      </p:sp>
    </p:spTree>
    <p:extLst>
      <p:ext uri="{BB962C8B-B14F-4D97-AF65-F5344CB8AC3E}">
        <p14:creationId xmlns:p14="http://schemas.microsoft.com/office/powerpoint/2010/main" val="160651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/>
              <a:t>Cenová tvorba s ohledem na fluktuaci poptávky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b="1" dirty="0">
                <a:solidFill>
                  <a:schemeClr val="tx1"/>
                </a:solidFill>
                <a:latin typeface="+mj-lt"/>
              </a:rPr>
              <a:t>špičkové ceny,</a:t>
            </a: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špičková poptávka je taková u které si může podnik účtovat vyšší ceny</a:t>
            </a: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např. ceny hotelů o víkendu, ceny energií v odpoledních večerních hodinách.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b="1" dirty="0">
                <a:solidFill>
                  <a:schemeClr val="tx1"/>
                </a:solidFill>
                <a:latin typeface="+mj-lt"/>
              </a:rPr>
              <a:t>rozvojové ceny,</a:t>
            </a: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oproti tomu ceny mimo špičku stanovuje podnik cenově výhodněji. </a:t>
            </a: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např. ceny hotelů v týdnu, ceny vstupenek do kina v dopoledních hodinách, ceny energií nad ránem, mimosezónní ceny.        </a:t>
            </a: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Smyslem nižších cen (rozvojových cen) je podpora růstu poptávky. 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endParaRPr lang="cs-CZ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928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SLUŽBY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Sektor služeb neustále roste a bude důležitým zdroje zaměstnanosti v budoucnu.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sz="2800" dirty="0">
              <a:solidFill>
                <a:schemeClr val="tx1"/>
              </a:solidFill>
              <a:latin typeface="+mj-lt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Služba je produkt, jedná se o výkon, který může jedna strana nabídnou druhé straně, služba je nehmotná.</a:t>
            </a:r>
            <a:endParaRPr lang="cs-CZ" sz="3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637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/>
              <a:t>Cenová tvorba s ohledem na fluktuaci poptávky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Špičkové ceny:</a:t>
            </a:r>
            <a:endParaRPr lang="cs-CZ" dirty="0"/>
          </a:p>
          <a:p>
            <a:pPr lvl="1"/>
            <a:r>
              <a:rPr lang="cs-CZ" dirty="0"/>
              <a:t>Špičkové ceny jsou založeny na vnímané vysoké hodnotě produktu nebo služby a jsou obvykle stanoveny na vyšší úrovni než průměrné ceny na trhu.</a:t>
            </a:r>
          </a:p>
          <a:p>
            <a:pPr lvl="1"/>
            <a:r>
              <a:rPr lang="cs-CZ" dirty="0"/>
              <a:t>Tento přístup se často používá pro výjimečné, luxusní nebo exkluzivní produkty a služby, které nabízejí jedinečnou hodnotu nebo zážitek.</a:t>
            </a:r>
          </a:p>
          <a:p>
            <a:pPr lvl="1"/>
            <a:r>
              <a:rPr lang="cs-CZ" dirty="0"/>
              <a:t>Zákazníci jsou ochotni zaplatit vyšší cenu za zboží nebo služby, které jim poskytují nadstandardní výhody, kvalitu, prestiž nebo osobní zážitky.</a:t>
            </a:r>
          </a:p>
          <a:p>
            <a:pPr lvl="1"/>
            <a:r>
              <a:rPr lang="cs-CZ" dirty="0"/>
              <a:t>Příkladem může být cena luxusního sportovního auta, </a:t>
            </a:r>
            <a:r>
              <a:rPr lang="cs-CZ" b="1" dirty="0"/>
              <a:t>exkluzivního letního kurzu </a:t>
            </a:r>
            <a:r>
              <a:rPr lang="cs-CZ" dirty="0"/>
              <a:t>nebo </a:t>
            </a:r>
            <a:r>
              <a:rPr lang="cs-CZ" b="1" dirty="0"/>
              <a:t>prvotřídního </a:t>
            </a:r>
            <a:r>
              <a:rPr lang="cs-CZ" b="1" dirty="0" err="1"/>
              <a:t>wellness</a:t>
            </a:r>
            <a:r>
              <a:rPr lang="cs-CZ" b="1" dirty="0"/>
              <a:t> pobytu.</a:t>
            </a:r>
          </a:p>
        </p:txBody>
      </p:sp>
    </p:spTree>
    <p:extLst>
      <p:ext uri="{BB962C8B-B14F-4D97-AF65-F5344CB8AC3E}">
        <p14:creationId xmlns:p14="http://schemas.microsoft.com/office/powerpoint/2010/main" val="300483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/>
              <a:t>Cenová tvorba s ohledem na fluktuaci poptávky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625915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Rozvojové ceny:</a:t>
            </a:r>
            <a:endParaRPr lang="cs-CZ" dirty="0"/>
          </a:p>
          <a:p>
            <a:pPr lvl="1"/>
            <a:r>
              <a:rPr lang="cs-CZ" dirty="0"/>
              <a:t>Rozvojové ceny jsou cenovou strategií, která se zaměřuje na nabízení produktů nebo služeb za nižší ceny, aby se získali noví zákazníci nebo tržní podíl.</a:t>
            </a:r>
          </a:p>
          <a:p>
            <a:pPr lvl="1"/>
            <a:r>
              <a:rPr lang="cs-CZ" dirty="0"/>
              <a:t>Tento přístup může být vhodný pro nové produkty nebo služby na trhu, které se snaží získat pozornost zákazníků a konkurovat stávajícím hráčům.</a:t>
            </a:r>
          </a:p>
          <a:p>
            <a:pPr lvl="1"/>
            <a:r>
              <a:rPr lang="cs-CZ" dirty="0"/>
              <a:t>Ceny jsou obvykle stanoveny na úrovni nižší než průměrná cena na trhu, aby bylo možné přilákat zákazníky, kteří jsou citliví na cenu.</a:t>
            </a:r>
          </a:p>
          <a:p>
            <a:pPr lvl="1"/>
            <a:r>
              <a:rPr lang="cs-CZ" dirty="0"/>
              <a:t>Když produkt nebo služba získá na popularitě a zákazníci si uvědomí jejich hodnotu, může firma postupně zvyšovat ceny.</a:t>
            </a:r>
          </a:p>
          <a:p>
            <a:pPr lvl="1"/>
            <a:r>
              <a:rPr lang="cs-CZ" dirty="0"/>
              <a:t>Příkladem může být </a:t>
            </a:r>
            <a:r>
              <a:rPr lang="cs-CZ" b="1" dirty="0"/>
              <a:t>zavedení nového softwaru za sníženou cenu</a:t>
            </a:r>
            <a:r>
              <a:rPr lang="cs-CZ" dirty="0"/>
              <a:t>, aby se přilákali noví uživatelé, kteří později mohou přejít na prémiovou verzi.</a:t>
            </a:r>
          </a:p>
        </p:txBody>
      </p:sp>
    </p:spTree>
    <p:extLst>
      <p:ext uri="{BB962C8B-B14F-4D97-AF65-F5344CB8AC3E}">
        <p14:creationId xmlns:p14="http://schemas.microsoft.com/office/powerpoint/2010/main" val="422449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/>
              <a:t>Kapacitně orientovaná tvorba cen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U služeb náročných na vybavenost zařízením způsobují výkyvy poptávky nahoru a dolů při tvorbě cen značné problémy.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endParaRPr lang="cs-CZ" sz="28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Pokud je zařízení využíváno extrémně moc nebo naopak málo =&gt; nadcenění nebo podcenění služby =&gt; je nutné vytvořit kapacitně orientované oceňování, které zaručí požadovanou návratnost a konkurenční cenovou úroveň. </a:t>
            </a:r>
          </a:p>
        </p:txBody>
      </p:sp>
    </p:spTree>
    <p:extLst>
      <p:ext uri="{BB962C8B-B14F-4D97-AF65-F5344CB8AC3E}">
        <p14:creationId xmlns:p14="http://schemas.microsoft.com/office/powerpoint/2010/main" val="366821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400"/>
            </a:pPr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Kroky pro stanovení kapacitně orientované ceny: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1054C57-EFC3-4A14-98CB-BD2C4639F8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7959036"/>
              </p:ext>
            </p:extLst>
          </p:nvPr>
        </p:nvGraphicFramePr>
        <p:xfrm>
          <a:off x="191599" y="1363004"/>
          <a:ext cx="8495201" cy="5115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943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/>
              <a:t>Cenová tvorba na bázi užitku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Základním předpokladem je, že zákazníkem vnímané užitky služby a cena není vázána na náklady spojené s provedením služby.</a:t>
            </a:r>
          </a:p>
          <a:p>
            <a:pPr marL="114300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8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Pokud cena na bázi užitku neposkytuje požadovaný výnos nebo je nižší než náklady, musí se službě dodat nové vlastnosti, užitky, aby ji trh ocenil vyšší cenou.</a:t>
            </a:r>
          </a:p>
          <a:p>
            <a:pPr marL="114300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8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Základem je uspokojení potřeb zákazníka.</a:t>
            </a:r>
          </a:p>
        </p:txBody>
      </p:sp>
    </p:spTree>
    <p:extLst>
      <p:ext uri="{BB962C8B-B14F-4D97-AF65-F5344CB8AC3E}">
        <p14:creationId xmlns:p14="http://schemas.microsoft.com/office/powerpoint/2010/main" val="246607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/>
              <a:t>Cenová tvorba na bázi užitku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Postoj zákazníka znamená jak je zákazník vnímá značku nebo službu (výrobek), co si skutečně myslí a jak vnímá jejich hodnotu pro sebe.</a:t>
            </a:r>
          </a:p>
          <a:p>
            <a:pPr marL="114300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8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Vnímání a postoje zákazníka jsou ovlivněny:</a:t>
            </a:r>
            <a:endParaRPr lang="cs-CZ" sz="2400" dirty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dirty="0">
                <a:solidFill>
                  <a:schemeClr val="tx1"/>
                </a:solidFill>
                <a:latin typeface="+mj-lt"/>
              </a:rPr>
              <a:t>fyzikálními charakteristikami služby nebo prostředí, ve kterém je služba poskytována,</a:t>
            </a: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dirty="0">
                <a:solidFill>
                  <a:schemeClr val="tx1"/>
                </a:solidFill>
                <a:latin typeface="+mj-lt"/>
              </a:rPr>
              <a:t>osobním kontaktem.</a:t>
            </a:r>
          </a:p>
        </p:txBody>
      </p:sp>
    </p:spTree>
    <p:extLst>
      <p:ext uri="{BB962C8B-B14F-4D97-AF65-F5344CB8AC3E}">
        <p14:creationId xmlns:p14="http://schemas.microsoft.com/office/powerpoint/2010/main" val="319159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/>
              <a:t>Paketování cen ve službách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Paketování služeb je spojení dvou a více služeb do jednoho nabízeného kompletu za zvýhodněnou cenu.</a:t>
            </a:r>
          </a:p>
          <a:p>
            <a:pPr marL="114300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8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Jedna služba je prodávána za normální cenu druhá je poskytována se slevou.</a:t>
            </a:r>
          </a:p>
          <a:p>
            <a:pPr marL="114300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8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Tato strategie umožňuje firmám efektivněji nabízet a prodávat své služby, poskytovat větší hodnotu zákazníkům a diferencovat se na trhu. </a:t>
            </a:r>
          </a:p>
        </p:txBody>
      </p:sp>
    </p:spTree>
    <p:extLst>
      <p:ext uri="{BB962C8B-B14F-4D97-AF65-F5344CB8AC3E}">
        <p14:creationId xmlns:p14="http://schemas.microsoft.com/office/powerpoint/2010/main" val="96310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/>
              <a:t>Paketování cen ve službách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endParaRPr lang="cs-CZ" sz="2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0208" t="42099" r="14792" b="20864"/>
          <a:stretch/>
        </p:blipFill>
        <p:spPr>
          <a:xfrm>
            <a:off x="457200" y="2044700"/>
            <a:ext cx="8281416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9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/>
              <a:t>Paketování cen ve službách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endParaRPr lang="cs-CZ" sz="2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38371" t="30931" r="19885" b="19871"/>
          <a:stretch/>
        </p:blipFill>
        <p:spPr>
          <a:xfrm>
            <a:off x="1293962" y="1516566"/>
            <a:ext cx="6716066" cy="445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/>
              <a:t>Paketování cen ve službách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39/53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Čisté paketování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dirty="0">
                <a:solidFill>
                  <a:schemeClr val="tx1"/>
                </a:solidFill>
                <a:latin typeface="+mj-lt"/>
              </a:rPr>
              <a:t>V rámci čistého paketování jsou jednotlivé dostupné jen jako součást paketu.</a:t>
            </a:r>
          </a:p>
          <a:p>
            <a:pPr marL="5715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cs-CZ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dirty="0">
                <a:solidFill>
                  <a:schemeClr val="tx1"/>
                </a:solidFill>
                <a:latin typeface="+mj-lt"/>
              </a:rPr>
              <a:t>Cílem je zvýšení hodnoty hlavní služby.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endParaRPr lang="cs-CZ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954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SLUŽBY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Sektor služeb, z hlediska národního hospodářství označován také jako </a:t>
            </a:r>
            <a:r>
              <a:rPr lang="cs-CZ" sz="2800" b="1" dirty="0">
                <a:solidFill>
                  <a:schemeClr val="tx1"/>
                </a:solidFill>
                <a:latin typeface="+mj-lt"/>
              </a:rPr>
              <a:t>terciární sektor</a:t>
            </a:r>
            <a:r>
              <a:rPr lang="cs-CZ" sz="2800" dirty="0">
                <a:solidFill>
                  <a:schemeClr val="tx1"/>
                </a:solidFill>
                <a:latin typeface="+mj-lt"/>
              </a:rPr>
              <a:t>, zahrnuje všechna odvětví lidské činnosti, jejichž podstatou je poskytování služeb, tedy: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poskytování práce, 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znalostí, 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finančních prostředků, 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infrastruktury, 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výrobků nebo 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jejich vzájemná kombinace.</a:t>
            </a:r>
            <a:endParaRPr lang="cs-CZ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625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/>
              <a:t>Paketování cen ve službách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Smíšené paketování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dirty="0">
                <a:solidFill>
                  <a:schemeClr val="tx1"/>
                </a:solidFill>
                <a:latin typeface="+mj-lt"/>
              </a:rPr>
              <a:t>Zákazník má možnost nakoupit jednotlivé služby individuálně nebo jako součást balíčku se zvýhodněnou cenou =&gt; motivování pro koupi celého balíčku. </a:t>
            </a:r>
          </a:p>
        </p:txBody>
      </p:sp>
    </p:spTree>
    <p:extLst>
      <p:ext uri="{BB962C8B-B14F-4D97-AF65-F5344CB8AC3E}">
        <p14:creationId xmlns:p14="http://schemas.microsoft.com/office/powerpoint/2010/main" val="179916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/>
              <a:t>Paketování cen ve službách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Klíčové body ohledně paketování služeb: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b="1" dirty="0">
                <a:solidFill>
                  <a:schemeClr val="tx1"/>
                </a:solidFill>
                <a:latin typeface="+mj-lt"/>
              </a:rPr>
              <a:t>Kombinace služeb: </a:t>
            </a:r>
          </a:p>
          <a:p>
            <a:pPr lvl="3">
              <a:spcBef>
                <a:spcPts val="0"/>
              </a:spcBef>
              <a:buClr>
                <a:srgbClr val="000000"/>
              </a:buClr>
            </a:pPr>
            <a:r>
              <a:rPr lang="cs-CZ" dirty="0">
                <a:solidFill>
                  <a:schemeClr val="tx1"/>
                </a:solidFill>
                <a:latin typeface="+mj-lt"/>
              </a:rPr>
              <a:t>Organizace mohou kombinovat různé služby do balíčků tak, aby vyhovovaly potřebám zákazníků nebo adresovaly konkrétní problémy. </a:t>
            </a:r>
          </a:p>
          <a:p>
            <a:pPr lvl="3">
              <a:spcBef>
                <a:spcPts val="0"/>
              </a:spcBef>
              <a:buClr>
                <a:srgbClr val="000000"/>
              </a:buClr>
            </a:pPr>
            <a:r>
              <a:rPr lang="cs-CZ" dirty="0">
                <a:solidFill>
                  <a:schemeClr val="tx1"/>
                </a:solidFill>
                <a:latin typeface="+mj-lt"/>
              </a:rPr>
              <a:t>Například telekomunikační společnost může nabízet balíček, který zahrnuje mobilní telefonii, internetové připojení a televizní služby.</a:t>
            </a:r>
          </a:p>
        </p:txBody>
      </p:sp>
    </p:spTree>
    <p:extLst>
      <p:ext uri="{BB962C8B-B14F-4D97-AF65-F5344CB8AC3E}">
        <p14:creationId xmlns:p14="http://schemas.microsoft.com/office/powerpoint/2010/main" val="98007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/>
              <a:t>Paketování cen ve službách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42/53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Hodnota pro zákazníky: </a:t>
            </a: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dirty="0">
                <a:solidFill>
                  <a:schemeClr val="tx1"/>
                </a:solidFill>
                <a:latin typeface="+mj-lt"/>
              </a:rPr>
              <a:t>Balíčky služeb by měly poskytovat zákazníkům jasnou a vnímanou hodnotu. </a:t>
            </a: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dirty="0">
                <a:solidFill>
                  <a:schemeClr val="tx1"/>
                </a:solidFill>
                <a:latin typeface="+mj-lt"/>
              </a:rPr>
              <a:t>To může zahrnovat výhodné ceny oproti nákupu jednotlivých služeb, přidané výhody nebo bonusy, jako jsou slevy, doplňkové služby nebo speciální nabídky.</a:t>
            </a:r>
          </a:p>
        </p:txBody>
      </p:sp>
    </p:spTree>
    <p:extLst>
      <p:ext uri="{BB962C8B-B14F-4D97-AF65-F5344CB8AC3E}">
        <p14:creationId xmlns:p14="http://schemas.microsoft.com/office/powerpoint/2010/main" val="337875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/>
              <a:t>Paketování cen ve službách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Diferencování: </a:t>
            </a: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dirty="0">
                <a:solidFill>
                  <a:schemeClr val="tx1"/>
                </a:solidFill>
                <a:latin typeface="+mj-lt"/>
              </a:rPr>
              <a:t>Paketování služeb umožňuje firmám vytvářet diferencované nabídky, které se liší od konkurence. </a:t>
            </a: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dirty="0">
                <a:solidFill>
                  <a:schemeClr val="tx1"/>
                </a:solidFill>
                <a:latin typeface="+mj-lt"/>
              </a:rPr>
              <a:t>Tímto způsobem mohou firmy lépe vyhovět specifickým potřebám zákazníků a získat konkurenční výhodu.</a:t>
            </a:r>
          </a:p>
        </p:txBody>
      </p:sp>
    </p:spTree>
    <p:extLst>
      <p:ext uri="{BB962C8B-B14F-4D97-AF65-F5344CB8AC3E}">
        <p14:creationId xmlns:p14="http://schemas.microsoft.com/office/powerpoint/2010/main" val="379522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/>
              <a:t>Paketování cen ve službách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44/53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Jednoduchost a transparentnost: </a:t>
            </a: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dirty="0">
                <a:solidFill>
                  <a:schemeClr val="tx1"/>
                </a:solidFill>
                <a:latin typeface="+mj-lt"/>
              </a:rPr>
              <a:t>Balíčky by měly být snadno srozumitelné a transparentní pro zákazníky, aby si mohli snadno vybrat ten, který nejlépe odpovídá jejich potřebám. </a:t>
            </a: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dirty="0">
                <a:solidFill>
                  <a:schemeClr val="tx1"/>
                </a:solidFill>
                <a:latin typeface="+mj-lt"/>
              </a:rPr>
              <a:t>Jasná komunikace o tom, co každý balíček zahrnuje a jaké jsou jeho výhody, je klíčová.</a:t>
            </a:r>
          </a:p>
        </p:txBody>
      </p:sp>
    </p:spTree>
    <p:extLst>
      <p:ext uri="{BB962C8B-B14F-4D97-AF65-F5344CB8AC3E}">
        <p14:creationId xmlns:p14="http://schemas.microsoft.com/office/powerpoint/2010/main" val="311540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/>
              <a:t>Paketování cen ve službách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Flexibilita: </a:t>
            </a: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dirty="0">
                <a:solidFill>
                  <a:schemeClr val="tx1"/>
                </a:solidFill>
                <a:latin typeface="+mj-lt"/>
              </a:rPr>
              <a:t>Organizace by měly mít flexibilitu vytvářet různé typy balíčků a přizpůsobit je měnícím se potřebám zákazníků a podmínkám trhu.</a:t>
            </a:r>
          </a:p>
        </p:txBody>
      </p:sp>
    </p:spTree>
    <p:extLst>
      <p:ext uri="{BB962C8B-B14F-4D97-AF65-F5344CB8AC3E}">
        <p14:creationId xmlns:p14="http://schemas.microsoft.com/office/powerpoint/2010/main" val="108847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/>
              <a:t>Paketování cen ve službách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46/53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Příklady:</a:t>
            </a: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Telekomunikační balíčky: </a:t>
            </a:r>
          </a:p>
          <a:p>
            <a:pPr lvl="3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Telekomunikační společnosti často nabízejí balíčky, které kombinují mobilní telefonii, internetové připojení a televizní služby do jednoho cenově výhodného balíčku. </a:t>
            </a:r>
          </a:p>
          <a:p>
            <a:pPr marL="1485900" lvl="3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400" dirty="0">
              <a:solidFill>
                <a:schemeClr val="tx1"/>
              </a:solidFill>
              <a:latin typeface="+mj-lt"/>
            </a:endParaRPr>
          </a:p>
          <a:p>
            <a:pPr lvl="3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Zákazníci mohou vybírat mezi různými úrovněmi balíčků v závislosti na jejich potřebách a preferencích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044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/>
              <a:t>Paketování cen ve službách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47/53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Příklady:</a:t>
            </a: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Bankovní balíčky: </a:t>
            </a:r>
          </a:p>
          <a:p>
            <a:pPr lvl="3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Banky mohou nabízet balíčky služeb, které zahrnují běžné účty, kreditní karty, úvěrové produkty, pojištění a další finanční služby. </a:t>
            </a:r>
          </a:p>
          <a:p>
            <a:pPr marL="1485900" lvl="3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400" dirty="0">
              <a:solidFill>
                <a:schemeClr val="tx1"/>
              </a:solidFill>
              <a:latin typeface="+mj-lt"/>
            </a:endParaRPr>
          </a:p>
          <a:p>
            <a:pPr lvl="3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Tato balíčková řešení mohou zákazníkům poskytnout výhody jako jsou nižší poplatky, výhodnější úrokové sazby nebo exkluzivní nabídky.</a:t>
            </a:r>
          </a:p>
        </p:txBody>
      </p:sp>
    </p:spTree>
    <p:extLst>
      <p:ext uri="{BB962C8B-B14F-4D97-AF65-F5344CB8AC3E}">
        <p14:creationId xmlns:p14="http://schemas.microsoft.com/office/powerpoint/2010/main" val="184722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/>
              <a:t>Paketování cen ve službách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48/53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Příklady:</a:t>
            </a: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Hotelové balíčky: </a:t>
            </a:r>
          </a:p>
          <a:p>
            <a:pPr lvl="3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Hotely často nabízejí různé balíčky ubytování, které mohou zahrnovat stravování, </a:t>
            </a:r>
            <a:r>
              <a:rPr lang="cs-CZ" sz="2400" dirty="0" err="1">
                <a:solidFill>
                  <a:schemeClr val="tx1"/>
                </a:solidFill>
                <a:latin typeface="+mj-lt"/>
              </a:rPr>
              <a:t>wellness</a:t>
            </a:r>
            <a:r>
              <a:rPr lang="cs-CZ" sz="2400" dirty="0">
                <a:solidFill>
                  <a:schemeClr val="tx1"/>
                </a:solidFill>
                <a:latin typeface="+mj-lt"/>
              </a:rPr>
              <a:t> služby, rekreační aktivity nebo další bonusy. </a:t>
            </a:r>
          </a:p>
          <a:p>
            <a:pPr marL="1485900" lvl="3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400" dirty="0">
              <a:solidFill>
                <a:schemeClr val="tx1"/>
              </a:solidFill>
              <a:latin typeface="+mj-lt"/>
            </a:endParaRPr>
          </a:p>
          <a:p>
            <a:pPr lvl="3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Tyto balíčky mohou poskytnout zákazníkům kompletní zážitek a zvýšit jejich spokojenost během pobytu.</a:t>
            </a:r>
          </a:p>
        </p:txBody>
      </p:sp>
    </p:spTree>
    <p:extLst>
      <p:ext uri="{BB962C8B-B14F-4D97-AF65-F5344CB8AC3E}">
        <p14:creationId xmlns:p14="http://schemas.microsoft.com/office/powerpoint/2010/main" val="297372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/>
              <a:t>Paketování cen ve službách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49/53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Příklady:</a:t>
            </a: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Cestovní balíčky: </a:t>
            </a:r>
          </a:p>
          <a:p>
            <a:pPr lvl="3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Cestovní agentury mohou vytvářet balíčky dovolených, které kombinují letenky, ubytování, stravování, přepravu a výlety do jednoho celkového balíčku. </a:t>
            </a:r>
          </a:p>
          <a:p>
            <a:pPr marL="1485900" lvl="3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400" dirty="0">
              <a:solidFill>
                <a:schemeClr val="tx1"/>
              </a:solidFill>
              <a:latin typeface="+mj-lt"/>
            </a:endParaRPr>
          </a:p>
          <a:p>
            <a:pPr lvl="3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Tato balíčková řešení mohou být pro zákazníky výhodná z hlediska ceny a pohodlí.</a:t>
            </a:r>
          </a:p>
        </p:txBody>
      </p:sp>
    </p:spTree>
    <p:extLst>
      <p:ext uri="{BB962C8B-B14F-4D97-AF65-F5344CB8AC3E}">
        <p14:creationId xmlns:p14="http://schemas.microsoft.com/office/powerpoint/2010/main" val="423017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SLUŽBY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Terciární sektor nebo také sektor služeb je v </a:t>
            </a:r>
            <a:br>
              <a:rPr lang="cs-CZ" sz="2800" dirty="0">
                <a:solidFill>
                  <a:schemeClr val="tx1"/>
                </a:solidFill>
                <a:latin typeface="+mj-lt"/>
              </a:rPr>
            </a:br>
            <a:r>
              <a:rPr lang="cs-CZ" sz="2800" dirty="0">
                <a:solidFill>
                  <a:schemeClr val="tx1"/>
                </a:solidFill>
                <a:latin typeface="+mj-lt"/>
              </a:rPr>
              <a:t>21. století největší sektor světového hospodářství.</a:t>
            </a:r>
            <a:endParaRPr lang="cs-CZ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Picture 2" descr="Socioekonomická geografie, hospodářské sektory - ppt stáhno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358" y="2470558"/>
            <a:ext cx="4874141" cy="3655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06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/>
              <a:t>Paketování cen ve službách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50/53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Příklady:</a:t>
            </a: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Softwarové balíčky: </a:t>
            </a:r>
          </a:p>
          <a:p>
            <a:pPr lvl="3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Softwarové společnosti mohou nabízet balíčky softwaru, které zahrnují různé aplikace, funkce nebo úrovně podpory. </a:t>
            </a:r>
          </a:p>
          <a:p>
            <a:pPr marL="1485900" lvl="3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400" dirty="0">
              <a:solidFill>
                <a:schemeClr val="tx1"/>
              </a:solidFill>
              <a:latin typeface="+mj-lt"/>
            </a:endParaRPr>
          </a:p>
          <a:p>
            <a:pPr lvl="3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Zákazníci mohou vybírat mezi různými balíčky podle svých potřeb a rozpočtu.</a:t>
            </a:r>
          </a:p>
        </p:txBody>
      </p:sp>
    </p:spTree>
    <p:extLst>
      <p:ext uri="{BB962C8B-B14F-4D97-AF65-F5344CB8AC3E}">
        <p14:creationId xmlns:p14="http://schemas.microsoft.com/office/powerpoint/2010/main" val="354167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/>
              <a:t>Paketování cen ve službách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51/53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Příklady:</a:t>
            </a: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Digitální marketingové balíčky: </a:t>
            </a:r>
          </a:p>
          <a:p>
            <a:pPr lvl="3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Agentury pro digitální marketing mohou vytvářet balíčky, které zahrnují sociální média správu, obsahový marketing, PPC reklamy a SEO optimalizaci.</a:t>
            </a:r>
          </a:p>
          <a:p>
            <a:pPr marL="1485900" lvl="3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lvl="3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To umožňuje firmám získat kompletní digitální marketingové řešení pod jednou střechou.</a:t>
            </a:r>
          </a:p>
        </p:txBody>
      </p:sp>
    </p:spTree>
    <p:extLst>
      <p:ext uri="{BB962C8B-B14F-4D97-AF65-F5344CB8AC3E}">
        <p14:creationId xmlns:p14="http://schemas.microsoft.com/office/powerpoint/2010/main" val="400193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/>
              <a:t>Paketování cen ve službách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52/53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Příklady:</a:t>
            </a: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Zájezdy do divočiny: </a:t>
            </a:r>
          </a:p>
          <a:p>
            <a:pPr lvl="3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Turistické agentury mohou nabízet balíčky dobrodružných zájezdů do divočiny, které zahrnují táboření, horskou turistiku, rafting a další </a:t>
            </a:r>
            <a:r>
              <a:rPr lang="cs-CZ" sz="2400" dirty="0" err="1">
                <a:solidFill>
                  <a:schemeClr val="tx1"/>
                </a:solidFill>
                <a:latin typeface="+mj-lt"/>
              </a:rPr>
              <a:t>outdoorové</a:t>
            </a:r>
            <a:r>
              <a:rPr lang="cs-CZ" sz="2400" dirty="0">
                <a:solidFill>
                  <a:schemeClr val="tx1"/>
                </a:solidFill>
                <a:latin typeface="+mj-lt"/>
              </a:rPr>
              <a:t> aktivity. </a:t>
            </a:r>
          </a:p>
          <a:p>
            <a:pPr marL="1485900" lvl="3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400" dirty="0">
              <a:solidFill>
                <a:schemeClr val="tx1"/>
              </a:solidFill>
              <a:latin typeface="+mj-lt"/>
            </a:endParaRPr>
          </a:p>
          <a:p>
            <a:pPr lvl="3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Tyto balíčky poskytují zážitek z celé dovolené v přírodě.</a:t>
            </a:r>
          </a:p>
        </p:txBody>
      </p:sp>
    </p:spTree>
    <p:extLst>
      <p:ext uri="{BB962C8B-B14F-4D97-AF65-F5344CB8AC3E}">
        <p14:creationId xmlns:p14="http://schemas.microsoft.com/office/powerpoint/2010/main" val="246008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SLUŽBY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Sektory: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81" y="2175133"/>
            <a:ext cx="6934919" cy="395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7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SLUŽBY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Velká část podniků působí v sektoru služeb.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právní kanceláře,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pojišťovny,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poradenské společnosti,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realitní kanceláře.</a:t>
            </a:r>
          </a:p>
          <a:p>
            <a:pPr marL="5715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4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Nabídky firem se často skládají z více služeb.</a:t>
            </a:r>
          </a:p>
        </p:txBody>
      </p:sp>
    </p:spTree>
    <p:extLst>
      <p:ext uri="{BB962C8B-B14F-4D97-AF65-F5344CB8AC3E}">
        <p14:creationId xmlns:p14="http://schemas.microsoft.com/office/powerpoint/2010/main" val="60356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SLUŽBY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Pět kategorií nabídek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B615E4A-38AF-4DBB-8D6A-AE22EB741E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0994672"/>
              </p:ext>
            </p:extLst>
          </p:nvPr>
        </p:nvGraphicFramePr>
        <p:xfrm>
          <a:off x="396338" y="2083981"/>
          <a:ext cx="8351324" cy="3930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179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SLUŽBY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b="1" dirty="0">
                <a:solidFill>
                  <a:schemeClr val="tx1"/>
                </a:solidFill>
                <a:latin typeface="+mj-lt"/>
              </a:rPr>
              <a:t>Základní charakteristiky služeb</a:t>
            </a:r>
          </a:p>
          <a:p>
            <a:pPr marL="114300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6279" t="35065" r="19651" b="14289"/>
          <a:stretch/>
        </p:blipFill>
        <p:spPr>
          <a:xfrm>
            <a:off x="457200" y="2339315"/>
            <a:ext cx="6023737" cy="3893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050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2375</Words>
  <Application>Microsoft Office PowerPoint</Application>
  <PresentationFormat>Předvádění na obrazovce (4:3)</PresentationFormat>
  <Paragraphs>334</Paragraphs>
  <Slides>53</Slides>
  <Notes>53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7" baseType="lpstr">
      <vt:lpstr>Amasis MT Pro</vt:lpstr>
      <vt:lpstr>Arial</vt:lpstr>
      <vt:lpstr>Calibri</vt:lpstr>
      <vt:lpstr>Office Theme</vt:lpstr>
      <vt:lpstr>  CENOVÁ TVORBA VE SLUŽBÁCH  XCCS</vt:lpstr>
      <vt:lpstr>SLUŽBY</vt:lpstr>
      <vt:lpstr>SLUŽBY</vt:lpstr>
      <vt:lpstr>SLUŽBY</vt:lpstr>
      <vt:lpstr>SLUŽBY</vt:lpstr>
      <vt:lpstr>SLUŽBY</vt:lpstr>
      <vt:lpstr>SLUŽBY</vt:lpstr>
      <vt:lpstr>SLUŽBY</vt:lpstr>
      <vt:lpstr>SLUŽBY</vt:lpstr>
      <vt:lpstr>SLUŽBY</vt:lpstr>
      <vt:lpstr>SLUŽBY</vt:lpstr>
      <vt:lpstr>SLUŽBY</vt:lpstr>
      <vt:lpstr>SLUŽBY</vt:lpstr>
      <vt:lpstr>SLUŽBY</vt:lpstr>
      <vt:lpstr>SLUŽBY</vt:lpstr>
      <vt:lpstr>SLUŽBY</vt:lpstr>
      <vt:lpstr>SLUŽBY</vt:lpstr>
      <vt:lpstr>Cenová tvorba služeb</vt:lpstr>
      <vt:lpstr>Cenová tvorba služeb</vt:lpstr>
      <vt:lpstr>Subjektivní prvky ceny</vt:lpstr>
      <vt:lpstr>Cenová tvorba založená na nákladech</vt:lpstr>
      <vt:lpstr>Cenová tvorba založená na nákladech</vt:lpstr>
      <vt:lpstr>Cenová tvorba s ohledem na fluktuaci poptávky </vt:lpstr>
      <vt:lpstr>Cenová tvorba s ohledem na fluktuaci poptávky </vt:lpstr>
      <vt:lpstr>Cenová tvorba s ohledem na fluktuaci poptávky </vt:lpstr>
      <vt:lpstr>Cenová tvorba s ohledem na fluktuaci poptávky </vt:lpstr>
      <vt:lpstr>Cenová tvorba s ohledem na fluktuaci poptávky </vt:lpstr>
      <vt:lpstr>Cenová tvorba s ohledem na fluktuaci poptávky </vt:lpstr>
      <vt:lpstr>Cenová tvorba s ohledem na fluktuaci poptávky </vt:lpstr>
      <vt:lpstr>Cenová tvorba s ohledem na fluktuaci poptávky </vt:lpstr>
      <vt:lpstr>Cenová tvorba s ohledem na fluktuaci poptávky </vt:lpstr>
      <vt:lpstr>Kapacitně orientovaná tvorba cen</vt:lpstr>
      <vt:lpstr>Kroky pro stanovení kapacitně orientované ceny:</vt:lpstr>
      <vt:lpstr>Cenová tvorba na bázi užitku</vt:lpstr>
      <vt:lpstr>Cenová tvorba na bázi užitku</vt:lpstr>
      <vt:lpstr>Paketování cen ve službách</vt:lpstr>
      <vt:lpstr>Paketování cen ve službách</vt:lpstr>
      <vt:lpstr>Paketování cen ve službách</vt:lpstr>
      <vt:lpstr>Paketování cen ve službách</vt:lpstr>
      <vt:lpstr>Paketování cen ve službách</vt:lpstr>
      <vt:lpstr>Paketování cen ve službách</vt:lpstr>
      <vt:lpstr>Paketování cen ve službách</vt:lpstr>
      <vt:lpstr>Paketování cen ve službách</vt:lpstr>
      <vt:lpstr>Paketování cen ve službách</vt:lpstr>
      <vt:lpstr>Paketování cen ve službách</vt:lpstr>
      <vt:lpstr>Paketování cen ve službách</vt:lpstr>
      <vt:lpstr>Paketování cen ve službách</vt:lpstr>
      <vt:lpstr>Paketování cen ve službách</vt:lpstr>
      <vt:lpstr>Paketování cen ve službách</vt:lpstr>
      <vt:lpstr>Paketování cen ve službách</vt:lpstr>
      <vt:lpstr>Paketování cen ve službách</vt:lpstr>
      <vt:lpstr>Paketování cen ve službách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Jaroslav Škrabal</cp:lastModifiedBy>
  <cp:revision>56</cp:revision>
  <dcterms:modified xsi:type="dcterms:W3CDTF">2025-10-28T16:26:23Z</dcterms:modified>
</cp:coreProperties>
</file>