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937" autoAdjust="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0EC176-7B73-4F3A-8111-7D2E78C6335E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E6A6453E-9394-403D-BA31-6C3AC81C9DDB}">
      <dgm:prSet phldrT="[Text]" phldr="0"/>
      <dgm:spPr/>
      <dgm:t>
        <a:bodyPr/>
        <a:lstStyle/>
        <a:p>
          <a:r>
            <a:rPr lang="cs-CZ" dirty="0" err="1"/>
            <a:t>Notice</a:t>
          </a:r>
          <a:endParaRPr lang="cs-CZ" dirty="0"/>
        </a:p>
      </dgm:t>
    </dgm:pt>
    <dgm:pt modelId="{721F1198-D59D-4189-BA38-BDE95806475A}" type="parTrans" cxnId="{B189EC83-C2CB-465C-B160-F4DFCA71C9CE}">
      <dgm:prSet/>
      <dgm:spPr/>
      <dgm:t>
        <a:bodyPr/>
        <a:lstStyle/>
        <a:p>
          <a:endParaRPr lang="cs-CZ"/>
        </a:p>
      </dgm:t>
    </dgm:pt>
    <dgm:pt modelId="{AAE3A329-96D7-4209-9405-E4AE8727486A}" type="sibTrans" cxnId="{B189EC83-C2CB-465C-B160-F4DFCA71C9CE}">
      <dgm:prSet/>
      <dgm:spPr/>
      <dgm:t>
        <a:bodyPr/>
        <a:lstStyle/>
        <a:p>
          <a:endParaRPr lang="cs-CZ"/>
        </a:p>
      </dgm:t>
    </dgm:pt>
    <dgm:pt modelId="{74530AB0-443E-412E-AD61-0D3B384E4442}">
      <dgm:prSet phldrT="[Text]" phldr="0"/>
      <dgm:spPr/>
      <dgm:t>
        <a:bodyPr/>
        <a:lstStyle/>
        <a:p>
          <a:r>
            <a:rPr lang="cs-CZ" dirty="0" err="1"/>
            <a:t>Recruting</a:t>
          </a:r>
          <a:endParaRPr lang="cs-CZ" dirty="0"/>
        </a:p>
      </dgm:t>
    </dgm:pt>
    <dgm:pt modelId="{5BF7FD9F-DD44-4E30-A820-6E1B91A52175}" type="parTrans" cxnId="{2EAA47B4-5F88-4660-BCE7-180F5E50C178}">
      <dgm:prSet/>
      <dgm:spPr/>
      <dgm:t>
        <a:bodyPr/>
        <a:lstStyle/>
        <a:p>
          <a:endParaRPr lang="cs-CZ"/>
        </a:p>
      </dgm:t>
    </dgm:pt>
    <dgm:pt modelId="{2D6AB097-7BC6-4483-808E-18C87B062813}" type="sibTrans" cxnId="{2EAA47B4-5F88-4660-BCE7-180F5E50C178}">
      <dgm:prSet/>
      <dgm:spPr/>
      <dgm:t>
        <a:bodyPr/>
        <a:lstStyle/>
        <a:p>
          <a:endParaRPr lang="cs-CZ"/>
        </a:p>
      </dgm:t>
    </dgm:pt>
    <dgm:pt modelId="{00E3A861-EA34-4BF4-850C-7F325B30C0CE}">
      <dgm:prSet phldrT="[Text]" phldr="0"/>
      <dgm:spPr/>
      <dgm:t>
        <a:bodyPr/>
        <a:lstStyle/>
        <a:p>
          <a:r>
            <a:rPr lang="cs-CZ" dirty="0" err="1"/>
            <a:t>Adaptation</a:t>
          </a:r>
          <a:endParaRPr lang="cs-CZ" dirty="0"/>
        </a:p>
      </dgm:t>
    </dgm:pt>
    <dgm:pt modelId="{63ECA0E6-1A9C-4C81-8FA1-A4D14AA4DA69}" type="parTrans" cxnId="{D64FEC14-3FDB-4326-BC0F-06003E32013C}">
      <dgm:prSet/>
      <dgm:spPr/>
      <dgm:t>
        <a:bodyPr/>
        <a:lstStyle/>
        <a:p>
          <a:endParaRPr lang="cs-CZ"/>
        </a:p>
      </dgm:t>
    </dgm:pt>
    <dgm:pt modelId="{5EF7F176-8861-44C0-B0C2-5F8AAE4ABDD6}" type="sibTrans" cxnId="{D64FEC14-3FDB-4326-BC0F-06003E32013C}">
      <dgm:prSet/>
      <dgm:spPr/>
      <dgm:t>
        <a:bodyPr/>
        <a:lstStyle/>
        <a:p>
          <a:endParaRPr lang="cs-CZ"/>
        </a:p>
      </dgm:t>
    </dgm:pt>
    <dgm:pt modelId="{966CCB91-F7C5-4018-ABD4-208C56B4DEEA}">
      <dgm:prSet phldrT="[Text]" phldr="0"/>
      <dgm:spPr/>
      <dgm:t>
        <a:bodyPr/>
        <a:lstStyle/>
        <a:p>
          <a:r>
            <a:rPr lang="cs-CZ" dirty="0" err="1"/>
            <a:t>Retention</a:t>
          </a:r>
          <a:endParaRPr lang="cs-CZ" dirty="0"/>
        </a:p>
      </dgm:t>
    </dgm:pt>
    <dgm:pt modelId="{896988E1-A05B-410D-A772-EF64BCDCE60D}" type="parTrans" cxnId="{EC5B60D7-097E-4A1B-BE7A-7E33FE09F60D}">
      <dgm:prSet/>
      <dgm:spPr/>
      <dgm:t>
        <a:bodyPr/>
        <a:lstStyle/>
        <a:p>
          <a:endParaRPr lang="cs-CZ"/>
        </a:p>
      </dgm:t>
    </dgm:pt>
    <dgm:pt modelId="{993DCA07-4FCF-4208-8F76-2C3C6C88CFDA}" type="sibTrans" cxnId="{EC5B60D7-097E-4A1B-BE7A-7E33FE09F60D}">
      <dgm:prSet/>
      <dgm:spPr/>
      <dgm:t>
        <a:bodyPr/>
        <a:lstStyle/>
        <a:p>
          <a:endParaRPr lang="cs-CZ"/>
        </a:p>
      </dgm:t>
    </dgm:pt>
    <dgm:pt modelId="{090F182C-BDB7-4A0E-B0C3-CC11C91ED7EA}">
      <dgm:prSet phldrT="[Text]" phldr="0"/>
      <dgm:spPr/>
      <dgm:t>
        <a:bodyPr/>
        <a:lstStyle/>
        <a:p>
          <a:r>
            <a:rPr lang="cs-CZ" dirty="0" err="1"/>
            <a:t>Termination</a:t>
          </a:r>
          <a:endParaRPr lang="cs-CZ" dirty="0"/>
        </a:p>
      </dgm:t>
    </dgm:pt>
    <dgm:pt modelId="{31F7F2D2-C1D4-480F-9E3C-00D0A66EFE4F}" type="parTrans" cxnId="{C815EE3E-A935-4B0D-BE31-7EC91C2DF41B}">
      <dgm:prSet/>
      <dgm:spPr/>
      <dgm:t>
        <a:bodyPr/>
        <a:lstStyle/>
        <a:p>
          <a:endParaRPr lang="cs-CZ"/>
        </a:p>
      </dgm:t>
    </dgm:pt>
    <dgm:pt modelId="{6AAA4564-5EF6-4E66-8242-B0DB05A18EF1}" type="sibTrans" cxnId="{C815EE3E-A935-4B0D-BE31-7EC91C2DF41B}">
      <dgm:prSet/>
      <dgm:spPr/>
      <dgm:t>
        <a:bodyPr/>
        <a:lstStyle/>
        <a:p>
          <a:endParaRPr lang="cs-CZ"/>
        </a:p>
      </dgm:t>
    </dgm:pt>
    <dgm:pt modelId="{415837EF-C85F-434F-86E7-77AE3181F3A1}" type="pres">
      <dgm:prSet presAssocID="{F10EC176-7B73-4F3A-8111-7D2E78C6335E}" presName="cycle" presStyleCnt="0">
        <dgm:presLayoutVars>
          <dgm:dir/>
          <dgm:resizeHandles val="exact"/>
        </dgm:presLayoutVars>
      </dgm:prSet>
      <dgm:spPr/>
    </dgm:pt>
    <dgm:pt modelId="{70C8244A-103C-48E7-BBA9-8F36810868BC}" type="pres">
      <dgm:prSet presAssocID="{E6A6453E-9394-403D-BA31-6C3AC81C9DDB}" presName="node" presStyleLbl="node1" presStyleIdx="0" presStyleCnt="5">
        <dgm:presLayoutVars>
          <dgm:bulletEnabled val="1"/>
        </dgm:presLayoutVars>
      </dgm:prSet>
      <dgm:spPr/>
    </dgm:pt>
    <dgm:pt modelId="{8C1BE066-EF39-40A0-A0AF-17DED792ACC8}" type="pres">
      <dgm:prSet presAssocID="{AAE3A329-96D7-4209-9405-E4AE8727486A}" presName="sibTrans" presStyleLbl="sibTrans2D1" presStyleIdx="0" presStyleCnt="5"/>
      <dgm:spPr/>
    </dgm:pt>
    <dgm:pt modelId="{D992E038-C4BB-41BC-97D1-7A95F7A68111}" type="pres">
      <dgm:prSet presAssocID="{AAE3A329-96D7-4209-9405-E4AE8727486A}" presName="connectorText" presStyleLbl="sibTrans2D1" presStyleIdx="0" presStyleCnt="5"/>
      <dgm:spPr/>
    </dgm:pt>
    <dgm:pt modelId="{D66A84C8-2347-46EB-B2E2-4549E09F4FC1}" type="pres">
      <dgm:prSet presAssocID="{74530AB0-443E-412E-AD61-0D3B384E4442}" presName="node" presStyleLbl="node1" presStyleIdx="1" presStyleCnt="5">
        <dgm:presLayoutVars>
          <dgm:bulletEnabled val="1"/>
        </dgm:presLayoutVars>
      </dgm:prSet>
      <dgm:spPr/>
    </dgm:pt>
    <dgm:pt modelId="{989E7D66-84F4-469C-8D53-4011196976FE}" type="pres">
      <dgm:prSet presAssocID="{2D6AB097-7BC6-4483-808E-18C87B062813}" presName="sibTrans" presStyleLbl="sibTrans2D1" presStyleIdx="1" presStyleCnt="5"/>
      <dgm:spPr/>
    </dgm:pt>
    <dgm:pt modelId="{C2F63D36-2C10-45E7-9966-F1B63D6DCBC6}" type="pres">
      <dgm:prSet presAssocID="{2D6AB097-7BC6-4483-808E-18C87B062813}" presName="connectorText" presStyleLbl="sibTrans2D1" presStyleIdx="1" presStyleCnt="5"/>
      <dgm:spPr/>
    </dgm:pt>
    <dgm:pt modelId="{D56925D2-80C0-44E2-BDA5-7FEA08376CC2}" type="pres">
      <dgm:prSet presAssocID="{00E3A861-EA34-4BF4-850C-7F325B30C0CE}" presName="node" presStyleLbl="node1" presStyleIdx="2" presStyleCnt="5">
        <dgm:presLayoutVars>
          <dgm:bulletEnabled val="1"/>
        </dgm:presLayoutVars>
      </dgm:prSet>
      <dgm:spPr/>
    </dgm:pt>
    <dgm:pt modelId="{052EB2AC-24D7-4AE4-A339-746C575BD5BA}" type="pres">
      <dgm:prSet presAssocID="{5EF7F176-8861-44C0-B0C2-5F8AAE4ABDD6}" presName="sibTrans" presStyleLbl="sibTrans2D1" presStyleIdx="2" presStyleCnt="5"/>
      <dgm:spPr/>
    </dgm:pt>
    <dgm:pt modelId="{14F74C78-DFD5-4074-A365-0EE4F65710D0}" type="pres">
      <dgm:prSet presAssocID="{5EF7F176-8861-44C0-B0C2-5F8AAE4ABDD6}" presName="connectorText" presStyleLbl="sibTrans2D1" presStyleIdx="2" presStyleCnt="5"/>
      <dgm:spPr/>
    </dgm:pt>
    <dgm:pt modelId="{45AC651F-8CFA-4733-90D4-CCF220868827}" type="pres">
      <dgm:prSet presAssocID="{966CCB91-F7C5-4018-ABD4-208C56B4DEEA}" presName="node" presStyleLbl="node1" presStyleIdx="3" presStyleCnt="5">
        <dgm:presLayoutVars>
          <dgm:bulletEnabled val="1"/>
        </dgm:presLayoutVars>
      </dgm:prSet>
      <dgm:spPr/>
    </dgm:pt>
    <dgm:pt modelId="{77001806-1248-44D2-B13A-457117CA781C}" type="pres">
      <dgm:prSet presAssocID="{993DCA07-4FCF-4208-8F76-2C3C6C88CFDA}" presName="sibTrans" presStyleLbl="sibTrans2D1" presStyleIdx="3" presStyleCnt="5"/>
      <dgm:spPr/>
    </dgm:pt>
    <dgm:pt modelId="{4EC66FC6-F9E2-427E-9414-4FED9B33346A}" type="pres">
      <dgm:prSet presAssocID="{993DCA07-4FCF-4208-8F76-2C3C6C88CFDA}" presName="connectorText" presStyleLbl="sibTrans2D1" presStyleIdx="3" presStyleCnt="5"/>
      <dgm:spPr/>
    </dgm:pt>
    <dgm:pt modelId="{75BC5BCC-63FE-4D80-A600-FA4C6AC57CD0}" type="pres">
      <dgm:prSet presAssocID="{090F182C-BDB7-4A0E-B0C3-CC11C91ED7EA}" presName="node" presStyleLbl="node1" presStyleIdx="4" presStyleCnt="5">
        <dgm:presLayoutVars>
          <dgm:bulletEnabled val="1"/>
        </dgm:presLayoutVars>
      </dgm:prSet>
      <dgm:spPr/>
    </dgm:pt>
    <dgm:pt modelId="{1FA6EE8A-6874-4D98-B8F0-6EBA9E18A2AF}" type="pres">
      <dgm:prSet presAssocID="{6AAA4564-5EF6-4E66-8242-B0DB05A18EF1}" presName="sibTrans" presStyleLbl="sibTrans2D1" presStyleIdx="4" presStyleCnt="5"/>
      <dgm:spPr/>
    </dgm:pt>
    <dgm:pt modelId="{08590748-1244-4DBD-B894-98F10828CD3C}" type="pres">
      <dgm:prSet presAssocID="{6AAA4564-5EF6-4E66-8242-B0DB05A18EF1}" presName="connectorText" presStyleLbl="sibTrans2D1" presStyleIdx="4" presStyleCnt="5"/>
      <dgm:spPr/>
    </dgm:pt>
  </dgm:ptLst>
  <dgm:cxnLst>
    <dgm:cxn modelId="{D64FEC14-3FDB-4326-BC0F-06003E32013C}" srcId="{F10EC176-7B73-4F3A-8111-7D2E78C6335E}" destId="{00E3A861-EA34-4BF4-850C-7F325B30C0CE}" srcOrd="2" destOrd="0" parTransId="{63ECA0E6-1A9C-4C81-8FA1-A4D14AA4DA69}" sibTransId="{5EF7F176-8861-44C0-B0C2-5F8AAE4ABDD6}"/>
    <dgm:cxn modelId="{23CA3026-174E-40DF-A386-0D475E9E3FE6}" type="presOf" srcId="{F10EC176-7B73-4F3A-8111-7D2E78C6335E}" destId="{415837EF-C85F-434F-86E7-77AE3181F3A1}" srcOrd="0" destOrd="0" presId="urn:microsoft.com/office/officeart/2005/8/layout/cycle2"/>
    <dgm:cxn modelId="{C815EE3E-A935-4B0D-BE31-7EC91C2DF41B}" srcId="{F10EC176-7B73-4F3A-8111-7D2E78C6335E}" destId="{090F182C-BDB7-4A0E-B0C3-CC11C91ED7EA}" srcOrd="4" destOrd="0" parTransId="{31F7F2D2-C1D4-480F-9E3C-00D0A66EFE4F}" sibTransId="{6AAA4564-5EF6-4E66-8242-B0DB05A18EF1}"/>
    <dgm:cxn modelId="{8B044C40-7804-47B5-ADC6-E6EED1D921E6}" type="presOf" srcId="{5EF7F176-8861-44C0-B0C2-5F8AAE4ABDD6}" destId="{052EB2AC-24D7-4AE4-A339-746C575BD5BA}" srcOrd="0" destOrd="0" presId="urn:microsoft.com/office/officeart/2005/8/layout/cycle2"/>
    <dgm:cxn modelId="{4E29AD5E-5933-4502-98A9-9820F78CDC09}" type="presOf" srcId="{AAE3A329-96D7-4209-9405-E4AE8727486A}" destId="{8C1BE066-EF39-40A0-A0AF-17DED792ACC8}" srcOrd="0" destOrd="0" presId="urn:microsoft.com/office/officeart/2005/8/layout/cycle2"/>
    <dgm:cxn modelId="{AE3B9F64-9481-4F2D-A7F4-581E8B6C9C4B}" type="presOf" srcId="{6AAA4564-5EF6-4E66-8242-B0DB05A18EF1}" destId="{1FA6EE8A-6874-4D98-B8F0-6EBA9E18A2AF}" srcOrd="0" destOrd="0" presId="urn:microsoft.com/office/officeart/2005/8/layout/cycle2"/>
    <dgm:cxn modelId="{B04AA744-0C19-46E5-9921-859AD3AF0CDE}" type="presOf" srcId="{00E3A861-EA34-4BF4-850C-7F325B30C0CE}" destId="{D56925D2-80C0-44E2-BDA5-7FEA08376CC2}" srcOrd="0" destOrd="0" presId="urn:microsoft.com/office/officeart/2005/8/layout/cycle2"/>
    <dgm:cxn modelId="{FC23F269-E402-48D0-AD9E-63C5364D8638}" type="presOf" srcId="{993DCA07-4FCF-4208-8F76-2C3C6C88CFDA}" destId="{4EC66FC6-F9E2-427E-9414-4FED9B33346A}" srcOrd="1" destOrd="0" presId="urn:microsoft.com/office/officeart/2005/8/layout/cycle2"/>
    <dgm:cxn modelId="{5CCC0C59-E2A8-491C-9911-414930401BC5}" type="presOf" srcId="{E6A6453E-9394-403D-BA31-6C3AC81C9DDB}" destId="{70C8244A-103C-48E7-BBA9-8F36810868BC}" srcOrd="0" destOrd="0" presId="urn:microsoft.com/office/officeart/2005/8/layout/cycle2"/>
    <dgm:cxn modelId="{87E9C57D-D7B5-4556-A530-F32A1A3B812B}" type="presOf" srcId="{2D6AB097-7BC6-4483-808E-18C87B062813}" destId="{989E7D66-84F4-469C-8D53-4011196976FE}" srcOrd="0" destOrd="0" presId="urn:microsoft.com/office/officeart/2005/8/layout/cycle2"/>
    <dgm:cxn modelId="{B189EC83-C2CB-465C-B160-F4DFCA71C9CE}" srcId="{F10EC176-7B73-4F3A-8111-7D2E78C6335E}" destId="{E6A6453E-9394-403D-BA31-6C3AC81C9DDB}" srcOrd="0" destOrd="0" parTransId="{721F1198-D59D-4189-BA38-BDE95806475A}" sibTransId="{AAE3A329-96D7-4209-9405-E4AE8727486A}"/>
    <dgm:cxn modelId="{6078ED88-5122-49F2-9833-D38F05F699A9}" type="presOf" srcId="{74530AB0-443E-412E-AD61-0D3B384E4442}" destId="{D66A84C8-2347-46EB-B2E2-4549E09F4FC1}" srcOrd="0" destOrd="0" presId="urn:microsoft.com/office/officeart/2005/8/layout/cycle2"/>
    <dgm:cxn modelId="{DEE31990-0F64-4389-908F-BE343A7972D9}" type="presOf" srcId="{6AAA4564-5EF6-4E66-8242-B0DB05A18EF1}" destId="{08590748-1244-4DBD-B894-98F10828CD3C}" srcOrd="1" destOrd="0" presId="urn:microsoft.com/office/officeart/2005/8/layout/cycle2"/>
    <dgm:cxn modelId="{5C8AEC9E-4E30-42D1-B718-3DB95D6C8D99}" type="presOf" srcId="{993DCA07-4FCF-4208-8F76-2C3C6C88CFDA}" destId="{77001806-1248-44D2-B13A-457117CA781C}" srcOrd="0" destOrd="0" presId="urn:microsoft.com/office/officeart/2005/8/layout/cycle2"/>
    <dgm:cxn modelId="{772D65A3-8A4C-4FB8-BBF1-F21178648C2C}" type="presOf" srcId="{2D6AB097-7BC6-4483-808E-18C87B062813}" destId="{C2F63D36-2C10-45E7-9966-F1B63D6DCBC6}" srcOrd="1" destOrd="0" presId="urn:microsoft.com/office/officeart/2005/8/layout/cycle2"/>
    <dgm:cxn modelId="{B8B44FAC-8D81-4D34-B44C-562F6525AD77}" type="presOf" srcId="{5EF7F176-8861-44C0-B0C2-5F8AAE4ABDD6}" destId="{14F74C78-DFD5-4074-A365-0EE4F65710D0}" srcOrd="1" destOrd="0" presId="urn:microsoft.com/office/officeart/2005/8/layout/cycle2"/>
    <dgm:cxn modelId="{2EAA47B4-5F88-4660-BCE7-180F5E50C178}" srcId="{F10EC176-7B73-4F3A-8111-7D2E78C6335E}" destId="{74530AB0-443E-412E-AD61-0D3B384E4442}" srcOrd="1" destOrd="0" parTransId="{5BF7FD9F-DD44-4E30-A820-6E1B91A52175}" sibTransId="{2D6AB097-7BC6-4483-808E-18C87B062813}"/>
    <dgm:cxn modelId="{762C67BA-ECAB-482A-A96C-1E2DBC45F4C7}" type="presOf" srcId="{090F182C-BDB7-4A0E-B0C3-CC11C91ED7EA}" destId="{75BC5BCC-63FE-4D80-A600-FA4C6AC57CD0}" srcOrd="0" destOrd="0" presId="urn:microsoft.com/office/officeart/2005/8/layout/cycle2"/>
    <dgm:cxn modelId="{E9A06BC1-E315-4352-89EE-B03E09A29BA2}" type="presOf" srcId="{966CCB91-F7C5-4018-ABD4-208C56B4DEEA}" destId="{45AC651F-8CFA-4733-90D4-CCF220868827}" srcOrd="0" destOrd="0" presId="urn:microsoft.com/office/officeart/2005/8/layout/cycle2"/>
    <dgm:cxn modelId="{EC5B60D7-097E-4A1B-BE7A-7E33FE09F60D}" srcId="{F10EC176-7B73-4F3A-8111-7D2E78C6335E}" destId="{966CCB91-F7C5-4018-ABD4-208C56B4DEEA}" srcOrd="3" destOrd="0" parTransId="{896988E1-A05B-410D-A772-EF64BCDCE60D}" sibTransId="{993DCA07-4FCF-4208-8F76-2C3C6C88CFDA}"/>
    <dgm:cxn modelId="{5F5FEAF5-B3F4-40A7-8767-A458A0FC32D3}" type="presOf" srcId="{AAE3A329-96D7-4209-9405-E4AE8727486A}" destId="{D992E038-C4BB-41BC-97D1-7A95F7A68111}" srcOrd="1" destOrd="0" presId="urn:microsoft.com/office/officeart/2005/8/layout/cycle2"/>
    <dgm:cxn modelId="{271150A5-F8CF-4B9C-83C3-F39B1205DD4C}" type="presParOf" srcId="{415837EF-C85F-434F-86E7-77AE3181F3A1}" destId="{70C8244A-103C-48E7-BBA9-8F36810868BC}" srcOrd="0" destOrd="0" presId="urn:microsoft.com/office/officeart/2005/8/layout/cycle2"/>
    <dgm:cxn modelId="{B99F24CC-066D-4762-980E-108DD77CC17C}" type="presParOf" srcId="{415837EF-C85F-434F-86E7-77AE3181F3A1}" destId="{8C1BE066-EF39-40A0-A0AF-17DED792ACC8}" srcOrd="1" destOrd="0" presId="urn:microsoft.com/office/officeart/2005/8/layout/cycle2"/>
    <dgm:cxn modelId="{7A672EB6-C891-475A-A0D1-F4C110D8E9A8}" type="presParOf" srcId="{8C1BE066-EF39-40A0-A0AF-17DED792ACC8}" destId="{D992E038-C4BB-41BC-97D1-7A95F7A68111}" srcOrd="0" destOrd="0" presId="urn:microsoft.com/office/officeart/2005/8/layout/cycle2"/>
    <dgm:cxn modelId="{9F4178EC-8FAD-4EEE-AD35-E6E61D2EFBE1}" type="presParOf" srcId="{415837EF-C85F-434F-86E7-77AE3181F3A1}" destId="{D66A84C8-2347-46EB-B2E2-4549E09F4FC1}" srcOrd="2" destOrd="0" presId="urn:microsoft.com/office/officeart/2005/8/layout/cycle2"/>
    <dgm:cxn modelId="{4B9B7F60-7C1A-44EA-B805-E9B100E28BA4}" type="presParOf" srcId="{415837EF-C85F-434F-86E7-77AE3181F3A1}" destId="{989E7D66-84F4-469C-8D53-4011196976FE}" srcOrd="3" destOrd="0" presId="urn:microsoft.com/office/officeart/2005/8/layout/cycle2"/>
    <dgm:cxn modelId="{19C913BE-AC69-4E6A-ADBE-83A731D9EF31}" type="presParOf" srcId="{989E7D66-84F4-469C-8D53-4011196976FE}" destId="{C2F63D36-2C10-45E7-9966-F1B63D6DCBC6}" srcOrd="0" destOrd="0" presId="urn:microsoft.com/office/officeart/2005/8/layout/cycle2"/>
    <dgm:cxn modelId="{E226D6AA-58A9-4F61-B559-91241A6E68B6}" type="presParOf" srcId="{415837EF-C85F-434F-86E7-77AE3181F3A1}" destId="{D56925D2-80C0-44E2-BDA5-7FEA08376CC2}" srcOrd="4" destOrd="0" presId="urn:microsoft.com/office/officeart/2005/8/layout/cycle2"/>
    <dgm:cxn modelId="{4A3DC334-F918-4C65-9B17-9EF50C07B654}" type="presParOf" srcId="{415837EF-C85F-434F-86E7-77AE3181F3A1}" destId="{052EB2AC-24D7-4AE4-A339-746C575BD5BA}" srcOrd="5" destOrd="0" presId="urn:microsoft.com/office/officeart/2005/8/layout/cycle2"/>
    <dgm:cxn modelId="{B0017FE3-771A-42B2-BF81-D370FA8D3A8F}" type="presParOf" srcId="{052EB2AC-24D7-4AE4-A339-746C575BD5BA}" destId="{14F74C78-DFD5-4074-A365-0EE4F65710D0}" srcOrd="0" destOrd="0" presId="urn:microsoft.com/office/officeart/2005/8/layout/cycle2"/>
    <dgm:cxn modelId="{9113C9D0-5FA7-48C2-9890-CE6347F87526}" type="presParOf" srcId="{415837EF-C85F-434F-86E7-77AE3181F3A1}" destId="{45AC651F-8CFA-4733-90D4-CCF220868827}" srcOrd="6" destOrd="0" presId="urn:microsoft.com/office/officeart/2005/8/layout/cycle2"/>
    <dgm:cxn modelId="{EAC13D85-ED02-421E-8187-A755CB867A75}" type="presParOf" srcId="{415837EF-C85F-434F-86E7-77AE3181F3A1}" destId="{77001806-1248-44D2-B13A-457117CA781C}" srcOrd="7" destOrd="0" presId="urn:microsoft.com/office/officeart/2005/8/layout/cycle2"/>
    <dgm:cxn modelId="{ED318E00-62C1-46B4-B5E4-8F55DF214610}" type="presParOf" srcId="{77001806-1248-44D2-B13A-457117CA781C}" destId="{4EC66FC6-F9E2-427E-9414-4FED9B33346A}" srcOrd="0" destOrd="0" presId="urn:microsoft.com/office/officeart/2005/8/layout/cycle2"/>
    <dgm:cxn modelId="{DEAE6B4E-95F4-4645-9FCC-052127B79D5B}" type="presParOf" srcId="{415837EF-C85F-434F-86E7-77AE3181F3A1}" destId="{75BC5BCC-63FE-4D80-A600-FA4C6AC57CD0}" srcOrd="8" destOrd="0" presId="urn:microsoft.com/office/officeart/2005/8/layout/cycle2"/>
    <dgm:cxn modelId="{923B9752-2601-479A-9345-D2A632ABADAF}" type="presParOf" srcId="{415837EF-C85F-434F-86E7-77AE3181F3A1}" destId="{1FA6EE8A-6874-4D98-B8F0-6EBA9E18A2AF}" srcOrd="9" destOrd="0" presId="urn:microsoft.com/office/officeart/2005/8/layout/cycle2"/>
    <dgm:cxn modelId="{F1C2D0C5-2597-418D-92EF-66C079F8E9D2}" type="presParOf" srcId="{1FA6EE8A-6874-4D98-B8F0-6EBA9E18A2AF}" destId="{08590748-1244-4DBD-B894-98F10828CD3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8244A-103C-48E7-BBA9-8F36810868BC}">
      <dsp:nvSpPr>
        <dsp:cNvPr id="0" name=""/>
        <dsp:cNvSpPr/>
      </dsp:nvSpPr>
      <dsp:spPr>
        <a:xfrm>
          <a:off x="2836765" y="699"/>
          <a:ext cx="1561457" cy="15614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Notice</a:t>
          </a:r>
          <a:endParaRPr lang="cs-CZ" sz="1500" kern="1200" dirty="0"/>
        </a:p>
      </dsp:txBody>
      <dsp:txXfrm>
        <a:off x="3065435" y="229369"/>
        <a:ext cx="1104117" cy="1104117"/>
      </dsp:txXfrm>
    </dsp:sp>
    <dsp:sp modelId="{8C1BE066-EF39-40A0-A0AF-17DED792ACC8}">
      <dsp:nvSpPr>
        <dsp:cNvPr id="0" name=""/>
        <dsp:cNvSpPr/>
      </dsp:nvSpPr>
      <dsp:spPr>
        <a:xfrm rot="2160000">
          <a:off x="4348578" y="1199437"/>
          <a:ext cx="413855" cy="5269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200" kern="1200"/>
        </a:p>
      </dsp:txBody>
      <dsp:txXfrm>
        <a:off x="4360434" y="1268346"/>
        <a:ext cx="289699" cy="316195"/>
      </dsp:txXfrm>
    </dsp:sp>
    <dsp:sp modelId="{D66A84C8-2347-46EB-B2E2-4549E09F4FC1}">
      <dsp:nvSpPr>
        <dsp:cNvPr id="0" name=""/>
        <dsp:cNvSpPr/>
      </dsp:nvSpPr>
      <dsp:spPr>
        <a:xfrm>
          <a:off x="4731740" y="1377478"/>
          <a:ext cx="1561457" cy="1561457"/>
        </a:xfrm>
        <a:prstGeom prst="ellipse">
          <a:avLst/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Recruting</a:t>
          </a:r>
          <a:endParaRPr lang="cs-CZ" sz="1500" kern="1200" dirty="0"/>
        </a:p>
      </dsp:txBody>
      <dsp:txXfrm>
        <a:off x="4960410" y="1606148"/>
        <a:ext cx="1104117" cy="1104117"/>
      </dsp:txXfrm>
    </dsp:sp>
    <dsp:sp modelId="{989E7D66-84F4-469C-8D53-4011196976FE}">
      <dsp:nvSpPr>
        <dsp:cNvPr id="0" name=""/>
        <dsp:cNvSpPr/>
      </dsp:nvSpPr>
      <dsp:spPr>
        <a:xfrm rot="6480000">
          <a:off x="4947252" y="2997410"/>
          <a:ext cx="413855" cy="5269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200" kern="1200"/>
        </a:p>
      </dsp:txBody>
      <dsp:txXfrm rot="10800000">
        <a:off x="5028513" y="3043768"/>
        <a:ext cx="289699" cy="316195"/>
      </dsp:txXfrm>
    </dsp:sp>
    <dsp:sp modelId="{D56925D2-80C0-44E2-BDA5-7FEA08376CC2}">
      <dsp:nvSpPr>
        <dsp:cNvPr id="0" name=""/>
        <dsp:cNvSpPr/>
      </dsp:nvSpPr>
      <dsp:spPr>
        <a:xfrm>
          <a:off x="4007924" y="3605155"/>
          <a:ext cx="1561457" cy="1561457"/>
        </a:xfrm>
        <a:prstGeom prst="ellipse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Adaptation</a:t>
          </a:r>
          <a:endParaRPr lang="cs-CZ" sz="1500" kern="1200" dirty="0"/>
        </a:p>
      </dsp:txBody>
      <dsp:txXfrm>
        <a:off x="4236594" y="3833825"/>
        <a:ext cx="1104117" cy="1104117"/>
      </dsp:txXfrm>
    </dsp:sp>
    <dsp:sp modelId="{052EB2AC-24D7-4AE4-A339-746C575BD5BA}">
      <dsp:nvSpPr>
        <dsp:cNvPr id="0" name=""/>
        <dsp:cNvSpPr/>
      </dsp:nvSpPr>
      <dsp:spPr>
        <a:xfrm rot="10800000">
          <a:off x="3422279" y="4122388"/>
          <a:ext cx="413855" cy="5269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200" kern="1200"/>
        </a:p>
      </dsp:txBody>
      <dsp:txXfrm rot="10800000">
        <a:off x="3546435" y="4227786"/>
        <a:ext cx="289699" cy="316195"/>
      </dsp:txXfrm>
    </dsp:sp>
    <dsp:sp modelId="{45AC651F-8CFA-4733-90D4-CCF220868827}">
      <dsp:nvSpPr>
        <dsp:cNvPr id="0" name=""/>
        <dsp:cNvSpPr/>
      </dsp:nvSpPr>
      <dsp:spPr>
        <a:xfrm>
          <a:off x="1665606" y="3605155"/>
          <a:ext cx="1561457" cy="1561457"/>
        </a:xfrm>
        <a:prstGeom prst="ellipse">
          <a:avLst/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Retention</a:t>
          </a:r>
          <a:endParaRPr lang="cs-CZ" sz="1500" kern="1200" dirty="0"/>
        </a:p>
      </dsp:txBody>
      <dsp:txXfrm>
        <a:off x="1894276" y="3833825"/>
        <a:ext cx="1104117" cy="1104117"/>
      </dsp:txXfrm>
    </dsp:sp>
    <dsp:sp modelId="{77001806-1248-44D2-B13A-457117CA781C}">
      <dsp:nvSpPr>
        <dsp:cNvPr id="0" name=""/>
        <dsp:cNvSpPr/>
      </dsp:nvSpPr>
      <dsp:spPr>
        <a:xfrm rot="15120000">
          <a:off x="1881119" y="3019689"/>
          <a:ext cx="413855" cy="5269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200" kern="1200"/>
        </a:p>
      </dsp:txBody>
      <dsp:txXfrm rot="10800000">
        <a:off x="1962380" y="3184127"/>
        <a:ext cx="289699" cy="316195"/>
      </dsp:txXfrm>
    </dsp:sp>
    <dsp:sp modelId="{75BC5BCC-63FE-4D80-A600-FA4C6AC57CD0}">
      <dsp:nvSpPr>
        <dsp:cNvPr id="0" name=""/>
        <dsp:cNvSpPr/>
      </dsp:nvSpPr>
      <dsp:spPr>
        <a:xfrm>
          <a:off x="941791" y="1377478"/>
          <a:ext cx="1561457" cy="156145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 err="1"/>
            <a:t>Termination</a:t>
          </a:r>
          <a:endParaRPr lang="cs-CZ" sz="1500" kern="1200" dirty="0"/>
        </a:p>
      </dsp:txBody>
      <dsp:txXfrm>
        <a:off x="1170461" y="1606148"/>
        <a:ext cx="1104117" cy="1104117"/>
      </dsp:txXfrm>
    </dsp:sp>
    <dsp:sp modelId="{1FA6EE8A-6874-4D98-B8F0-6EBA9E18A2AF}">
      <dsp:nvSpPr>
        <dsp:cNvPr id="0" name=""/>
        <dsp:cNvSpPr/>
      </dsp:nvSpPr>
      <dsp:spPr>
        <a:xfrm rot="19440000">
          <a:off x="2453603" y="1213206"/>
          <a:ext cx="413855" cy="5269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200" kern="1200"/>
        </a:p>
      </dsp:txBody>
      <dsp:txXfrm>
        <a:off x="2465459" y="1355093"/>
        <a:ext cx="289699" cy="316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DC993-F709-4D8E-818D-30D8E91D651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F63E3-9DE6-48B6-884F-8865116760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304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Specifics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HR in SME, </a:t>
            </a:r>
            <a:r>
              <a:rPr lang="cs-CZ" dirty="0" err="1"/>
              <a:t>Lifecykle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9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Outplacement is related to termination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586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productivity</a:t>
            </a:r>
            <a:r>
              <a:rPr lang="cs-CZ" dirty="0"/>
              <a:t>, </a:t>
            </a:r>
            <a:r>
              <a:rPr lang="cs-CZ" dirty="0" err="1"/>
              <a:t>quality</a:t>
            </a:r>
            <a:r>
              <a:rPr lang="cs-CZ" dirty="0"/>
              <a:t>, flexibility, </a:t>
            </a:r>
            <a:r>
              <a:rPr lang="cs-CZ" dirty="0" err="1"/>
              <a:t>commitment</a:t>
            </a:r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195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The HR department is usually small or </a:t>
            </a:r>
            <a:r>
              <a:rPr lang="cs-CZ" dirty="0"/>
              <a:t>non-</a:t>
            </a:r>
            <a:r>
              <a:rPr lang="cs-CZ" dirty="0" err="1"/>
              <a:t>extistent</a:t>
            </a:r>
            <a:r>
              <a:rPr lang="en-US" dirty="0"/>
              <a:t>, and management takes over the tasks.</a:t>
            </a:r>
            <a:endParaRPr lang="cs-CZ" dirty="0"/>
          </a:p>
          <a:p>
            <a:pPr marL="228600" indent="-228600">
              <a:buAutoNum type="arabicPeriod"/>
            </a:pPr>
            <a:r>
              <a:rPr lang="en-US" dirty="0"/>
              <a:t>HR processes are informal and poorly standardized.</a:t>
            </a:r>
            <a:endParaRPr lang="cs-CZ" dirty="0"/>
          </a:p>
          <a:p>
            <a:pPr marL="228600" indent="-228600">
              <a:buAutoNum type="arabicPeriod"/>
            </a:pPr>
            <a:r>
              <a:rPr lang="en-US" dirty="0"/>
              <a:t>Business owners are heavily involved in personnel decisions.</a:t>
            </a:r>
            <a:endParaRPr lang="cs-CZ" dirty="0"/>
          </a:p>
          <a:p>
            <a:pPr marL="228600" indent="-228600">
              <a:buAutoNum type="arabicPeriod"/>
            </a:pPr>
            <a:r>
              <a:rPr lang="en-US" dirty="0"/>
              <a:t>Businesses adapt quickly to changes and market needs.</a:t>
            </a:r>
            <a:endParaRPr lang="cs-CZ" dirty="0"/>
          </a:p>
          <a:p>
            <a:pPr marL="228600" indent="-228600">
              <a:buAutoNum type="arabicPeriod"/>
            </a:pPr>
            <a:r>
              <a:rPr lang="en-US" dirty="0"/>
              <a:t>Individual employees have more responsibilities</a:t>
            </a:r>
            <a:r>
              <a:rPr lang="cs-CZ" dirty="0"/>
              <a:t> </a:t>
            </a:r>
            <a:r>
              <a:rPr lang="en-US" dirty="0"/>
              <a:t>and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en-US" dirty="0"/>
              <a:t>often perform multiple different tasks and roles.</a:t>
            </a:r>
            <a:endParaRPr lang="cs-CZ" dirty="0"/>
          </a:p>
          <a:p>
            <a:pPr marL="228600" indent="-228600">
              <a:buAutoNum type="arabicPeriod"/>
            </a:pPr>
            <a:r>
              <a:rPr lang="en-US" dirty="0"/>
              <a:t>Company culture and relationships are key to employee retention.</a:t>
            </a:r>
            <a:endParaRPr lang="cs-CZ" dirty="0"/>
          </a:p>
          <a:p>
            <a:pPr marL="228600" indent="-228600">
              <a:buAutoNum type="arabicPeriod"/>
            </a:pPr>
            <a:r>
              <a:rPr lang="en-US" dirty="0"/>
              <a:t>Communication is direct, personal and informal.</a:t>
            </a:r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130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due</a:t>
            </a:r>
            <a:r>
              <a:rPr lang="cs-CZ" dirty="0"/>
              <a:t> to </a:t>
            </a:r>
            <a:r>
              <a:rPr lang="cs-CZ" dirty="0" err="1"/>
              <a:t>company</a:t>
            </a:r>
            <a:r>
              <a:rPr lang="cs-CZ" dirty="0"/>
              <a:t> </a:t>
            </a:r>
            <a:r>
              <a:rPr lang="cs-CZ" dirty="0" err="1"/>
              <a:t>growth</a:t>
            </a:r>
            <a:r>
              <a:rPr lang="cs-CZ" dirty="0"/>
              <a:t>, </a:t>
            </a:r>
            <a:r>
              <a:rPr lang="cs-CZ" dirty="0" err="1"/>
              <a:t>departure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existing</a:t>
            </a:r>
            <a:r>
              <a:rPr lang="cs-CZ" dirty="0"/>
              <a:t> </a:t>
            </a:r>
            <a:r>
              <a:rPr lang="cs-CZ" dirty="0" err="1"/>
              <a:t>employee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to </a:t>
            </a:r>
            <a:r>
              <a:rPr lang="cs-CZ" dirty="0" err="1"/>
              <a:t>fill</a:t>
            </a:r>
            <a:r>
              <a:rPr lang="cs-CZ" dirty="0"/>
              <a:t> a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position</a:t>
            </a:r>
            <a:r>
              <a:rPr lang="cs-CZ" dirty="0"/>
              <a:t>. </a:t>
            </a:r>
          </a:p>
          <a:p>
            <a:r>
              <a:rPr lang="cs-CZ" dirty="0" err="1"/>
              <a:t>Knowledge</a:t>
            </a:r>
            <a:r>
              <a:rPr lang="cs-CZ" dirty="0"/>
              <a:t>, </a:t>
            </a:r>
            <a:r>
              <a:rPr lang="cs-CZ" dirty="0" err="1"/>
              <a:t>skills</a:t>
            </a:r>
            <a:r>
              <a:rPr lang="cs-CZ" dirty="0"/>
              <a:t> and </a:t>
            </a:r>
            <a:r>
              <a:rPr lang="cs-CZ" dirty="0" err="1"/>
              <a:t>experiences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906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phase</a:t>
            </a:r>
            <a:r>
              <a:rPr lang="cs-CZ" dirty="0"/>
              <a:t> </a:t>
            </a:r>
            <a:r>
              <a:rPr lang="cs-CZ" dirty="0" err="1"/>
              <a:t>included</a:t>
            </a:r>
            <a:r>
              <a:rPr lang="cs-CZ" dirty="0"/>
              <a:t> </a:t>
            </a:r>
            <a:r>
              <a:rPr lang="cs-CZ" dirty="0" err="1"/>
              <a:t>employer</a:t>
            </a:r>
            <a:r>
              <a:rPr lang="cs-CZ" dirty="0"/>
              <a:t> branding.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355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Personal</a:t>
            </a:r>
            <a:r>
              <a:rPr lang="cs-CZ" dirty="0"/>
              <a:t> </a:t>
            </a:r>
            <a:r>
              <a:rPr lang="cs-CZ" dirty="0" err="1"/>
              <a:t>contact</a:t>
            </a:r>
            <a:r>
              <a:rPr lang="cs-CZ" dirty="0"/>
              <a:t>, </a:t>
            </a:r>
            <a:r>
              <a:rPr lang="cs-CZ" dirty="0" err="1"/>
              <a:t>corporate</a:t>
            </a:r>
            <a:r>
              <a:rPr lang="cs-CZ" dirty="0"/>
              <a:t> </a:t>
            </a:r>
            <a:r>
              <a:rPr lang="cs-CZ" dirty="0" err="1"/>
              <a:t>culture</a:t>
            </a:r>
            <a:r>
              <a:rPr lang="cs-CZ" dirty="0"/>
              <a:t> and </a:t>
            </a:r>
            <a:r>
              <a:rPr lang="cs-CZ" dirty="0" err="1"/>
              <a:t>values</a:t>
            </a:r>
            <a:r>
              <a:rPr lang="cs-CZ" dirty="0"/>
              <a:t>, </a:t>
            </a:r>
            <a:r>
              <a:rPr lang="cs-CZ" dirty="0" err="1"/>
              <a:t>local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, </a:t>
            </a:r>
            <a:r>
              <a:rPr lang="cs-CZ" dirty="0" err="1"/>
              <a:t>credibility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978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HR </a:t>
            </a:r>
            <a:r>
              <a:rPr lang="cs-CZ" dirty="0" err="1"/>
              <a:t>employees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interviews</a:t>
            </a:r>
            <a:r>
              <a:rPr lang="cs-CZ" dirty="0"/>
              <a:t> and </a:t>
            </a:r>
            <a:r>
              <a:rPr lang="cs-CZ" dirty="0" err="1"/>
              <a:t>tests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candidates</a:t>
            </a:r>
            <a:r>
              <a:rPr lang="cs-CZ" dirty="0"/>
              <a:t> and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evaluates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343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2. A</a:t>
            </a:r>
            <a:r>
              <a:rPr lang="en-US" dirty="0"/>
              <a:t> new employee learns to do their job.</a:t>
            </a:r>
            <a:r>
              <a:rPr lang="cs-CZ" dirty="0"/>
              <a:t> He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undergo</a:t>
            </a:r>
            <a:r>
              <a:rPr lang="cs-CZ" dirty="0"/>
              <a:t> </a:t>
            </a:r>
            <a:r>
              <a:rPr lang="cs-CZ" dirty="0" err="1"/>
              <a:t>various</a:t>
            </a:r>
            <a:r>
              <a:rPr lang="cs-CZ" dirty="0"/>
              <a:t> </a:t>
            </a:r>
            <a:r>
              <a:rPr lang="cs-CZ" dirty="0" err="1"/>
              <a:t>training</a:t>
            </a:r>
            <a:r>
              <a:rPr lang="cs-CZ" dirty="0"/>
              <a:t> </a:t>
            </a:r>
            <a:r>
              <a:rPr lang="cs-CZ" dirty="0" err="1"/>
              <a:t>course</a:t>
            </a:r>
            <a:r>
              <a:rPr lang="cs-CZ" dirty="0"/>
              <a:t>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9122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Personal</a:t>
            </a:r>
            <a:r>
              <a:rPr lang="cs-CZ" dirty="0"/>
              <a:t> </a:t>
            </a:r>
            <a:r>
              <a:rPr lang="cs-CZ" dirty="0" err="1"/>
              <a:t>interaction</a:t>
            </a:r>
            <a:r>
              <a:rPr lang="cs-CZ" dirty="0"/>
              <a:t>, </a:t>
            </a:r>
            <a:r>
              <a:rPr lang="cs-CZ" dirty="0" err="1"/>
              <a:t>good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 </a:t>
            </a:r>
            <a:r>
              <a:rPr lang="cs-CZ" dirty="0" err="1"/>
              <a:t>culture</a:t>
            </a:r>
            <a:r>
              <a:rPr lang="cs-CZ" dirty="0"/>
              <a:t>, </a:t>
            </a:r>
            <a:r>
              <a:rPr lang="cs-CZ" dirty="0" err="1"/>
              <a:t>good</a:t>
            </a:r>
            <a:r>
              <a:rPr lang="cs-CZ" dirty="0"/>
              <a:t> </a:t>
            </a:r>
            <a:r>
              <a:rPr lang="cs-CZ" dirty="0" err="1"/>
              <a:t>relationships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employees</a:t>
            </a:r>
            <a:r>
              <a:rPr lang="cs-CZ" dirty="0"/>
              <a:t>, </a:t>
            </a:r>
            <a:r>
              <a:rPr lang="cs-CZ" dirty="0" err="1"/>
              <a:t>faster</a:t>
            </a:r>
            <a:r>
              <a:rPr lang="cs-CZ" dirty="0"/>
              <a:t> feedback,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539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Mental</a:t>
            </a:r>
            <a:r>
              <a:rPr lang="cs-CZ" dirty="0"/>
              <a:t> </a:t>
            </a:r>
            <a:r>
              <a:rPr lang="cs-CZ" dirty="0" err="1"/>
              <a:t>health</a:t>
            </a:r>
            <a:r>
              <a:rPr lang="cs-CZ" dirty="0"/>
              <a:t> support, balance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 and </a:t>
            </a:r>
            <a:r>
              <a:rPr lang="cs-CZ" dirty="0" err="1"/>
              <a:t>life</a:t>
            </a:r>
            <a:r>
              <a:rPr lang="cs-CZ" dirty="0"/>
              <a:t>, </a:t>
            </a:r>
            <a:r>
              <a:rPr lang="cs-CZ" dirty="0" err="1"/>
              <a:t>Careful</a:t>
            </a:r>
            <a:r>
              <a:rPr lang="cs-CZ" dirty="0"/>
              <a:t> </a:t>
            </a:r>
            <a:r>
              <a:rPr lang="cs-CZ" dirty="0" err="1"/>
              <a:t>employee</a:t>
            </a:r>
            <a:r>
              <a:rPr lang="cs-CZ" dirty="0"/>
              <a:t> </a:t>
            </a:r>
            <a:r>
              <a:rPr lang="cs-CZ" dirty="0" err="1"/>
              <a:t>selection</a:t>
            </a:r>
            <a:r>
              <a:rPr lang="cs-CZ" dirty="0"/>
              <a:t>, Monitoring </a:t>
            </a:r>
            <a:r>
              <a:rPr lang="cs-CZ" dirty="0" err="1"/>
              <a:t>employee</a:t>
            </a:r>
            <a:r>
              <a:rPr lang="cs-CZ" dirty="0"/>
              <a:t> </a:t>
            </a:r>
            <a:r>
              <a:rPr lang="cs-CZ" dirty="0" err="1"/>
              <a:t>satisfaction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4F63E3-9DE6-48B6-884F-88651167602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45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68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579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1852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3865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0808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02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855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582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89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59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169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17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51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53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19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81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3B0BC-A56A-4C70-B306-E3A85D35A0AD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4E2D32-FDB1-4E8D-B053-EE3BF4CC57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480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BO42rTCZS8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14AB81-A3F4-13C1-11D2-79396F3329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HR in SME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9230A6-2DC9-1356-5FC8-D1894072C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XASMB </a:t>
            </a:r>
            <a:r>
              <a:rPr lang="cs-CZ" dirty="0" err="1"/>
              <a:t>Small</a:t>
            </a:r>
            <a:r>
              <a:rPr lang="cs-CZ" dirty="0"/>
              <a:t> and Medium-</a:t>
            </a:r>
            <a:r>
              <a:rPr lang="cs-CZ" dirty="0" err="1"/>
              <a:t>Sized</a:t>
            </a:r>
            <a:r>
              <a:rPr lang="cs-CZ" dirty="0"/>
              <a:t> Business</a:t>
            </a:r>
          </a:p>
        </p:txBody>
      </p:sp>
    </p:spTree>
    <p:extLst>
      <p:ext uri="{BB962C8B-B14F-4D97-AF65-F5344CB8AC3E}">
        <p14:creationId xmlns:p14="http://schemas.microsoft.com/office/powerpoint/2010/main" val="4141379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264BB-ED8F-5F7F-F042-33E877BF7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A5DCBC-0200-0291-E77D-320160412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</a:t>
            </a:r>
            <a:r>
              <a:rPr lang="cs-CZ" dirty="0" err="1"/>
              <a:t>Retention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8F1F9-F5B8-0744-0F72-CCEF014CA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This is the longest phase in which an employee performs their job.</a:t>
            </a:r>
            <a:endParaRPr lang="cs-CZ" sz="2000" dirty="0"/>
          </a:p>
          <a:p>
            <a:r>
              <a:rPr lang="en-US" sz="2000" dirty="0"/>
              <a:t>The goal is to retain a talented and motivated employee. </a:t>
            </a:r>
            <a:endParaRPr lang="cs-CZ" sz="2000" dirty="0"/>
          </a:p>
          <a:p>
            <a:endParaRPr lang="cs-CZ" sz="2000" dirty="0"/>
          </a:p>
          <a:p>
            <a:r>
              <a:rPr lang="cs-CZ" sz="2000" dirty="0" err="1"/>
              <a:t>This</a:t>
            </a:r>
            <a:r>
              <a:rPr lang="cs-CZ" sz="2000" dirty="0"/>
              <a:t> </a:t>
            </a:r>
            <a:r>
              <a:rPr lang="cs-CZ" sz="2000" dirty="0" err="1"/>
              <a:t>phase</a:t>
            </a:r>
            <a:r>
              <a:rPr lang="en-US" sz="2000" dirty="0"/>
              <a:t> includes:</a:t>
            </a:r>
            <a:endParaRPr lang="cs-CZ" sz="2000" dirty="0"/>
          </a:p>
          <a:p>
            <a:pPr lvl="1"/>
            <a:r>
              <a:rPr lang="en-US" sz="2000" dirty="0"/>
              <a:t>Performance evaluation and career management.</a:t>
            </a:r>
            <a:endParaRPr lang="cs-CZ" sz="2000" dirty="0"/>
          </a:p>
          <a:p>
            <a:pPr lvl="1"/>
            <a:r>
              <a:rPr lang="en-US" sz="2000" dirty="0"/>
              <a:t>Fair and competitive remuneration</a:t>
            </a:r>
            <a:endParaRPr lang="cs-CZ" sz="2000" dirty="0"/>
          </a:p>
          <a:p>
            <a:pPr lvl="1"/>
            <a:r>
              <a:rPr lang="en-US" sz="2000" dirty="0"/>
              <a:t>Development (</a:t>
            </a:r>
            <a:r>
              <a:rPr lang="cs-CZ" sz="2000" dirty="0" err="1"/>
              <a:t>e.g</a:t>
            </a:r>
            <a:r>
              <a:rPr lang="cs-CZ" sz="2000" dirty="0"/>
              <a:t>.</a:t>
            </a:r>
            <a:r>
              <a:rPr lang="en-US" sz="2000" dirty="0"/>
              <a:t> training and career growth).</a:t>
            </a:r>
            <a:endParaRPr lang="cs-CZ" sz="2000" dirty="0"/>
          </a:p>
          <a:p>
            <a:pPr lvl="1"/>
            <a:r>
              <a:rPr lang="cs-CZ" sz="2000" dirty="0" err="1"/>
              <a:t>Creating</a:t>
            </a:r>
            <a:r>
              <a:rPr lang="cs-CZ" sz="2000" dirty="0"/>
              <a:t> a positive </a:t>
            </a:r>
            <a:r>
              <a:rPr lang="cs-CZ" sz="2000" dirty="0" err="1"/>
              <a:t>work</a:t>
            </a:r>
            <a:r>
              <a:rPr lang="cs-CZ" sz="2000" dirty="0"/>
              <a:t> </a:t>
            </a:r>
            <a:r>
              <a:rPr lang="cs-CZ" sz="2000" dirty="0" err="1"/>
              <a:t>culture</a:t>
            </a:r>
            <a:r>
              <a:rPr lang="cs-CZ" sz="2000" dirty="0"/>
              <a:t>.</a:t>
            </a:r>
          </a:p>
          <a:p>
            <a:pPr lvl="1"/>
            <a:r>
              <a:rPr lang="cs-CZ" sz="2000" dirty="0" err="1"/>
              <a:t>What</a:t>
            </a:r>
            <a:r>
              <a:rPr lang="cs-CZ" sz="2000" dirty="0"/>
              <a:t> </a:t>
            </a:r>
            <a:r>
              <a:rPr lang="cs-CZ" sz="2000" dirty="0" err="1"/>
              <a:t>next</a:t>
            </a:r>
            <a:r>
              <a:rPr lang="cs-CZ" sz="2000" dirty="0"/>
              <a:t>? 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089356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F8538-33C0-138B-488F-074603A7A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910DC7-FBF5-2B7F-67B4-03A911402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</a:t>
            </a:r>
            <a:r>
              <a:rPr lang="cs-CZ" dirty="0" err="1"/>
              <a:t>Termination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BC7286-3A91-86DA-34E1-5FE558182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phase occurs when an employee leaves the company.</a:t>
            </a:r>
            <a:endParaRPr lang="cs-CZ" sz="2400" dirty="0"/>
          </a:p>
          <a:p>
            <a:endParaRPr lang="cs-CZ" sz="2400" dirty="0"/>
          </a:p>
          <a:p>
            <a:r>
              <a:rPr lang="cs-CZ" sz="2400" dirty="0" err="1"/>
              <a:t>This</a:t>
            </a:r>
            <a:r>
              <a:rPr lang="cs-CZ" sz="2400" dirty="0"/>
              <a:t> </a:t>
            </a:r>
            <a:r>
              <a:rPr lang="cs-CZ" sz="2400" dirty="0" err="1"/>
              <a:t>phase</a:t>
            </a:r>
            <a:r>
              <a:rPr lang="cs-CZ" sz="2400" dirty="0"/>
              <a:t> has </a:t>
            </a:r>
            <a:r>
              <a:rPr lang="cs-CZ" sz="2400" dirty="0" err="1"/>
              <a:t>steps</a:t>
            </a:r>
            <a:r>
              <a:rPr lang="en-US" sz="2400" dirty="0"/>
              <a:t>:</a:t>
            </a:r>
            <a:endParaRPr lang="cs-CZ" sz="2400" dirty="0"/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T</a:t>
            </a:r>
            <a:r>
              <a:rPr lang="en-US" sz="2400" dirty="0"/>
              <a:t>he employee decides to leave</a:t>
            </a:r>
            <a:r>
              <a:rPr lang="cs-CZ" sz="2400" dirty="0"/>
              <a:t> (</a:t>
            </a:r>
            <a:r>
              <a:rPr lang="cs-CZ" sz="2400" dirty="0" err="1"/>
              <a:t>e.g</a:t>
            </a:r>
            <a:r>
              <a:rPr lang="cs-CZ" sz="2400" dirty="0"/>
              <a:t>. </a:t>
            </a:r>
            <a:r>
              <a:rPr lang="cs-CZ" sz="2400" dirty="0" err="1"/>
              <a:t>resignation</a:t>
            </a:r>
            <a:r>
              <a:rPr lang="cs-CZ" sz="2400" dirty="0"/>
              <a:t>)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forced</a:t>
            </a:r>
            <a:r>
              <a:rPr lang="cs-CZ" sz="2400" dirty="0"/>
              <a:t> to </a:t>
            </a:r>
            <a:r>
              <a:rPr lang="cs-CZ" sz="2400" dirty="0" err="1"/>
              <a:t>leave</a:t>
            </a:r>
            <a:r>
              <a:rPr lang="cs-CZ" sz="2400" dirty="0"/>
              <a:t> (</a:t>
            </a:r>
            <a:r>
              <a:rPr lang="cs-CZ" sz="2400" dirty="0" err="1"/>
              <a:t>e.g</a:t>
            </a:r>
            <a:r>
              <a:rPr lang="cs-CZ" sz="2400" dirty="0"/>
              <a:t>. </a:t>
            </a:r>
            <a:r>
              <a:rPr lang="cs-CZ" sz="2400" dirty="0" err="1"/>
              <a:t>dismissal</a:t>
            </a:r>
            <a:r>
              <a:rPr lang="cs-CZ" sz="2400" dirty="0"/>
              <a:t>, </a:t>
            </a:r>
            <a:r>
              <a:rPr lang="cs-CZ" sz="2400" dirty="0" err="1"/>
              <a:t>termination</a:t>
            </a:r>
            <a:r>
              <a:rPr lang="cs-CZ" sz="2400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Administrative processing of the departure.</a:t>
            </a:r>
            <a:endParaRPr lang="cs-CZ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Exit interview to obtain feedback.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189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08C3F-E3C0-E310-6985-1784F818E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FC46A9-2A73-89EA-3DEE-46432C0A8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</a:t>
            </a:r>
            <a:r>
              <a:rPr lang="cs-CZ" dirty="0" err="1"/>
              <a:t>Termination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2C557F-0405-39E1-49EF-BA5F7C13C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After termination, the cycle returns to the Notice phase (gray arrow), as the termination of the relationship usually creates a new need to find a replacement.</a:t>
            </a:r>
            <a:endParaRPr lang="cs-CZ" sz="2400" dirty="0"/>
          </a:p>
          <a:p>
            <a:endParaRPr lang="cs-CZ" sz="2400" dirty="0"/>
          </a:p>
          <a:p>
            <a:r>
              <a:rPr lang="en-US" sz="2400" dirty="0"/>
              <a:t>This cycle repeats itself and symbolizes the constant cycle of work with human resources in every organization.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19825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E0F0BD-123F-C66D-B464-20FD9AED5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Outplacement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5514E3-89CB-6A2C-9119-CCCC7BF53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Outplacement is a service paid for by an employer to help laid-off employees find a new job quickly and successfully.</a:t>
            </a:r>
            <a:r>
              <a:rPr lang="cs-CZ" sz="2400" dirty="0"/>
              <a:t> </a:t>
            </a:r>
            <a:r>
              <a:rPr lang="cs-CZ" sz="2400" dirty="0" err="1"/>
              <a:t>SMEs</a:t>
            </a:r>
            <a:r>
              <a:rPr lang="cs-CZ" sz="2400" dirty="0"/>
              <a:t> </a:t>
            </a:r>
            <a:r>
              <a:rPr lang="cs-CZ" sz="2400" dirty="0" err="1"/>
              <a:t>often</a:t>
            </a:r>
            <a:r>
              <a:rPr lang="cs-CZ" sz="2400" dirty="0"/>
              <a:t> </a:t>
            </a:r>
            <a:r>
              <a:rPr lang="cs-CZ" sz="2400" dirty="0" err="1"/>
              <a:t>offer</a:t>
            </a:r>
            <a:r>
              <a:rPr lang="cs-CZ" sz="2400" dirty="0"/>
              <a:t> </a:t>
            </a:r>
            <a:r>
              <a:rPr lang="cs-CZ" sz="2400" dirty="0" err="1"/>
              <a:t>them</a:t>
            </a:r>
            <a:r>
              <a:rPr lang="cs-CZ" sz="2400" dirty="0"/>
              <a:t>: </a:t>
            </a:r>
          </a:p>
          <a:p>
            <a:pPr lvl="1"/>
            <a:r>
              <a:rPr lang="cs-CZ" sz="2400" dirty="0" err="1"/>
              <a:t>Individual</a:t>
            </a:r>
            <a:r>
              <a:rPr lang="cs-CZ" sz="2400" dirty="0"/>
              <a:t> </a:t>
            </a:r>
            <a:r>
              <a:rPr lang="cs-CZ" sz="2400" dirty="0" err="1"/>
              <a:t>counseling</a:t>
            </a:r>
            <a:endParaRPr lang="cs-CZ" sz="2400" dirty="0"/>
          </a:p>
          <a:p>
            <a:pPr lvl="1"/>
            <a:r>
              <a:rPr lang="cs-CZ" sz="2400" dirty="0" err="1"/>
              <a:t>Seminars</a:t>
            </a:r>
            <a:r>
              <a:rPr lang="cs-CZ" sz="2400" dirty="0"/>
              <a:t> and </a:t>
            </a:r>
            <a:r>
              <a:rPr lang="cs-CZ" sz="2400" dirty="0" err="1"/>
              <a:t>workshops</a:t>
            </a:r>
            <a:endParaRPr lang="cs-CZ" sz="2400" dirty="0"/>
          </a:p>
          <a:p>
            <a:pPr lvl="1"/>
            <a:r>
              <a:rPr lang="cs-CZ" sz="2400" dirty="0"/>
              <a:t>Job </a:t>
            </a:r>
            <a:r>
              <a:rPr lang="cs-CZ" sz="2400" dirty="0" err="1"/>
              <a:t>search</a:t>
            </a:r>
            <a:r>
              <a:rPr lang="cs-CZ" sz="2400" dirty="0"/>
              <a:t> support</a:t>
            </a:r>
          </a:p>
          <a:p>
            <a:pPr lvl="1"/>
            <a:r>
              <a:rPr lang="cs-CZ" sz="2400" dirty="0" err="1"/>
              <a:t>Psychological</a:t>
            </a:r>
            <a:r>
              <a:rPr lang="cs-CZ" sz="2400" dirty="0"/>
              <a:t> support</a:t>
            </a:r>
          </a:p>
          <a:p>
            <a:endParaRPr lang="cs-CZ" sz="2400" dirty="0"/>
          </a:p>
          <a:p>
            <a:r>
              <a:rPr lang="en-US" sz="2400" dirty="0"/>
              <a:t>On the other hand, outplacement also helps SMEs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en-US" sz="2400" dirty="0"/>
              <a:t>positive review from a former employee</a:t>
            </a:r>
            <a:r>
              <a:rPr lang="cs-CZ" sz="24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675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9024A6-7848-443B-5FFD-0B2C78259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to Build a High-Performing Team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15ADDB-56A8-1A08-FE4B-3CC364345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it crucial to have a good team in a company?</a:t>
            </a:r>
            <a:r>
              <a:rPr lang="cs-CZ" dirty="0"/>
              <a:t> </a:t>
            </a:r>
          </a:p>
          <a:p>
            <a:r>
              <a:rPr lang="en-US" dirty="0"/>
              <a:t>It's good for </a:t>
            </a:r>
            <a:r>
              <a:rPr lang="cs-CZ" dirty="0"/>
              <a:t>……………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Video: </a:t>
            </a:r>
            <a:r>
              <a:rPr lang="cs-CZ" dirty="0" err="1"/>
              <a:t>How</a:t>
            </a:r>
            <a:r>
              <a:rPr lang="cs-CZ" dirty="0"/>
              <a:t> to Build a </a:t>
            </a:r>
            <a:r>
              <a:rPr lang="cs-CZ" dirty="0" err="1"/>
              <a:t>High-Performing</a:t>
            </a:r>
            <a:r>
              <a:rPr lang="cs-CZ" dirty="0"/>
              <a:t> Team</a:t>
            </a:r>
          </a:p>
          <a:p>
            <a:r>
              <a:rPr lang="cs-CZ" dirty="0">
                <a:hlinkClick r:id="rId3"/>
              </a:rPr>
              <a:t>https://www.youtube.com/watch?v=4BO42rTCZS8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8596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0BFF21-FC4B-E11D-11FF-CCB5C058A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4BD1F9-337B-8F66-CCAB-3879EC9AF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Having a good team in a company is absolutely crucial for survival, growth and lasting success.</a:t>
            </a:r>
            <a:r>
              <a:rPr lang="cs-CZ" dirty="0"/>
              <a:t> </a:t>
            </a:r>
          </a:p>
          <a:p>
            <a:endParaRPr lang="cs-CZ" dirty="0"/>
          </a:p>
          <a:p>
            <a:r>
              <a:rPr lang="en-US" dirty="0"/>
              <a:t>The video clearly shows that having one bad employee in a company can have a negative impact on the entire business.</a:t>
            </a:r>
            <a:endParaRPr lang="cs-CZ" dirty="0"/>
          </a:p>
          <a:p>
            <a:endParaRPr lang="cs-CZ" dirty="0"/>
          </a:p>
          <a:p>
            <a:r>
              <a:rPr lang="en-US" dirty="0"/>
              <a:t>The key is not to keep bad employees in the company, but to develop and invest in a good team.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3979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03E3F-CE1B-33C2-9878-342699C6C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for the rest of the lesson: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6FE3A4-A615-3E03-D43D-99578D8AD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a worksheet uploaded to the IS. </a:t>
            </a:r>
            <a:endParaRPr lang="cs-CZ" dirty="0"/>
          </a:p>
          <a:p>
            <a:r>
              <a:rPr lang="en-US" dirty="0"/>
              <a:t>Fill it out and submit it to the IS folder.</a:t>
            </a:r>
            <a:endParaRPr lang="cs-CZ" dirty="0"/>
          </a:p>
          <a:p>
            <a:r>
              <a:rPr lang="en-US" dirty="0"/>
              <a:t>We will check next hour.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6018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275847-EEE4-93A6-B4F2-3B4CB379D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Specifics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HRM in SME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C3BD98-D389-2359-9C46-4433413EB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Limited </a:t>
            </a:r>
            <a:r>
              <a:rPr lang="cs-CZ" dirty="0" err="1"/>
              <a:t>human</a:t>
            </a:r>
            <a:r>
              <a:rPr lang="cs-CZ" dirty="0"/>
              <a:t> </a:t>
            </a:r>
            <a:r>
              <a:rPr lang="cs-CZ" dirty="0" err="1"/>
              <a:t>resources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Simple</a:t>
            </a:r>
            <a:r>
              <a:rPr lang="cs-CZ" dirty="0"/>
              <a:t> </a:t>
            </a:r>
            <a:r>
              <a:rPr lang="cs-CZ" dirty="0" err="1"/>
              <a:t>procedures</a:t>
            </a:r>
            <a:r>
              <a:rPr lang="cs-CZ" dirty="0"/>
              <a:t> and </a:t>
            </a:r>
            <a:r>
              <a:rPr lang="cs-CZ" dirty="0" err="1"/>
              <a:t>processes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More </a:t>
            </a:r>
            <a:r>
              <a:rPr lang="cs-CZ" dirty="0" err="1"/>
              <a:t>commitment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owners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Flexibility and fast </a:t>
            </a:r>
            <a:r>
              <a:rPr lang="cs-CZ" dirty="0" err="1"/>
              <a:t>reactions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Lower</a:t>
            </a:r>
            <a:r>
              <a:rPr lang="cs-CZ" dirty="0"/>
              <a:t> </a:t>
            </a:r>
            <a:r>
              <a:rPr lang="cs-CZ" dirty="0" err="1"/>
              <a:t>specialisation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Importance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corporate</a:t>
            </a:r>
            <a:r>
              <a:rPr lang="cs-CZ" dirty="0"/>
              <a:t> </a:t>
            </a:r>
            <a:r>
              <a:rPr lang="cs-CZ" dirty="0" err="1"/>
              <a:t>culture</a:t>
            </a:r>
            <a:r>
              <a:rPr lang="cs-CZ" dirty="0"/>
              <a:t> and </a:t>
            </a:r>
            <a:r>
              <a:rPr lang="cs-CZ" dirty="0" err="1"/>
              <a:t>values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More </a:t>
            </a:r>
            <a:r>
              <a:rPr lang="cs-CZ" dirty="0" err="1"/>
              <a:t>personal</a:t>
            </a:r>
            <a:r>
              <a:rPr lang="cs-CZ" dirty="0"/>
              <a:t> </a:t>
            </a:r>
            <a:r>
              <a:rPr lang="cs-CZ" dirty="0" err="1"/>
              <a:t>interactions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117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F1FC8-DB94-5A95-5238-F17067DFF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0E0272-5400-6F6A-FC14-80BD9A85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Employee</a:t>
            </a:r>
            <a:r>
              <a:rPr lang="cs-CZ" dirty="0"/>
              <a:t> </a:t>
            </a:r>
            <a:r>
              <a:rPr lang="cs-CZ" dirty="0" err="1"/>
              <a:t>lifecycle</a:t>
            </a:r>
            <a:endParaRPr lang="cs-CZ" dirty="0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A70BBD44-84F2-DD67-6C22-940CF03FF7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415586"/>
              </p:ext>
            </p:extLst>
          </p:nvPr>
        </p:nvGraphicFramePr>
        <p:xfrm>
          <a:off x="3336758" y="845344"/>
          <a:ext cx="7234989" cy="516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338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291AA-9A14-D91F-8AB3-E194AF8BF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FB0B28-1132-0D39-6BE5-4B51C0E4A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</a:t>
            </a:r>
            <a:r>
              <a:rPr lang="cs-CZ" dirty="0" err="1"/>
              <a:t>Notice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E1994A-300D-CF87-FF7F-622A62E29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/>
              <a:t>This</a:t>
            </a:r>
            <a:r>
              <a:rPr lang="cs-CZ" sz="2400" dirty="0"/>
              <a:t> </a:t>
            </a:r>
            <a:r>
              <a:rPr lang="cs-CZ" sz="2400" dirty="0" err="1"/>
              <a:t>phase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starting</a:t>
            </a:r>
            <a:r>
              <a:rPr lang="cs-CZ" sz="2400" dirty="0"/>
              <a:t> point.</a:t>
            </a:r>
          </a:p>
          <a:p>
            <a:endParaRPr lang="cs-CZ" sz="2400" dirty="0"/>
          </a:p>
          <a:p>
            <a:r>
              <a:rPr lang="cs-CZ" sz="2400" dirty="0"/>
              <a:t>It has </a:t>
            </a:r>
            <a:r>
              <a:rPr lang="cs-CZ" sz="2400" dirty="0" err="1"/>
              <a:t>two</a:t>
            </a:r>
            <a:r>
              <a:rPr lang="cs-CZ" sz="2400" dirty="0"/>
              <a:t> </a:t>
            </a:r>
            <a:r>
              <a:rPr lang="cs-CZ" sz="2400" dirty="0" err="1"/>
              <a:t>steps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cs-CZ" sz="2400" dirty="0" err="1"/>
              <a:t>Identifying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need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a </a:t>
            </a:r>
            <a:r>
              <a:rPr lang="cs-CZ" sz="2400" dirty="0" err="1"/>
              <a:t>new</a:t>
            </a:r>
            <a:r>
              <a:rPr lang="cs-CZ" sz="2400" dirty="0"/>
              <a:t> </a:t>
            </a:r>
            <a:r>
              <a:rPr lang="cs-CZ" sz="2400" dirty="0" err="1"/>
              <a:t>employee</a:t>
            </a:r>
            <a:r>
              <a:rPr lang="cs-CZ" sz="2400" dirty="0"/>
              <a:t>, </a:t>
            </a:r>
            <a:r>
              <a:rPr lang="cs-CZ" sz="2400" dirty="0" err="1"/>
              <a:t>e.g</a:t>
            </a:r>
            <a:r>
              <a:rPr lang="cs-CZ" sz="2400" dirty="0"/>
              <a:t>. </a:t>
            </a:r>
            <a:r>
              <a:rPr lang="cs-CZ" sz="2400" dirty="0" err="1"/>
              <a:t>due</a:t>
            </a:r>
            <a:r>
              <a:rPr lang="cs-CZ" sz="2400" dirty="0"/>
              <a:t> to…………………..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2400" dirty="0" err="1"/>
              <a:t>Human</a:t>
            </a:r>
            <a:r>
              <a:rPr lang="cs-CZ" sz="2400" dirty="0"/>
              <a:t> </a:t>
            </a:r>
            <a:r>
              <a:rPr lang="cs-CZ" sz="2400" dirty="0" err="1"/>
              <a:t>resource</a:t>
            </a:r>
            <a:r>
              <a:rPr lang="cs-CZ" sz="2400" dirty="0"/>
              <a:t> </a:t>
            </a:r>
            <a:r>
              <a:rPr lang="cs-CZ" sz="2400" dirty="0" err="1"/>
              <a:t>planning</a:t>
            </a:r>
            <a:r>
              <a:rPr lang="cs-CZ" sz="2400" dirty="0"/>
              <a:t>, </a:t>
            </a:r>
            <a:r>
              <a:rPr lang="cs-CZ" sz="2400" dirty="0" err="1"/>
              <a:t>which</a:t>
            </a:r>
            <a:r>
              <a:rPr lang="cs-CZ" sz="2400" dirty="0"/>
              <a:t> </a:t>
            </a:r>
            <a:r>
              <a:rPr lang="cs-CZ" sz="2400" dirty="0" err="1"/>
              <a:t>determines</a:t>
            </a:r>
            <a:r>
              <a:rPr lang="cs-CZ" sz="2400" dirty="0"/>
              <a:t> </a:t>
            </a: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knowledge</a:t>
            </a:r>
            <a:r>
              <a:rPr lang="cs-CZ" sz="2400" dirty="0"/>
              <a:t>, …………... are </a:t>
            </a:r>
            <a:r>
              <a:rPr lang="cs-CZ" sz="2400" dirty="0" err="1"/>
              <a:t>required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role. </a:t>
            </a:r>
          </a:p>
        </p:txBody>
      </p:sp>
    </p:spTree>
    <p:extLst>
      <p:ext uri="{BB962C8B-B14F-4D97-AF65-F5344CB8AC3E}">
        <p14:creationId xmlns:p14="http://schemas.microsoft.com/office/powerpoint/2010/main" val="1280036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2E1710-2BCF-4605-374B-F86AF702A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</a:t>
            </a:r>
            <a:r>
              <a:rPr lang="cs-CZ" dirty="0" err="1"/>
              <a:t>Notice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EF04B0-47C7-BBA1-4521-EE6D277E6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err="1"/>
              <a:t>Employer</a:t>
            </a:r>
            <a:r>
              <a:rPr lang="cs-CZ" sz="2400" dirty="0"/>
              <a:t> branding = </a:t>
            </a:r>
            <a:r>
              <a:rPr lang="en-US" sz="2400" dirty="0"/>
              <a:t>a long-term strategy for building a reputation as an attractive employer, which is crucial for recruitment success</a:t>
            </a:r>
            <a:r>
              <a:rPr lang="cs-CZ" sz="2400" dirty="0"/>
              <a:t>. </a:t>
            </a:r>
          </a:p>
          <a:p>
            <a:endParaRPr lang="cs-CZ" sz="2400" dirty="0"/>
          </a:p>
          <a:p>
            <a:r>
              <a:rPr lang="en-US" sz="2400" dirty="0"/>
              <a:t>It affects whether candidates will even learn about the company and be interested in the advertised position.</a:t>
            </a:r>
            <a:r>
              <a:rPr lang="cs-CZ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6110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F169E8-541C-CCEF-43F8-68D331BAA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Task</a:t>
            </a:r>
            <a:r>
              <a:rPr lang="cs-CZ" dirty="0"/>
              <a:t> 1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DA2924-FE18-AF4D-93B0-39FA156FD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What are the biggest advantages of SMEs in employer branding?</a:t>
            </a:r>
            <a:r>
              <a:rPr lang="cs-CZ" sz="2400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5794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FAC53-DC06-5CB9-8534-3806E42CA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</a:t>
            </a:r>
            <a:r>
              <a:rPr lang="cs-CZ" dirty="0" err="1"/>
              <a:t>Recruiting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579FC5-E270-B5CC-C652-AAE9F9418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 this phase, the company actively tries to find and select a suitable candidate. </a:t>
            </a:r>
            <a:endParaRPr lang="cs-CZ" sz="2400" dirty="0"/>
          </a:p>
          <a:p>
            <a:pPr lvl="1"/>
            <a:r>
              <a:rPr lang="en-US" sz="2400" dirty="0"/>
              <a:t>It</a:t>
            </a:r>
            <a:r>
              <a:rPr lang="cs-CZ" sz="2400" dirty="0"/>
              <a:t> has </a:t>
            </a:r>
            <a:r>
              <a:rPr lang="cs-CZ" sz="2400" dirty="0" err="1"/>
              <a:t>few</a:t>
            </a:r>
            <a:r>
              <a:rPr lang="cs-CZ" sz="2400" dirty="0"/>
              <a:t> </a:t>
            </a:r>
            <a:r>
              <a:rPr lang="cs-CZ" sz="2400" dirty="0" err="1"/>
              <a:t>steps</a:t>
            </a:r>
            <a:r>
              <a:rPr lang="en-US" sz="2400" dirty="0"/>
              <a:t>:</a:t>
            </a:r>
            <a:endParaRPr lang="cs-CZ" sz="2400" dirty="0"/>
          </a:p>
          <a:p>
            <a:pPr lvl="1"/>
            <a:r>
              <a:rPr lang="en-US" sz="2400" dirty="0"/>
              <a:t>Posting the position and advertising.</a:t>
            </a:r>
            <a:endParaRPr lang="cs-CZ" sz="2400" dirty="0"/>
          </a:p>
          <a:p>
            <a:pPr lvl="1"/>
            <a:r>
              <a:rPr lang="en-US" sz="2400" dirty="0"/>
              <a:t>Searching for candidates</a:t>
            </a:r>
            <a:r>
              <a:rPr lang="cs-CZ" sz="2400" dirty="0"/>
              <a:t>. </a:t>
            </a:r>
          </a:p>
          <a:p>
            <a:pPr lvl="1"/>
            <a:r>
              <a:rPr lang="en-US" sz="2400" dirty="0"/>
              <a:t>Selection process (interviews, tests, assessments).</a:t>
            </a:r>
            <a:endParaRPr lang="cs-CZ" sz="2400" dirty="0"/>
          </a:p>
          <a:p>
            <a:pPr lvl="1"/>
            <a:endParaRPr lang="cs-CZ" sz="2400" dirty="0"/>
          </a:p>
          <a:p>
            <a:r>
              <a:rPr lang="en-US" sz="2400" dirty="0"/>
              <a:t>The goal is to hire the candidate who best fits the requirements of the position and the company culture.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41119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0308D-7DF3-4E74-4AF0-286448516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92CF3E-8C22-59D6-E5EA-FBB0EA8CA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</a:t>
            </a:r>
            <a:r>
              <a:rPr lang="cs-CZ" dirty="0" err="1"/>
              <a:t>Adaptation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6CD42A-B33D-8280-ADF3-EACE064DC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After hiring, it is crucial to engage the new employee in the company and the work. </a:t>
            </a:r>
            <a:endParaRPr lang="cs-CZ" sz="2400" dirty="0"/>
          </a:p>
          <a:p>
            <a:r>
              <a:rPr lang="en-US" sz="2400" dirty="0"/>
              <a:t>It </a:t>
            </a:r>
            <a:r>
              <a:rPr lang="cs-CZ" sz="2400" dirty="0"/>
              <a:t>has these </a:t>
            </a:r>
            <a:r>
              <a:rPr lang="cs-CZ" sz="2400" dirty="0" err="1"/>
              <a:t>steps</a:t>
            </a:r>
            <a:r>
              <a:rPr lang="en-US" sz="2400" dirty="0"/>
              <a:t>: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Onboarding – a formal introduction to the company, colleagues, culture and rules.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Training for the given position.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Providing feedback and support so that the employee becomes a full member of the team as quickly as possible.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7152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780AD-A52B-1D8D-3848-267DD4ABE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FE84D1-1038-09D8-1381-F0A7C4745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Task</a:t>
            </a:r>
            <a:r>
              <a:rPr lang="cs-CZ" dirty="0"/>
              <a:t> 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A26131-A19C-F8D6-59CD-A05C4CEEE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What are the advantages of adapting a new employee in a small or medium-sized company?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78911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TM02900688[[fn=Fazeta]]</Template>
  <TotalTime>153</TotalTime>
  <Words>869</Words>
  <Application>Microsoft Office PowerPoint</Application>
  <PresentationFormat>Širokoúhlá obrazovka</PresentationFormat>
  <Paragraphs>118</Paragraphs>
  <Slides>16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Trebuchet MS</vt:lpstr>
      <vt:lpstr>Wingdings 3</vt:lpstr>
      <vt:lpstr>Fazeta</vt:lpstr>
      <vt:lpstr>HR in SME</vt:lpstr>
      <vt:lpstr>Specifics of HRM in SME</vt:lpstr>
      <vt:lpstr>Employee lifecycle</vt:lpstr>
      <vt:lpstr>1. Notice</vt:lpstr>
      <vt:lpstr>1. Notice</vt:lpstr>
      <vt:lpstr>Task 1</vt:lpstr>
      <vt:lpstr>2. Recruiting</vt:lpstr>
      <vt:lpstr>3. Adaptation</vt:lpstr>
      <vt:lpstr>Task 2</vt:lpstr>
      <vt:lpstr>4. Retention</vt:lpstr>
      <vt:lpstr>5. Termination </vt:lpstr>
      <vt:lpstr>5. Termination</vt:lpstr>
      <vt:lpstr>Outplacement</vt:lpstr>
      <vt:lpstr>How to Build a High-Performing Team</vt:lpstr>
      <vt:lpstr>Prezentace aplikace PowerPoint</vt:lpstr>
      <vt:lpstr>Assignment for the rest of the lesson: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Veronika Volfová</dc:creator>
  <cp:lastModifiedBy>Volfová Veronika</cp:lastModifiedBy>
  <cp:revision>3</cp:revision>
  <dcterms:created xsi:type="dcterms:W3CDTF">2025-10-20T18:25:18Z</dcterms:created>
  <dcterms:modified xsi:type="dcterms:W3CDTF">2025-10-21T06:14:54Z</dcterms:modified>
</cp:coreProperties>
</file>