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84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9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87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0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9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1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1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48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90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78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10" Type="http://schemas.openxmlformats.org/officeDocument/2006/relationships/slide" Target="slide10.xml"/><Relationship Id="rId19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AE5EFD-8B15-4EF8-B87C-D19AB0048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bstraktní pozadí s trojúhelníky">
            <a:extLst>
              <a:ext uri="{FF2B5EF4-FFF2-40B4-BE49-F238E27FC236}">
                <a16:creationId xmlns:a16="http://schemas.microsoft.com/office/drawing/2014/main" id="{BA407EA9-C806-FB7A-7AB8-8776DEB4E9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FC8D519-5A24-4E2E-8D97-C6F37BD48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62878"/>
            <a:ext cx="12191996" cy="499512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2000">
                <a:srgbClr val="000000">
                  <a:alpha val="7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6B4B71-9F2C-BB97-C9EA-DFCE36FD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080" y="1752601"/>
            <a:ext cx="10032616" cy="2343911"/>
          </a:xfrm>
        </p:spPr>
        <p:txBody>
          <a:bodyPr anchor="b">
            <a:noAutofit/>
          </a:bodyPr>
          <a:lstStyle/>
          <a:p>
            <a:pPr algn="ctr"/>
            <a:r>
              <a:rPr lang="cs-CZ" sz="6600" b="1" dirty="0" err="1"/>
              <a:t>Quiz</a:t>
            </a:r>
            <a:r>
              <a:rPr lang="cs-CZ" sz="6600" b="1" dirty="0"/>
              <a:t> </a:t>
            </a:r>
            <a:r>
              <a:rPr lang="cs-CZ" sz="6600" b="1" dirty="0" err="1"/>
              <a:t>about</a:t>
            </a:r>
            <a:r>
              <a:rPr lang="cs-CZ" sz="6600" b="1" dirty="0"/>
              <a:t> </a:t>
            </a:r>
            <a:r>
              <a:rPr lang="cs-CZ" sz="6600" b="1" dirty="0" err="1"/>
              <a:t>the</a:t>
            </a:r>
            <a:r>
              <a:rPr lang="cs-CZ" sz="6600" b="1" dirty="0"/>
              <a:t> </a:t>
            </a:r>
            <a:r>
              <a:rPr lang="cs-CZ" sz="6600" b="1" dirty="0" err="1"/>
              <a:t>czech</a:t>
            </a:r>
            <a:r>
              <a:rPr lang="cs-CZ" sz="6600" b="1" dirty="0"/>
              <a:t> </a:t>
            </a:r>
            <a:r>
              <a:rPr lang="cs-CZ" sz="6600" b="1" dirty="0" err="1"/>
              <a:t>republic</a:t>
            </a:r>
            <a:endParaRPr lang="cs-CZ" sz="6600" b="1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1C99D0-461D-4A91-81EF-CCCD798B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305300"/>
            <a:ext cx="1219199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460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4B99-2AD3-E189-3A63-61D4206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2540595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6000" b="1" dirty="0"/>
              <a:t>This logo belongs to a car company called? </a:t>
            </a:r>
            <a:endParaRPr lang="cs-CZ" sz="6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91D9D-55D4-EDA2-39EB-C6A7429B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270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dirty="0"/>
              <a:t>			Škoda</a:t>
            </a:r>
          </a:p>
        </p:txBody>
      </p:sp>
      <p:pic>
        <p:nvPicPr>
          <p:cNvPr id="4" name="Picture 2" descr="Škoda">
            <a:extLst>
              <a:ext uri="{FF2B5EF4-FFF2-40B4-BE49-F238E27FC236}">
                <a16:creationId xmlns:a16="http://schemas.microsoft.com/office/drawing/2014/main" id="{8594BAA2-460D-A6FD-0737-EFB1CF9AD3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664" y="2176321"/>
            <a:ext cx="2960688" cy="2960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Obdélník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21D0238-BC5B-96A3-D3CC-05B82C723465}"/>
              </a:ext>
            </a:extLst>
          </p:cNvPr>
          <p:cNvSpPr/>
          <p:nvPr/>
        </p:nvSpPr>
        <p:spPr>
          <a:xfrm>
            <a:off x="9994392" y="5586984"/>
            <a:ext cx="1359408" cy="5892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Back</a:t>
            </a:r>
            <a:endParaRPr lang="cs-CZ" dirty="0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34CF503A-A69B-3C08-137F-AA53D13BC7DC}"/>
              </a:ext>
            </a:extLst>
          </p:cNvPr>
          <p:cNvSpPr/>
          <p:nvPr/>
        </p:nvSpPr>
        <p:spPr>
          <a:xfrm>
            <a:off x="838200" y="4171699"/>
            <a:ext cx="2724912" cy="9144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49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4B99-2AD3-E189-3A63-61D4206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2540595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6000" b="1" dirty="0"/>
              <a:t>In which year was the Czech Republic established?</a:t>
            </a:r>
            <a:endParaRPr lang="cs-CZ" sz="6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91D9D-55D4-EDA2-39EB-C6A7429B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270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	A) 1989		B) 1991		C) 1993	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dirty="0"/>
              <a:t>				C) 1993</a:t>
            </a:r>
          </a:p>
        </p:txBody>
      </p:sp>
      <p:sp>
        <p:nvSpPr>
          <p:cNvPr id="4" name="Obdélní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29A27C5-2B93-6329-315E-72F29A488AFC}"/>
              </a:ext>
            </a:extLst>
          </p:cNvPr>
          <p:cNvSpPr/>
          <p:nvPr/>
        </p:nvSpPr>
        <p:spPr>
          <a:xfrm>
            <a:off x="9994392" y="5586984"/>
            <a:ext cx="1359408" cy="5892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Back</a:t>
            </a:r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83894BC8-DCB9-CB00-F6EE-3FBB5CC0DCE9}"/>
              </a:ext>
            </a:extLst>
          </p:cNvPr>
          <p:cNvSpPr/>
          <p:nvPr/>
        </p:nvSpPr>
        <p:spPr>
          <a:xfrm>
            <a:off x="1469136" y="4967227"/>
            <a:ext cx="2724912" cy="9144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035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4B99-2AD3-E189-3A63-61D4206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2540595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cs-CZ" sz="6000" b="1" dirty="0"/>
              <a:t>W</a:t>
            </a:r>
            <a:r>
              <a:rPr lang="en-US" sz="6000" b="1" dirty="0"/>
              <a:t>hat is the name of this food?</a:t>
            </a:r>
            <a:endParaRPr lang="cs-CZ" sz="6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91D9D-55D4-EDA2-39EB-C6A7429B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270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sz="4000" dirty="0"/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dirty="0"/>
              <a:t>			</a:t>
            </a:r>
            <a:r>
              <a:rPr lang="en-US" sz="4000" dirty="0"/>
              <a:t>Olomouc </a:t>
            </a:r>
            <a:r>
              <a:rPr lang="en-US" sz="4000" dirty="0" err="1"/>
              <a:t>chees</a:t>
            </a:r>
            <a:r>
              <a:rPr lang="en-US" sz="4000" dirty="0"/>
              <a:t> curds</a:t>
            </a:r>
            <a:endParaRPr lang="cs-CZ" sz="4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96AD0FF-A038-E02D-BE19-F17880C8D1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016432" y="2479308"/>
            <a:ext cx="4502471" cy="2281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Obdélník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3A5F8FC-41CF-6CBB-3117-69C5F7D6B44B}"/>
              </a:ext>
            </a:extLst>
          </p:cNvPr>
          <p:cNvSpPr/>
          <p:nvPr/>
        </p:nvSpPr>
        <p:spPr>
          <a:xfrm>
            <a:off x="9994392" y="5586984"/>
            <a:ext cx="1359408" cy="5892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Back</a:t>
            </a:r>
            <a:endParaRPr lang="cs-CZ" dirty="0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02E961B1-C629-0A69-570E-B39D5A598FE6}"/>
              </a:ext>
            </a:extLst>
          </p:cNvPr>
          <p:cNvSpPr/>
          <p:nvPr/>
        </p:nvSpPr>
        <p:spPr>
          <a:xfrm>
            <a:off x="838200" y="4967227"/>
            <a:ext cx="2724912" cy="9144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91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4B99-2AD3-E189-3A63-61D4206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2540595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6000" b="1" dirty="0"/>
              <a:t>What is the name of the athlete in the picture?</a:t>
            </a:r>
            <a:endParaRPr lang="cs-CZ" sz="6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91D9D-55D4-EDA2-39EB-C6A7429B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270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dirty="0"/>
              <a:t>			Jaromír Jágr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37E9FF5-3B94-7AE4-4CB7-E26C1D7E4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896" y="2108435"/>
            <a:ext cx="3085360" cy="3247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Obdélník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E7B3A27-707B-476E-DECF-6D7694EF0A62}"/>
              </a:ext>
            </a:extLst>
          </p:cNvPr>
          <p:cNvSpPr/>
          <p:nvPr/>
        </p:nvSpPr>
        <p:spPr>
          <a:xfrm>
            <a:off x="9994392" y="5586984"/>
            <a:ext cx="1359408" cy="5892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Back</a:t>
            </a:r>
            <a:endParaRPr lang="cs-CZ" dirty="0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D23C6940-4FAB-F55D-D41E-7E0EB9728C0E}"/>
              </a:ext>
            </a:extLst>
          </p:cNvPr>
          <p:cNvSpPr/>
          <p:nvPr/>
        </p:nvSpPr>
        <p:spPr>
          <a:xfrm>
            <a:off x="838200" y="4967227"/>
            <a:ext cx="2724912" cy="91440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4B99-2AD3-E189-3A63-61D4206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2540595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6000" b="1" dirty="0"/>
              <a:t>What is the size of the territory of the Czech Republic?</a:t>
            </a:r>
            <a:endParaRPr lang="cs-CZ" sz="6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91D9D-55D4-EDA2-39EB-C6A7429B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270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	A) 35 866	B) 78 866 	C) 112 866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b="1" dirty="0"/>
              <a:t>			B) 78 866</a:t>
            </a:r>
          </a:p>
        </p:txBody>
      </p:sp>
      <p:sp>
        <p:nvSpPr>
          <p:cNvPr id="5" name="Obdélník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7C6460A-6CE6-BF1D-5856-2F687C012EE0}"/>
              </a:ext>
            </a:extLst>
          </p:cNvPr>
          <p:cNvSpPr/>
          <p:nvPr/>
        </p:nvSpPr>
        <p:spPr>
          <a:xfrm>
            <a:off x="9994392" y="5586984"/>
            <a:ext cx="1359408" cy="5892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Back</a:t>
            </a:r>
            <a:endParaRPr lang="cs-CZ" dirty="0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9DBFB033-0D78-6E41-3AA2-FD1F024C8BBF}"/>
              </a:ext>
            </a:extLst>
          </p:cNvPr>
          <p:cNvSpPr/>
          <p:nvPr/>
        </p:nvSpPr>
        <p:spPr>
          <a:xfrm>
            <a:off x="838200" y="4967227"/>
            <a:ext cx="2724912" cy="91440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322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4B99-2AD3-E189-3A63-61D4206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2540595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6000" b="1" dirty="0"/>
              <a:t>How many letters does the longest Czech word have?</a:t>
            </a:r>
            <a:endParaRPr lang="cs-CZ" sz="6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91D9D-55D4-EDA2-39EB-C6A7429B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270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		A) 15	B) 25	C) 30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b="1" dirty="0"/>
              <a:t>C) 30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nejneobhospodařovávatelnějšími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4" name="Obdélní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C90860E-8824-E137-D09D-06CC3E2911AE}"/>
              </a:ext>
            </a:extLst>
          </p:cNvPr>
          <p:cNvSpPr/>
          <p:nvPr/>
        </p:nvSpPr>
        <p:spPr>
          <a:xfrm>
            <a:off x="9994392" y="5586984"/>
            <a:ext cx="1359408" cy="5892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Back</a:t>
            </a:r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4151DF8F-5C5A-6C11-DC30-571B534579C5}"/>
              </a:ext>
            </a:extLst>
          </p:cNvPr>
          <p:cNvSpPr/>
          <p:nvPr/>
        </p:nvSpPr>
        <p:spPr>
          <a:xfrm>
            <a:off x="838200" y="4171699"/>
            <a:ext cx="2724912" cy="91440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622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4B99-2AD3-E189-3A63-61D4206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2540595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sz="6000" b="1" dirty="0"/>
              <a:t>How many liters of beer does a person in the Czech Republic drink in 1 year? (on average)</a:t>
            </a:r>
            <a:endParaRPr lang="cs-CZ" sz="6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91D9D-55D4-EDA2-39EB-C6A7429B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270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	A) 100 </a:t>
            </a:r>
            <a:r>
              <a:rPr lang="cs-CZ" sz="4000" dirty="0" err="1"/>
              <a:t>liters</a:t>
            </a:r>
            <a:r>
              <a:rPr lang="cs-CZ" sz="4000" dirty="0"/>
              <a:t>	B) 120 </a:t>
            </a:r>
            <a:r>
              <a:rPr lang="cs-CZ" sz="4000" dirty="0" err="1"/>
              <a:t>liters</a:t>
            </a:r>
            <a:r>
              <a:rPr lang="cs-CZ" sz="4000" dirty="0"/>
              <a:t>	C) 135 </a:t>
            </a:r>
            <a:r>
              <a:rPr lang="cs-CZ" sz="4000" dirty="0" err="1"/>
              <a:t>liters</a:t>
            </a:r>
            <a:endParaRPr lang="cs-CZ" sz="4000" dirty="0"/>
          </a:p>
          <a:p>
            <a:endParaRPr lang="cs-CZ" sz="4000" dirty="0"/>
          </a:p>
          <a:p>
            <a:pPr marL="0" indent="0">
              <a:buNone/>
            </a:pPr>
            <a:r>
              <a:rPr lang="cs-CZ" sz="4000" b="1" dirty="0"/>
              <a:t>			C) 135 </a:t>
            </a:r>
            <a:r>
              <a:rPr lang="cs-CZ" sz="4000" b="1" dirty="0" err="1"/>
              <a:t>liters</a:t>
            </a: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70A0520-A96F-2ADE-5768-38AD4FBCC1EB}"/>
              </a:ext>
            </a:extLst>
          </p:cNvPr>
          <p:cNvSpPr/>
          <p:nvPr/>
        </p:nvSpPr>
        <p:spPr>
          <a:xfrm>
            <a:off x="9994392" y="5586984"/>
            <a:ext cx="1359408" cy="5892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Back</a:t>
            </a:r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BBC90F3A-B14F-4EFB-276B-748B57448DCD}"/>
              </a:ext>
            </a:extLst>
          </p:cNvPr>
          <p:cNvSpPr/>
          <p:nvPr/>
        </p:nvSpPr>
        <p:spPr>
          <a:xfrm>
            <a:off x="838200" y="4967227"/>
            <a:ext cx="2724912" cy="91440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08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4B99-2AD3-E189-3A63-61D4206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2540595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6000" b="1" dirty="0"/>
              <a:t>The population of the </a:t>
            </a:r>
            <a:r>
              <a:rPr lang="cs-CZ" sz="6000" b="1" dirty="0"/>
              <a:t>C</a:t>
            </a:r>
            <a:r>
              <a:rPr lang="en-US" sz="6000" b="1" dirty="0" err="1"/>
              <a:t>zech</a:t>
            </a:r>
            <a:r>
              <a:rPr lang="en-US" sz="6000" b="1" dirty="0"/>
              <a:t> </a:t>
            </a:r>
            <a:r>
              <a:rPr lang="cs-CZ" sz="6000" b="1" dirty="0"/>
              <a:t>R</a:t>
            </a:r>
            <a:r>
              <a:rPr lang="en-US" sz="6000" b="1" dirty="0" err="1"/>
              <a:t>epublic</a:t>
            </a:r>
            <a:r>
              <a:rPr lang="en-US" sz="6000" b="1" dirty="0"/>
              <a:t> is about? </a:t>
            </a:r>
            <a:endParaRPr lang="cs-CZ" sz="6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91D9D-55D4-EDA2-39EB-C6A7429B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270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A) 8 </a:t>
            </a:r>
            <a:r>
              <a:rPr lang="cs-CZ" sz="4000" dirty="0" err="1"/>
              <a:t>milions</a:t>
            </a:r>
            <a:r>
              <a:rPr lang="cs-CZ" sz="4000" dirty="0"/>
              <a:t>	B) 10,5 </a:t>
            </a:r>
            <a:r>
              <a:rPr lang="cs-CZ" sz="4000" dirty="0" err="1"/>
              <a:t>milions</a:t>
            </a:r>
            <a:r>
              <a:rPr lang="cs-CZ" sz="4000" dirty="0"/>
              <a:t>	C) 12 </a:t>
            </a:r>
            <a:r>
              <a:rPr lang="cs-CZ" sz="4000" dirty="0" err="1"/>
              <a:t>milions</a:t>
            </a:r>
            <a:endParaRPr lang="cs-CZ" sz="4000" dirty="0"/>
          </a:p>
          <a:p>
            <a:endParaRPr lang="cs-CZ" sz="4000" dirty="0"/>
          </a:p>
          <a:p>
            <a:pPr marL="0" indent="0">
              <a:buNone/>
            </a:pPr>
            <a:r>
              <a:rPr lang="cs-CZ" sz="4000" b="1" dirty="0"/>
              <a:t>			B) 10,5 </a:t>
            </a:r>
            <a:r>
              <a:rPr lang="cs-CZ" sz="4000" b="1" dirty="0" err="1"/>
              <a:t>milions</a:t>
            </a: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3CD9CC9-0EAE-2648-314B-81EA2125F2EB}"/>
              </a:ext>
            </a:extLst>
          </p:cNvPr>
          <p:cNvSpPr/>
          <p:nvPr/>
        </p:nvSpPr>
        <p:spPr>
          <a:xfrm>
            <a:off x="9994392" y="5586984"/>
            <a:ext cx="1359408" cy="58928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Back</a:t>
            </a:r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85C2E13C-DEEE-CA92-1A41-641BDB3D3801}"/>
              </a:ext>
            </a:extLst>
          </p:cNvPr>
          <p:cNvSpPr/>
          <p:nvPr/>
        </p:nvSpPr>
        <p:spPr>
          <a:xfrm>
            <a:off x="838200" y="4967227"/>
            <a:ext cx="2724912" cy="91440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319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4B99-2AD3-E189-3A63-61D4206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2540595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sz="6000" b="1" dirty="0"/>
              <a:t>How many public holidays does the Czech Republic have per year?</a:t>
            </a:r>
            <a:endParaRPr lang="cs-CZ" sz="6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91D9D-55D4-EDA2-39EB-C6A7429B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270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			A) 7 	B) 9 	C) 13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b="1" dirty="0"/>
              <a:t>			A) 7</a:t>
            </a: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ADF26BE-6824-2908-8400-34048E7C7616}"/>
              </a:ext>
            </a:extLst>
          </p:cNvPr>
          <p:cNvSpPr/>
          <p:nvPr/>
        </p:nvSpPr>
        <p:spPr>
          <a:xfrm>
            <a:off x="9994392" y="5586984"/>
            <a:ext cx="1359408" cy="5892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Back</a:t>
            </a:r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A14F34BF-20F0-A482-4884-78EF139E0E18}"/>
              </a:ext>
            </a:extLst>
          </p:cNvPr>
          <p:cNvSpPr/>
          <p:nvPr/>
        </p:nvSpPr>
        <p:spPr>
          <a:xfrm>
            <a:off x="838200" y="4967227"/>
            <a:ext cx="2724912" cy="9144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347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4B99-2AD3-E189-3A63-61D4206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2540595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6000" b="1" dirty="0"/>
              <a:t>How many national parks does the Czech Republic have?</a:t>
            </a:r>
            <a:endParaRPr lang="cs-CZ" sz="6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91D9D-55D4-EDA2-39EB-C6A7429B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270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			A) 2 	B) 4		C) 6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b="1" dirty="0"/>
              <a:t>			B) 4 </a:t>
            </a: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46789DE-E211-32E9-DDA4-82B5585A7995}"/>
              </a:ext>
            </a:extLst>
          </p:cNvPr>
          <p:cNvSpPr/>
          <p:nvPr/>
        </p:nvSpPr>
        <p:spPr>
          <a:xfrm>
            <a:off x="9994392" y="5586984"/>
            <a:ext cx="1359408" cy="5892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Back</a:t>
            </a:r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F2E99738-73A9-B28C-593F-F22C21661BC9}"/>
              </a:ext>
            </a:extLst>
          </p:cNvPr>
          <p:cNvSpPr/>
          <p:nvPr/>
        </p:nvSpPr>
        <p:spPr>
          <a:xfrm>
            <a:off x="838200" y="4967227"/>
            <a:ext cx="2724912" cy="9144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74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C90F406-1ED1-F591-5F33-9990E6130822}"/>
              </a:ext>
            </a:extLst>
          </p:cNvPr>
          <p:cNvSpPr>
            <a:spLocks/>
          </p:cNvSpPr>
          <p:nvPr/>
        </p:nvSpPr>
        <p:spPr>
          <a:xfrm>
            <a:off x="838197" y="71073"/>
            <a:ext cx="1913021" cy="124331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Question for 1 point</a:t>
            </a:r>
          </a:p>
        </p:txBody>
      </p:sp>
      <p:sp>
        <p:nvSpPr>
          <p:cNvPr id="14" name="Obdélník 1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F7CD9A4-63D3-64B3-88C3-8BF35FA63CD8}"/>
              </a:ext>
            </a:extLst>
          </p:cNvPr>
          <p:cNvSpPr/>
          <p:nvPr/>
        </p:nvSpPr>
        <p:spPr>
          <a:xfrm>
            <a:off x="3006889" y="55092"/>
            <a:ext cx="1913021" cy="124331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Question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1 point</a:t>
            </a:r>
          </a:p>
        </p:txBody>
      </p:sp>
      <p:sp>
        <p:nvSpPr>
          <p:cNvPr id="15" name="Obdélník 1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6ACEF0EA-A2C4-4EC9-914E-B27CA89E6D0B}"/>
              </a:ext>
            </a:extLst>
          </p:cNvPr>
          <p:cNvSpPr/>
          <p:nvPr/>
        </p:nvSpPr>
        <p:spPr>
          <a:xfrm>
            <a:off x="7334402" y="55092"/>
            <a:ext cx="1913021" cy="124331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Question for 1 point</a:t>
            </a:r>
            <a:endParaRPr lang="cs-CZ" dirty="0"/>
          </a:p>
        </p:txBody>
      </p:sp>
      <p:sp>
        <p:nvSpPr>
          <p:cNvPr id="16" name="Obdélník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AFE016D-89A3-E30F-5C5E-297AE8DFED25}"/>
              </a:ext>
            </a:extLst>
          </p:cNvPr>
          <p:cNvSpPr/>
          <p:nvPr/>
        </p:nvSpPr>
        <p:spPr>
          <a:xfrm>
            <a:off x="5175581" y="55092"/>
            <a:ext cx="1913021" cy="124331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Question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1 point</a:t>
            </a:r>
          </a:p>
        </p:txBody>
      </p:sp>
      <p:sp>
        <p:nvSpPr>
          <p:cNvPr id="17" name="Obdélník 1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D5E0FEA5-D193-E0C9-3E49-8412B7EC7137}"/>
              </a:ext>
            </a:extLst>
          </p:cNvPr>
          <p:cNvSpPr/>
          <p:nvPr/>
        </p:nvSpPr>
        <p:spPr>
          <a:xfrm>
            <a:off x="9456819" y="55092"/>
            <a:ext cx="1913021" cy="124331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Question for 1 point</a:t>
            </a:r>
            <a:endParaRPr lang="cs-CZ" dirty="0"/>
          </a:p>
        </p:txBody>
      </p:sp>
      <p:sp>
        <p:nvSpPr>
          <p:cNvPr id="18" name="Obdélník 1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B69EA6F2-225D-E969-BE92-8AF34A575D67}"/>
              </a:ext>
            </a:extLst>
          </p:cNvPr>
          <p:cNvSpPr/>
          <p:nvPr/>
        </p:nvSpPr>
        <p:spPr>
          <a:xfrm>
            <a:off x="838197" y="1369479"/>
            <a:ext cx="1913021" cy="125929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Question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2 point</a:t>
            </a:r>
          </a:p>
        </p:txBody>
      </p:sp>
      <p:sp>
        <p:nvSpPr>
          <p:cNvPr id="19" name="Obdélník 18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3E9A104-51DF-C169-DF10-8DB0F039E71B}"/>
              </a:ext>
            </a:extLst>
          </p:cNvPr>
          <p:cNvSpPr/>
          <p:nvPr/>
        </p:nvSpPr>
        <p:spPr>
          <a:xfrm>
            <a:off x="3006889" y="1369479"/>
            <a:ext cx="1913021" cy="124331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Question for 2 point</a:t>
            </a:r>
            <a:endParaRPr lang="cs-CZ" dirty="0"/>
          </a:p>
        </p:txBody>
      </p:sp>
      <p:sp>
        <p:nvSpPr>
          <p:cNvPr id="20" name="Obdélník 19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BE21DC4B-4CA4-5CAC-984E-4C7056593190}"/>
              </a:ext>
            </a:extLst>
          </p:cNvPr>
          <p:cNvSpPr/>
          <p:nvPr/>
        </p:nvSpPr>
        <p:spPr>
          <a:xfrm>
            <a:off x="7344273" y="1385459"/>
            <a:ext cx="1913021" cy="124331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Question for 2 point</a:t>
            </a:r>
            <a:endParaRPr lang="cs-CZ" dirty="0"/>
          </a:p>
        </p:txBody>
      </p:sp>
      <p:sp>
        <p:nvSpPr>
          <p:cNvPr id="21" name="Obdélník 20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3E164EF6-38EC-CC8B-7DDD-31D5D3577B0F}"/>
              </a:ext>
            </a:extLst>
          </p:cNvPr>
          <p:cNvSpPr/>
          <p:nvPr/>
        </p:nvSpPr>
        <p:spPr>
          <a:xfrm>
            <a:off x="5175581" y="1377469"/>
            <a:ext cx="1913021" cy="124331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Question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2 point</a:t>
            </a:r>
          </a:p>
        </p:txBody>
      </p:sp>
      <p:sp>
        <p:nvSpPr>
          <p:cNvPr id="22" name="Obdélník 21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51C9A8D4-CD9E-62B8-1859-ECEF59CF3528}"/>
              </a:ext>
            </a:extLst>
          </p:cNvPr>
          <p:cNvSpPr/>
          <p:nvPr/>
        </p:nvSpPr>
        <p:spPr>
          <a:xfrm>
            <a:off x="9456819" y="1385459"/>
            <a:ext cx="1913021" cy="124331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Question for 2 point</a:t>
            </a:r>
            <a:endParaRPr lang="cs-CZ" dirty="0"/>
          </a:p>
        </p:txBody>
      </p:sp>
      <p:sp>
        <p:nvSpPr>
          <p:cNvPr id="23" name="Obdélník 22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2E5833C7-88AC-2B72-6C3C-B3D15CAF98B6}"/>
              </a:ext>
            </a:extLst>
          </p:cNvPr>
          <p:cNvSpPr/>
          <p:nvPr/>
        </p:nvSpPr>
        <p:spPr>
          <a:xfrm>
            <a:off x="838197" y="2683865"/>
            <a:ext cx="1913021" cy="125929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Question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3 point</a:t>
            </a:r>
          </a:p>
        </p:txBody>
      </p:sp>
      <p:sp>
        <p:nvSpPr>
          <p:cNvPr id="24" name="Obdélník 23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DE5B0904-2369-A0B5-7A59-F1FC70C939EF}"/>
              </a:ext>
            </a:extLst>
          </p:cNvPr>
          <p:cNvSpPr/>
          <p:nvPr/>
        </p:nvSpPr>
        <p:spPr>
          <a:xfrm>
            <a:off x="2997020" y="2699844"/>
            <a:ext cx="1913021" cy="12433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Question for 3 point</a:t>
            </a:r>
            <a:endParaRPr lang="cs-CZ" dirty="0"/>
          </a:p>
        </p:txBody>
      </p:sp>
      <p:sp>
        <p:nvSpPr>
          <p:cNvPr id="25" name="Obdélník 24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F73C1B94-6A98-4BE5-2961-1CF5E42D7BF6}"/>
              </a:ext>
            </a:extLst>
          </p:cNvPr>
          <p:cNvSpPr/>
          <p:nvPr/>
        </p:nvSpPr>
        <p:spPr>
          <a:xfrm>
            <a:off x="5175581" y="2699844"/>
            <a:ext cx="1913021" cy="12353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Question for 3 point</a:t>
            </a:r>
            <a:endParaRPr lang="cs-CZ" dirty="0"/>
          </a:p>
        </p:txBody>
      </p:sp>
      <p:sp>
        <p:nvSpPr>
          <p:cNvPr id="26" name="Obdélník 25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E05E3F62-1DD1-9580-D1BD-C3C54C95999C}"/>
              </a:ext>
            </a:extLst>
          </p:cNvPr>
          <p:cNvSpPr/>
          <p:nvPr/>
        </p:nvSpPr>
        <p:spPr>
          <a:xfrm>
            <a:off x="7344272" y="2695849"/>
            <a:ext cx="1913021" cy="125130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Question for 3 point</a:t>
            </a:r>
            <a:endParaRPr lang="cs-CZ" dirty="0"/>
          </a:p>
        </p:txBody>
      </p:sp>
      <p:sp>
        <p:nvSpPr>
          <p:cNvPr id="27" name="Obdélník 26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9F17C397-6B13-D83F-A712-A1AC8EDA2401}"/>
              </a:ext>
            </a:extLst>
          </p:cNvPr>
          <p:cNvSpPr/>
          <p:nvPr/>
        </p:nvSpPr>
        <p:spPr>
          <a:xfrm>
            <a:off x="9456819" y="2683865"/>
            <a:ext cx="1913021" cy="12353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Question for 3 point</a:t>
            </a:r>
            <a:endParaRPr lang="cs-CZ" dirty="0"/>
          </a:p>
        </p:txBody>
      </p:sp>
      <p:sp>
        <p:nvSpPr>
          <p:cNvPr id="28" name="Obdélník 2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1A53135B-973D-16E1-6A10-F8D75BDBFC0C}"/>
              </a:ext>
            </a:extLst>
          </p:cNvPr>
          <p:cNvSpPr/>
          <p:nvPr/>
        </p:nvSpPr>
        <p:spPr>
          <a:xfrm>
            <a:off x="851466" y="4030209"/>
            <a:ext cx="1913021" cy="125929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Question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3 point</a:t>
            </a:r>
          </a:p>
        </p:txBody>
      </p:sp>
      <p:sp>
        <p:nvSpPr>
          <p:cNvPr id="29" name="Obdélník 28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59BF81B4-4151-A7EF-F40F-6545A5763C3E}"/>
              </a:ext>
            </a:extLst>
          </p:cNvPr>
          <p:cNvSpPr/>
          <p:nvPr/>
        </p:nvSpPr>
        <p:spPr>
          <a:xfrm>
            <a:off x="2997020" y="4030209"/>
            <a:ext cx="1913021" cy="125929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Question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3 point</a:t>
            </a:r>
          </a:p>
        </p:txBody>
      </p:sp>
      <p:sp>
        <p:nvSpPr>
          <p:cNvPr id="30" name="Obdélník 29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F7B5966B-810C-7A58-9B96-15CF133F5D6A}"/>
              </a:ext>
            </a:extLst>
          </p:cNvPr>
          <p:cNvSpPr/>
          <p:nvPr/>
        </p:nvSpPr>
        <p:spPr>
          <a:xfrm>
            <a:off x="5165711" y="4030209"/>
            <a:ext cx="1913021" cy="125929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Question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3 point</a:t>
            </a:r>
          </a:p>
        </p:txBody>
      </p:sp>
      <p:sp>
        <p:nvSpPr>
          <p:cNvPr id="31" name="Obdélník 30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93CDACC9-C2AD-E5CD-3833-ACED85FA07CB}"/>
              </a:ext>
            </a:extLst>
          </p:cNvPr>
          <p:cNvSpPr/>
          <p:nvPr/>
        </p:nvSpPr>
        <p:spPr>
          <a:xfrm>
            <a:off x="7344272" y="4030209"/>
            <a:ext cx="1913021" cy="125929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Question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3 point</a:t>
            </a:r>
          </a:p>
        </p:txBody>
      </p:sp>
      <p:sp>
        <p:nvSpPr>
          <p:cNvPr id="32" name="Obdélník 31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E5CF5732-0D66-DF81-03FD-0F01C7EF121E}"/>
              </a:ext>
            </a:extLst>
          </p:cNvPr>
          <p:cNvSpPr/>
          <p:nvPr/>
        </p:nvSpPr>
        <p:spPr>
          <a:xfrm>
            <a:off x="9456819" y="4030209"/>
            <a:ext cx="1913021" cy="125929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Question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3 point</a:t>
            </a:r>
          </a:p>
        </p:txBody>
      </p:sp>
      <p:sp>
        <p:nvSpPr>
          <p:cNvPr id="34" name="Obdélník 33">
            <a:hlinkClick r:id="rId22" action="ppaction://hlinksldjump" highlightClick="1"/>
            <a:extLst>
              <a:ext uri="{FF2B5EF4-FFF2-40B4-BE49-F238E27FC236}">
                <a16:creationId xmlns:a16="http://schemas.microsoft.com/office/drawing/2014/main" id="{BCD44EB3-BCE4-49B0-B46D-476D343CC590}"/>
              </a:ext>
            </a:extLst>
          </p:cNvPr>
          <p:cNvSpPr/>
          <p:nvPr/>
        </p:nvSpPr>
        <p:spPr>
          <a:xfrm>
            <a:off x="851466" y="5367729"/>
            <a:ext cx="1913021" cy="125929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Question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4 point</a:t>
            </a:r>
          </a:p>
        </p:txBody>
      </p:sp>
      <p:sp>
        <p:nvSpPr>
          <p:cNvPr id="35" name="Obdélník 34">
            <a:hlinkClick r:id="rId23" action="ppaction://hlinksldjump" highlightClick="1"/>
            <a:extLst>
              <a:ext uri="{FF2B5EF4-FFF2-40B4-BE49-F238E27FC236}">
                <a16:creationId xmlns:a16="http://schemas.microsoft.com/office/drawing/2014/main" id="{C015B573-1E4E-C1CD-3D67-B9D18E2B4B1E}"/>
              </a:ext>
            </a:extLst>
          </p:cNvPr>
          <p:cNvSpPr/>
          <p:nvPr/>
        </p:nvSpPr>
        <p:spPr>
          <a:xfrm>
            <a:off x="2992085" y="5383637"/>
            <a:ext cx="1913021" cy="125929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Question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4 point</a:t>
            </a:r>
          </a:p>
        </p:txBody>
      </p:sp>
      <p:sp>
        <p:nvSpPr>
          <p:cNvPr id="36" name="Obdélník 35">
            <a:hlinkClick r:id="rId24" action="ppaction://hlinksldjump" highlightClick="1"/>
            <a:extLst>
              <a:ext uri="{FF2B5EF4-FFF2-40B4-BE49-F238E27FC236}">
                <a16:creationId xmlns:a16="http://schemas.microsoft.com/office/drawing/2014/main" id="{5171F30B-E1FF-A8F9-58F3-E1897E88EA9F}"/>
              </a:ext>
            </a:extLst>
          </p:cNvPr>
          <p:cNvSpPr/>
          <p:nvPr/>
        </p:nvSpPr>
        <p:spPr>
          <a:xfrm>
            <a:off x="5175581" y="5383637"/>
            <a:ext cx="1913021" cy="125929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Question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4 point</a:t>
            </a:r>
          </a:p>
        </p:txBody>
      </p:sp>
      <p:sp>
        <p:nvSpPr>
          <p:cNvPr id="37" name="Obdélník 36">
            <a:hlinkClick r:id="rId25" action="ppaction://hlinksldjump" highlightClick="1"/>
            <a:extLst>
              <a:ext uri="{FF2B5EF4-FFF2-40B4-BE49-F238E27FC236}">
                <a16:creationId xmlns:a16="http://schemas.microsoft.com/office/drawing/2014/main" id="{4DCFB56C-8465-103E-1D08-F8BFD04738CF}"/>
              </a:ext>
            </a:extLst>
          </p:cNvPr>
          <p:cNvSpPr/>
          <p:nvPr/>
        </p:nvSpPr>
        <p:spPr>
          <a:xfrm>
            <a:off x="7359077" y="5367729"/>
            <a:ext cx="1913021" cy="125929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Question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4 point</a:t>
            </a:r>
          </a:p>
        </p:txBody>
      </p:sp>
      <p:sp>
        <p:nvSpPr>
          <p:cNvPr id="38" name="Obdélník 37">
            <a:hlinkClick r:id="rId26" action="ppaction://hlinksldjump" highlightClick="1"/>
            <a:extLst>
              <a:ext uri="{FF2B5EF4-FFF2-40B4-BE49-F238E27FC236}">
                <a16:creationId xmlns:a16="http://schemas.microsoft.com/office/drawing/2014/main" id="{C566D0EE-AA92-77CD-4C6F-991CD44D0735}"/>
              </a:ext>
            </a:extLst>
          </p:cNvPr>
          <p:cNvSpPr/>
          <p:nvPr/>
        </p:nvSpPr>
        <p:spPr>
          <a:xfrm>
            <a:off x="9456819" y="5367728"/>
            <a:ext cx="1913021" cy="125929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Question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4 point</a:t>
            </a:r>
          </a:p>
        </p:txBody>
      </p:sp>
    </p:spTree>
    <p:extLst>
      <p:ext uri="{BB962C8B-B14F-4D97-AF65-F5344CB8AC3E}">
        <p14:creationId xmlns:p14="http://schemas.microsoft.com/office/powerpoint/2010/main" val="75332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4B99-2AD3-E189-3A63-61D4206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2540595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6000" b="1" dirty="0"/>
              <a:t>Which of these letters exists only in the Czech alphabet?</a:t>
            </a:r>
            <a:endParaRPr lang="cs-CZ" sz="6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91D9D-55D4-EDA2-39EB-C6A7429B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270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	A) Č 	B) Š		C) CH	D) Ř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b="1" dirty="0"/>
              <a:t>			D) Ř</a:t>
            </a: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7E50DA7-0AF4-897A-EA70-970957373255}"/>
              </a:ext>
            </a:extLst>
          </p:cNvPr>
          <p:cNvSpPr/>
          <p:nvPr/>
        </p:nvSpPr>
        <p:spPr>
          <a:xfrm>
            <a:off x="9994392" y="5586984"/>
            <a:ext cx="1359408" cy="5892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Back</a:t>
            </a:r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07BD4A52-6CE0-3AA1-0418-A2E275F53BC5}"/>
              </a:ext>
            </a:extLst>
          </p:cNvPr>
          <p:cNvSpPr/>
          <p:nvPr/>
        </p:nvSpPr>
        <p:spPr>
          <a:xfrm>
            <a:off x="838200" y="4967227"/>
            <a:ext cx="2724912" cy="9144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47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4B99-2AD3-E189-3A63-61D4206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2540595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6000" b="1" dirty="0"/>
              <a:t>Czech language belongs to the family of?</a:t>
            </a:r>
            <a:endParaRPr lang="cs-CZ" sz="6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91D9D-55D4-EDA2-39EB-C6A7429B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270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/>
              <a:t>A) slavic </a:t>
            </a:r>
            <a:r>
              <a:rPr lang="cs-CZ" sz="3000" dirty="0" err="1"/>
              <a:t>language</a:t>
            </a:r>
            <a:r>
              <a:rPr lang="cs-CZ" sz="3000" dirty="0"/>
              <a:t>	   B) </a:t>
            </a:r>
            <a:r>
              <a:rPr lang="cs-CZ" sz="3000" dirty="0" err="1"/>
              <a:t>german</a:t>
            </a:r>
            <a:r>
              <a:rPr lang="cs-CZ" sz="3000" dirty="0"/>
              <a:t> </a:t>
            </a:r>
            <a:r>
              <a:rPr lang="cs-CZ" sz="3000" dirty="0" err="1"/>
              <a:t>language</a:t>
            </a:r>
            <a:r>
              <a:rPr lang="cs-CZ" sz="3000" dirty="0"/>
              <a:t>    C) romance </a:t>
            </a:r>
            <a:r>
              <a:rPr lang="cs-CZ" sz="3000" dirty="0" err="1"/>
              <a:t>language</a:t>
            </a:r>
            <a:endParaRPr lang="cs-CZ" sz="3000" dirty="0"/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b="1" dirty="0"/>
              <a:t>			A) slavic </a:t>
            </a:r>
            <a:r>
              <a:rPr lang="cs-CZ" sz="4000" b="1" dirty="0" err="1"/>
              <a:t>language</a:t>
            </a: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AC6273A-8ED2-BC9F-8D1D-3BB5FD1AD434}"/>
              </a:ext>
            </a:extLst>
          </p:cNvPr>
          <p:cNvSpPr/>
          <p:nvPr/>
        </p:nvSpPr>
        <p:spPr>
          <a:xfrm>
            <a:off x="9994392" y="5586984"/>
            <a:ext cx="1359408" cy="5892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Back</a:t>
            </a:r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815ABD79-BE0C-12A1-B3A8-168292810C3D}"/>
              </a:ext>
            </a:extLst>
          </p:cNvPr>
          <p:cNvSpPr/>
          <p:nvPr/>
        </p:nvSpPr>
        <p:spPr>
          <a:xfrm>
            <a:off x="838200" y="4802635"/>
            <a:ext cx="2724912" cy="9144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2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4B99-2AD3-E189-3A63-61D4206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2540595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cs-CZ" sz="6000" b="1" dirty="0" err="1"/>
              <a:t>How</a:t>
            </a:r>
            <a:r>
              <a:rPr lang="cs-CZ" sz="6000" b="1" dirty="0"/>
              <a:t> many </a:t>
            </a:r>
            <a:r>
              <a:rPr lang="cs-CZ" sz="6000" b="1" dirty="0" err="1"/>
              <a:t>regions</a:t>
            </a:r>
            <a:r>
              <a:rPr lang="cs-CZ" sz="6000" b="1" dirty="0"/>
              <a:t> </a:t>
            </a:r>
            <a:r>
              <a:rPr lang="cs-CZ" sz="6000" b="1" dirty="0" err="1"/>
              <a:t>does</a:t>
            </a:r>
            <a:r>
              <a:rPr lang="cs-CZ" sz="6000" b="1" dirty="0"/>
              <a:t> </a:t>
            </a:r>
            <a:r>
              <a:rPr lang="cs-CZ" sz="6000" b="1" dirty="0" err="1"/>
              <a:t>the</a:t>
            </a:r>
            <a:r>
              <a:rPr lang="cs-CZ" sz="6000" b="1" dirty="0"/>
              <a:t> Czech Republic </a:t>
            </a:r>
            <a:r>
              <a:rPr lang="cs-CZ" sz="6000" b="1" dirty="0" err="1"/>
              <a:t>have</a:t>
            </a:r>
            <a:r>
              <a:rPr lang="cs-CZ" sz="6000" b="1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91D9D-55D4-EDA2-39EB-C6A7429B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270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		A) 8 	B) 12	 C) 14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b="1" dirty="0"/>
              <a:t>			C) 14</a:t>
            </a: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6694F49-E386-4671-C959-7978ACF67D4C}"/>
              </a:ext>
            </a:extLst>
          </p:cNvPr>
          <p:cNvSpPr/>
          <p:nvPr/>
        </p:nvSpPr>
        <p:spPr>
          <a:xfrm>
            <a:off x="9994392" y="5586984"/>
            <a:ext cx="1359408" cy="58928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Back</a:t>
            </a:r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68B0DD95-5009-DE59-8327-BF13813B91DB}"/>
              </a:ext>
            </a:extLst>
          </p:cNvPr>
          <p:cNvSpPr/>
          <p:nvPr/>
        </p:nvSpPr>
        <p:spPr>
          <a:xfrm>
            <a:off x="838200" y="4967227"/>
            <a:ext cx="2724912" cy="9144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82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4B99-2AD3-E189-3A63-61D4206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2540595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cs-CZ" sz="6000" b="1" dirty="0"/>
              <a:t>H</a:t>
            </a:r>
            <a:r>
              <a:rPr lang="en-US" sz="6000" b="1" dirty="0"/>
              <a:t>ow many cities in the Czech Republic have more than 100 thousand inhabitants?</a:t>
            </a:r>
            <a:endParaRPr lang="cs-CZ" sz="6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91D9D-55D4-EDA2-39EB-C6A7429B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270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			A) 5 	B) 7		C) 9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b="1" dirty="0"/>
              <a:t>			A) 5</a:t>
            </a: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693A231-1E8E-2535-2506-FC05B79F8DA7}"/>
              </a:ext>
            </a:extLst>
          </p:cNvPr>
          <p:cNvSpPr/>
          <p:nvPr/>
        </p:nvSpPr>
        <p:spPr>
          <a:xfrm>
            <a:off x="9994392" y="5586984"/>
            <a:ext cx="1359408" cy="5892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Back</a:t>
            </a:r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0BF70927-42AA-7A51-B49F-F0618E31C72A}"/>
              </a:ext>
            </a:extLst>
          </p:cNvPr>
          <p:cNvSpPr/>
          <p:nvPr/>
        </p:nvSpPr>
        <p:spPr>
          <a:xfrm>
            <a:off x="838200" y="4967227"/>
            <a:ext cx="2724912" cy="91440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528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4B99-2AD3-E189-3A63-61D4206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2540595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sz="6000" b="1" dirty="0"/>
              <a:t>How many kilometers is the longest river in the Czech Republic?</a:t>
            </a:r>
            <a:endParaRPr lang="cs-CZ" sz="6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91D9D-55D4-EDA2-39EB-C6A7429B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270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	A) 300 km	B) 430 km	 C) 500 km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b="1" dirty="0"/>
              <a:t>			A) 300 km</a:t>
            </a: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A978C0C-06DB-CB69-6B2D-C869782BCC6A}"/>
              </a:ext>
            </a:extLst>
          </p:cNvPr>
          <p:cNvSpPr/>
          <p:nvPr/>
        </p:nvSpPr>
        <p:spPr>
          <a:xfrm>
            <a:off x="9994392" y="5586984"/>
            <a:ext cx="1359408" cy="5892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Back</a:t>
            </a:r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C79E6341-2510-3557-A126-16FAE7B720B6}"/>
              </a:ext>
            </a:extLst>
          </p:cNvPr>
          <p:cNvSpPr/>
          <p:nvPr/>
        </p:nvSpPr>
        <p:spPr>
          <a:xfrm>
            <a:off x="838200" y="4967227"/>
            <a:ext cx="2724912" cy="91440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523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4B99-2AD3-E189-3A63-61D4206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2540595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6000" b="1" dirty="0"/>
              <a:t>What is the distance from Budapest to Olomouc?</a:t>
            </a:r>
            <a:endParaRPr lang="cs-CZ" sz="6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91D9D-55D4-EDA2-39EB-C6A7429B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270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	A) 721 km	B) 523 km	 C) 397 km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b="1" dirty="0"/>
              <a:t>			C) 397 km</a:t>
            </a: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B50DCF8-0AE8-4BE6-B2F1-8504E3A53DF4}"/>
              </a:ext>
            </a:extLst>
          </p:cNvPr>
          <p:cNvSpPr/>
          <p:nvPr/>
        </p:nvSpPr>
        <p:spPr>
          <a:xfrm>
            <a:off x="9994392" y="5586984"/>
            <a:ext cx="1359408" cy="5892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Back</a:t>
            </a:r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A32C8477-D0C2-C6AE-53A3-B5309AA4769F}"/>
              </a:ext>
            </a:extLst>
          </p:cNvPr>
          <p:cNvSpPr/>
          <p:nvPr/>
        </p:nvSpPr>
        <p:spPr>
          <a:xfrm>
            <a:off x="838200" y="4967227"/>
            <a:ext cx="2724912" cy="91440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42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4B99-2AD3-E189-3A63-61D4206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2540595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6000" b="1" dirty="0"/>
              <a:t>What is the phone code in the Czech Republic?</a:t>
            </a:r>
            <a:endParaRPr lang="cs-CZ" sz="6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91D9D-55D4-EDA2-39EB-C6A7429B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270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			A) + 420		B) +510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b="1" dirty="0"/>
              <a:t>			A) + 420</a:t>
            </a: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455D503-4B4D-205C-21C3-57B29CCFB063}"/>
              </a:ext>
            </a:extLst>
          </p:cNvPr>
          <p:cNvSpPr/>
          <p:nvPr/>
        </p:nvSpPr>
        <p:spPr>
          <a:xfrm>
            <a:off x="9994392" y="5586984"/>
            <a:ext cx="1359408" cy="5892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Back</a:t>
            </a:r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965C6187-C87B-3902-5EFA-F79F9B276368}"/>
              </a:ext>
            </a:extLst>
          </p:cNvPr>
          <p:cNvSpPr/>
          <p:nvPr/>
        </p:nvSpPr>
        <p:spPr>
          <a:xfrm>
            <a:off x="838200" y="4967227"/>
            <a:ext cx="2724912" cy="91440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119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4B99-2AD3-E189-3A63-61D4206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2540595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6000" b="1" dirty="0"/>
              <a:t>What </a:t>
            </a:r>
            <a:r>
              <a:rPr lang="cs-CZ" sz="6000" b="1" dirty="0" err="1"/>
              <a:t>colors</a:t>
            </a:r>
            <a:r>
              <a:rPr lang="cs-CZ" sz="6000" b="1" dirty="0"/>
              <a:t> are on </a:t>
            </a:r>
            <a:r>
              <a:rPr lang="cs-CZ" sz="6000" b="1" dirty="0" err="1"/>
              <a:t>the</a:t>
            </a:r>
            <a:r>
              <a:rPr lang="cs-CZ" sz="6000" b="1" dirty="0"/>
              <a:t> Czech flag?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91D9D-55D4-EDA2-39EB-C6A7429B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270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sz="4000" dirty="0"/>
          </a:p>
          <a:p>
            <a:pPr marL="0" indent="0">
              <a:buNone/>
            </a:pPr>
            <a:r>
              <a:rPr lang="cs-CZ" sz="4000" b="1" dirty="0"/>
              <a:t>			</a:t>
            </a:r>
            <a:r>
              <a:rPr lang="cs-CZ" sz="4000" b="1" dirty="0" err="1"/>
              <a:t>red</a:t>
            </a:r>
            <a:r>
              <a:rPr lang="cs-CZ" sz="4000" b="1" dirty="0"/>
              <a:t>, </a:t>
            </a:r>
            <a:r>
              <a:rPr lang="cs-CZ" sz="4000" b="1" dirty="0" err="1"/>
              <a:t>white</a:t>
            </a:r>
            <a:r>
              <a:rPr lang="cs-CZ" sz="4000" b="1" dirty="0"/>
              <a:t>, blue</a:t>
            </a:r>
            <a:endParaRPr lang="cs-CZ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délní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7244C94-D7C7-619F-2DAD-A0A1FFE96848}"/>
              </a:ext>
            </a:extLst>
          </p:cNvPr>
          <p:cNvSpPr/>
          <p:nvPr/>
        </p:nvSpPr>
        <p:spPr>
          <a:xfrm>
            <a:off x="9994392" y="5586984"/>
            <a:ext cx="1359408" cy="58928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Back</a:t>
            </a:r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061BAA92-5E24-EEEF-AD0A-EA27149F3B79}"/>
              </a:ext>
            </a:extLst>
          </p:cNvPr>
          <p:cNvSpPr/>
          <p:nvPr/>
        </p:nvSpPr>
        <p:spPr>
          <a:xfrm>
            <a:off x="838200" y="4180843"/>
            <a:ext cx="2724912" cy="914400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595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4B99-2AD3-E189-3A63-61D4206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2540595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6000" b="1" dirty="0"/>
              <a:t>What is the name of the capital</a:t>
            </a:r>
            <a:r>
              <a:rPr lang="cs-CZ" sz="6000" b="1" dirty="0"/>
              <a:t> city</a:t>
            </a:r>
            <a:r>
              <a:rPr lang="en-US" sz="6000" b="1" dirty="0"/>
              <a:t> of the Czech Republic?</a:t>
            </a:r>
            <a:endParaRPr lang="cs-CZ" sz="6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91D9D-55D4-EDA2-39EB-C6A7429B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270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dirty="0"/>
              <a:t>				</a:t>
            </a:r>
            <a:r>
              <a:rPr lang="cs-CZ" sz="4000" b="1" dirty="0"/>
              <a:t>Prague</a:t>
            </a:r>
          </a:p>
        </p:txBody>
      </p:sp>
      <p:sp>
        <p:nvSpPr>
          <p:cNvPr id="4" name="Obdélní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4032215-F734-CBA7-D7A1-E1782CF5F148}"/>
              </a:ext>
            </a:extLst>
          </p:cNvPr>
          <p:cNvSpPr/>
          <p:nvPr/>
        </p:nvSpPr>
        <p:spPr>
          <a:xfrm>
            <a:off x="9994392" y="5586984"/>
            <a:ext cx="1359408" cy="5892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Back</a:t>
            </a:r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90ADB0E2-848B-9D93-667D-04C840E79929}"/>
              </a:ext>
            </a:extLst>
          </p:cNvPr>
          <p:cNvSpPr/>
          <p:nvPr/>
        </p:nvSpPr>
        <p:spPr>
          <a:xfrm>
            <a:off x="1161288" y="4224528"/>
            <a:ext cx="2724912" cy="914400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52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4B99-2AD3-E189-3A63-61D4206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2540595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6000" b="1" dirty="0"/>
              <a:t>What is the name of the </a:t>
            </a:r>
            <a:r>
              <a:rPr lang="cs-CZ" sz="6000" b="1" dirty="0"/>
              <a:t>Czech </a:t>
            </a:r>
            <a:r>
              <a:rPr lang="cs-CZ" sz="6000" b="1" dirty="0" err="1"/>
              <a:t>currency</a:t>
            </a:r>
            <a:r>
              <a:rPr lang="cs-CZ" sz="6000" b="1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91D9D-55D4-EDA2-39EB-C6A7429B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270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cs-CZ" sz="4000" dirty="0"/>
          </a:p>
          <a:p>
            <a:pPr marL="2743200" lvl="6" indent="0">
              <a:buNone/>
            </a:pPr>
            <a:r>
              <a:rPr lang="cs-CZ" sz="3800" dirty="0"/>
              <a:t>	</a:t>
            </a:r>
            <a:r>
              <a:rPr lang="cs-CZ" sz="3800" b="1" dirty="0" err="1"/>
              <a:t>Crown</a:t>
            </a:r>
            <a:endParaRPr lang="cs-CZ" sz="3800" b="1" dirty="0"/>
          </a:p>
        </p:txBody>
      </p:sp>
      <p:sp>
        <p:nvSpPr>
          <p:cNvPr id="4" name="Obdélní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515B74D-CCB4-A965-3776-A0AA5815D33E}"/>
              </a:ext>
            </a:extLst>
          </p:cNvPr>
          <p:cNvSpPr/>
          <p:nvPr/>
        </p:nvSpPr>
        <p:spPr>
          <a:xfrm>
            <a:off x="9994392" y="5586984"/>
            <a:ext cx="1359408" cy="5892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Back</a:t>
            </a:r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3DA82531-A26D-55C4-8E4D-37F713D57948}"/>
              </a:ext>
            </a:extLst>
          </p:cNvPr>
          <p:cNvSpPr/>
          <p:nvPr/>
        </p:nvSpPr>
        <p:spPr>
          <a:xfrm>
            <a:off x="1353312" y="4034539"/>
            <a:ext cx="2724912" cy="914400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128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4B99-2AD3-E189-3A63-61D4206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2540595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6000" b="1" dirty="0"/>
              <a:t>What drink do </a:t>
            </a:r>
            <a:r>
              <a:rPr lang="en-US" sz="6000" b="1" dirty="0" err="1"/>
              <a:t>czech</a:t>
            </a:r>
            <a:r>
              <a:rPr lang="en-US" sz="6000" b="1" dirty="0"/>
              <a:t> people love?</a:t>
            </a:r>
            <a:endParaRPr lang="cs-CZ" sz="6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91D9D-55D4-EDA2-39EB-C6A7429B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270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	A) </a:t>
            </a:r>
            <a:r>
              <a:rPr lang="cs-CZ" sz="4000" dirty="0" err="1"/>
              <a:t>bear</a:t>
            </a:r>
            <a:r>
              <a:rPr lang="cs-CZ" sz="4000" dirty="0"/>
              <a:t>		B) </a:t>
            </a:r>
            <a:r>
              <a:rPr lang="cs-CZ" sz="4000" dirty="0" err="1"/>
              <a:t>wine</a:t>
            </a:r>
            <a:r>
              <a:rPr lang="cs-CZ" sz="4000" dirty="0"/>
              <a:t>		C) </a:t>
            </a:r>
            <a:r>
              <a:rPr lang="cs-CZ" sz="4000" dirty="0" err="1"/>
              <a:t>water</a:t>
            </a:r>
            <a:endParaRPr lang="cs-CZ" sz="4000" dirty="0"/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b="1" dirty="0"/>
              <a:t>				A) </a:t>
            </a:r>
            <a:r>
              <a:rPr lang="cs-CZ" sz="4000" b="1" dirty="0" err="1"/>
              <a:t>bear</a:t>
            </a:r>
            <a:endParaRPr lang="cs-CZ" sz="4000" b="1" dirty="0"/>
          </a:p>
        </p:txBody>
      </p:sp>
      <p:sp>
        <p:nvSpPr>
          <p:cNvPr id="4" name="Obdélní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DD1A067-FB10-1D4E-CB42-94D31270DC7B}"/>
              </a:ext>
            </a:extLst>
          </p:cNvPr>
          <p:cNvSpPr/>
          <p:nvPr/>
        </p:nvSpPr>
        <p:spPr>
          <a:xfrm>
            <a:off x="9994392" y="5586984"/>
            <a:ext cx="1359408" cy="5892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Back</a:t>
            </a:r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262B6B3E-ECD8-10EF-38A9-C7D3E7044CF9}"/>
              </a:ext>
            </a:extLst>
          </p:cNvPr>
          <p:cNvSpPr/>
          <p:nvPr/>
        </p:nvSpPr>
        <p:spPr>
          <a:xfrm>
            <a:off x="1328928" y="4967227"/>
            <a:ext cx="2724912" cy="914400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385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4B99-2AD3-E189-3A63-61D4206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2540595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6000" b="1" dirty="0"/>
              <a:t>How many neighbors does the </a:t>
            </a:r>
            <a:r>
              <a:rPr lang="cs-CZ" sz="6000" b="1" dirty="0"/>
              <a:t>C</a:t>
            </a:r>
            <a:r>
              <a:rPr lang="en-US" sz="6000" b="1" dirty="0" err="1"/>
              <a:t>zech</a:t>
            </a:r>
            <a:r>
              <a:rPr lang="en-US" sz="6000" b="1" dirty="0"/>
              <a:t> </a:t>
            </a:r>
            <a:r>
              <a:rPr lang="cs-CZ" sz="6000" b="1" dirty="0"/>
              <a:t>R</a:t>
            </a:r>
            <a:r>
              <a:rPr lang="en-US" sz="6000" b="1" dirty="0" err="1"/>
              <a:t>epublic</a:t>
            </a:r>
            <a:r>
              <a:rPr lang="en-US" sz="6000" b="1" dirty="0"/>
              <a:t> have?</a:t>
            </a:r>
            <a:endParaRPr lang="cs-CZ" sz="6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91D9D-55D4-EDA2-39EB-C6A7429B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270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dirty="0"/>
              <a:t>				</a:t>
            </a:r>
            <a:r>
              <a:rPr lang="cs-CZ" sz="4000" b="1" dirty="0"/>
              <a:t>4 </a:t>
            </a:r>
            <a:r>
              <a:rPr lang="cs-CZ" sz="4000" b="1" dirty="0" err="1"/>
              <a:t>neighbors</a:t>
            </a:r>
            <a:endParaRPr lang="cs-CZ" sz="4000" b="1" dirty="0"/>
          </a:p>
        </p:txBody>
      </p:sp>
      <p:sp>
        <p:nvSpPr>
          <p:cNvPr id="4" name="Obdélní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4641755-C9B8-A444-9615-46913F5D3497}"/>
              </a:ext>
            </a:extLst>
          </p:cNvPr>
          <p:cNvSpPr/>
          <p:nvPr/>
        </p:nvSpPr>
        <p:spPr>
          <a:xfrm>
            <a:off x="9994392" y="5586984"/>
            <a:ext cx="1359408" cy="5892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Back</a:t>
            </a:r>
            <a:endParaRPr lang="cs-CZ" dirty="0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B9333382-6A8E-3FF0-4325-E9FFF4793BEE}"/>
              </a:ext>
            </a:extLst>
          </p:cNvPr>
          <p:cNvSpPr/>
          <p:nvPr/>
        </p:nvSpPr>
        <p:spPr>
          <a:xfrm>
            <a:off x="1411224" y="4153411"/>
            <a:ext cx="2724912" cy="914400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646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4B99-2AD3-E189-3A63-61D4206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2540595"/>
          </a:xfr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cs-CZ" sz="6000" b="1" dirty="0"/>
              <a:t>W</a:t>
            </a:r>
            <a:r>
              <a:rPr lang="en-US" sz="6000" b="1" dirty="0" err="1"/>
              <a:t>hich</a:t>
            </a:r>
            <a:r>
              <a:rPr lang="en-US" sz="6000" b="1" dirty="0"/>
              <a:t> is the </a:t>
            </a:r>
            <a:r>
              <a:rPr lang="cs-CZ" sz="6000" b="1" dirty="0"/>
              <a:t>C</a:t>
            </a:r>
            <a:r>
              <a:rPr lang="en-US" sz="6000" b="1" dirty="0" err="1"/>
              <a:t>zech</a:t>
            </a:r>
            <a:r>
              <a:rPr lang="en-US" sz="6000" b="1" dirty="0"/>
              <a:t> flag?</a:t>
            </a:r>
            <a:endParaRPr lang="cs-CZ" sz="6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91D9D-55D4-EDA2-39EB-C6A7429B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270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/>
              <a:t>		A)				B) </a:t>
            </a:r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dirty="0"/>
              <a:t>				</a:t>
            </a:r>
            <a:r>
              <a:rPr lang="cs-CZ" sz="4000" b="1" dirty="0"/>
              <a:t>A) </a:t>
            </a:r>
          </a:p>
        </p:txBody>
      </p:sp>
      <p:pic>
        <p:nvPicPr>
          <p:cNvPr id="4" name="Picture 2" descr="Česká vlajka stock fotografie, royalty free Česká vlajka obrázky |  Depositphotos">
            <a:extLst>
              <a:ext uri="{FF2B5EF4-FFF2-40B4-BE49-F238E27FC236}">
                <a16:creationId xmlns:a16="http://schemas.microsoft.com/office/drawing/2014/main" id="{F86D1C71-CAC5-77EB-2702-409A9ACE49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256" y="2847218"/>
            <a:ext cx="2431920" cy="1617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AF85A3E-3554-FD9B-9933-553402DD9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136" y="2847218"/>
            <a:ext cx="2431920" cy="16183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Obdélník 6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E6D659B-3161-0051-00F5-E00742107F37}"/>
              </a:ext>
            </a:extLst>
          </p:cNvPr>
          <p:cNvSpPr/>
          <p:nvPr/>
        </p:nvSpPr>
        <p:spPr>
          <a:xfrm>
            <a:off x="9994392" y="5586984"/>
            <a:ext cx="1359408" cy="58928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Back</a:t>
            </a:r>
            <a:endParaRPr lang="cs-CZ" dirty="0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0E3EB908-4C5E-3296-34B5-02F6ECC44472}"/>
              </a:ext>
            </a:extLst>
          </p:cNvPr>
          <p:cNvSpPr/>
          <p:nvPr/>
        </p:nvSpPr>
        <p:spPr>
          <a:xfrm>
            <a:off x="1328928" y="4967227"/>
            <a:ext cx="2724912" cy="914400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287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4B99-2AD3-E189-3A63-61D4206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2540595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6000" b="1" dirty="0"/>
              <a:t>What are </a:t>
            </a:r>
            <a:r>
              <a:rPr lang="cs-CZ" sz="6000" b="1" dirty="0" err="1"/>
              <a:t>the</a:t>
            </a:r>
            <a:r>
              <a:rPr lang="cs-CZ" sz="6000" b="1" dirty="0"/>
              <a:t> </a:t>
            </a:r>
            <a:r>
              <a:rPr lang="en-US" sz="6000" b="1" dirty="0" err="1"/>
              <a:t>neighbour</a:t>
            </a:r>
            <a:r>
              <a:rPr lang="en-US" sz="6000" b="1" dirty="0"/>
              <a:t> states of the </a:t>
            </a:r>
            <a:r>
              <a:rPr lang="cs-CZ" sz="6000" b="1" dirty="0"/>
              <a:t>C</a:t>
            </a:r>
            <a:r>
              <a:rPr lang="en-US" sz="6000" b="1" dirty="0" err="1"/>
              <a:t>zech</a:t>
            </a:r>
            <a:r>
              <a:rPr lang="en-US" sz="6000" b="1" dirty="0"/>
              <a:t> </a:t>
            </a:r>
            <a:r>
              <a:rPr lang="cs-CZ" sz="6000" b="1" dirty="0"/>
              <a:t>R</a:t>
            </a:r>
            <a:r>
              <a:rPr lang="en-US" sz="6000" b="1" dirty="0" err="1"/>
              <a:t>epublic</a:t>
            </a:r>
            <a:r>
              <a:rPr lang="en-US" sz="6000" b="1" dirty="0"/>
              <a:t>? </a:t>
            </a:r>
            <a:endParaRPr lang="cs-CZ" sz="6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91D9D-55D4-EDA2-39EB-C6A7429B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270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sz="4000" dirty="0"/>
          </a:p>
          <a:p>
            <a:pPr marL="0" indent="0">
              <a:buNone/>
            </a:pPr>
            <a:r>
              <a:rPr lang="cs-CZ" sz="4000" dirty="0"/>
              <a:t>			</a:t>
            </a:r>
            <a:r>
              <a:rPr lang="cs-CZ" sz="4000" dirty="0" err="1"/>
              <a:t>Poland</a:t>
            </a:r>
            <a:r>
              <a:rPr lang="cs-CZ" sz="4000" dirty="0"/>
              <a:t>, Slovakia, </a:t>
            </a:r>
            <a:r>
              <a:rPr lang="cs-CZ" sz="4000" dirty="0" err="1"/>
              <a:t>Austria</a:t>
            </a:r>
            <a:r>
              <a:rPr lang="cs-CZ" sz="4000" dirty="0"/>
              <a:t>, Germany</a:t>
            </a:r>
          </a:p>
        </p:txBody>
      </p:sp>
      <p:sp>
        <p:nvSpPr>
          <p:cNvPr id="6" name="Obdélník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AED571C-A950-EEA9-4AE5-FD67FEABBC2D}"/>
              </a:ext>
            </a:extLst>
          </p:cNvPr>
          <p:cNvSpPr/>
          <p:nvPr/>
        </p:nvSpPr>
        <p:spPr>
          <a:xfrm>
            <a:off x="9994392" y="5586984"/>
            <a:ext cx="1359408" cy="5892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Back</a:t>
            </a:r>
            <a:endParaRPr lang="cs-CZ" dirty="0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A050820C-8DD5-758A-2611-84F2D833C5F9}"/>
              </a:ext>
            </a:extLst>
          </p:cNvPr>
          <p:cNvSpPr/>
          <p:nvPr/>
        </p:nvSpPr>
        <p:spPr>
          <a:xfrm>
            <a:off x="838200" y="4171699"/>
            <a:ext cx="2724912" cy="9144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313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4B99-2AD3-E189-3A63-61D4206D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2540595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6000" b="1" dirty="0"/>
              <a:t>Who brings present at </a:t>
            </a:r>
            <a:r>
              <a:rPr lang="cs-CZ" sz="6000" b="1" dirty="0"/>
              <a:t>c</a:t>
            </a:r>
            <a:r>
              <a:rPr lang="en-US" sz="6000" b="1" dirty="0" err="1"/>
              <a:t>hrismas</a:t>
            </a:r>
            <a:r>
              <a:rPr lang="en-US" sz="6000" b="1" dirty="0"/>
              <a:t> in the </a:t>
            </a:r>
            <a:r>
              <a:rPr lang="cs-CZ" sz="6000" b="1" dirty="0"/>
              <a:t>C</a:t>
            </a:r>
            <a:r>
              <a:rPr lang="en-US" sz="6000" b="1" dirty="0" err="1"/>
              <a:t>zech</a:t>
            </a:r>
            <a:r>
              <a:rPr lang="en-US" sz="6000" b="1" dirty="0"/>
              <a:t> </a:t>
            </a:r>
            <a:r>
              <a:rPr lang="cs-CZ" sz="6000" b="1" dirty="0"/>
              <a:t>R</a:t>
            </a:r>
            <a:r>
              <a:rPr lang="en-US" sz="6000" b="1" dirty="0" err="1"/>
              <a:t>epublic</a:t>
            </a:r>
            <a:r>
              <a:rPr lang="en-US" sz="6000" b="1" dirty="0"/>
              <a:t>? </a:t>
            </a:r>
            <a:endParaRPr lang="cs-CZ" sz="60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91D9D-55D4-EDA2-39EB-C6A7429B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747270"/>
          </a:xfr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4000" dirty="0"/>
              <a:t>				Baby </a:t>
            </a:r>
            <a:r>
              <a:rPr lang="cs-CZ" sz="4000" dirty="0" err="1"/>
              <a:t>Jesus</a:t>
            </a:r>
            <a:endParaRPr lang="cs-CZ" sz="4000" dirty="0"/>
          </a:p>
        </p:txBody>
      </p:sp>
      <p:sp>
        <p:nvSpPr>
          <p:cNvPr id="4" name="Obdélník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87CE0D3-BE85-4113-8B93-C4A334092724}"/>
              </a:ext>
            </a:extLst>
          </p:cNvPr>
          <p:cNvSpPr/>
          <p:nvPr/>
        </p:nvSpPr>
        <p:spPr>
          <a:xfrm>
            <a:off x="9994392" y="5586984"/>
            <a:ext cx="1359408" cy="5892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Back</a:t>
            </a:r>
            <a:endParaRPr lang="cs-CZ" dirty="0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EBF6D7AB-6635-EE2B-00F8-921CB6C3D243}"/>
              </a:ext>
            </a:extLst>
          </p:cNvPr>
          <p:cNvSpPr/>
          <p:nvPr/>
        </p:nvSpPr>
        <p:spPr>
          <a:xfrm>
            <a:off x="1423416" y="4189987"/>
            <a:ext cx="2724912" cy="91440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answer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48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chway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270</TotalTime>
  <Words>836</Words>
  <Application>Microsoft Office PowerPoint</Application>
  <PresentationFormat>Širokoúhlá obrazovka</PresentationFormat>
  <Paragraphs>169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Felix Titling</vt:lpstr>
      <vt:lpstr>Goudy Old Style</vt:lpstr>
      <vt:lpstr>ArchwayVTI</vt:lpstr>
      <vt:lpstr>Quiz about the czech republic</vt:lpstr>
      <vt:lpstr>Prezentace aplikace PowerPoint</vt:lpstr>
      <vt:lpstr>What is the name of the capital city of the Czech Republic?</vt:lpstr>
      <vt:lpstr>What is the name of the Czech currency?</vt:lpstr>
      <vt:lpstr>What drink do czech people love?</vt:lpstr>
      <vt:lpstr>How many neighbors does the Czech Republic have?</vt:lpstr>
      <vt:lpstr>Which is the Czech flag?</vt:lpstr>
      <vt:lpstr>What are the neighbour states of the Czech Republic? </vt:lpstr>
      <vt:lpstr>Who brings present at chrismas in the Czech Republic? </vt:lpstr>
      <vt:lpstr>This logo belongs to a car company called? </vt:lpstr>
      <vt:lpstr>In which year was the Czech Republic established?</vt:lpstr>
      <vt:lpstr>What is the name of this food?</vt:lpstr>
      <vt:lpstr>What is the name of the athlete in the picture?</vt:lpstr>
      <vt:lpstr>What is the size of the territory of the Czech Republic?</vt:lpstr>
      <vt:lpstr>How many letters does the longest Czech word have?</vt:lpstr>
      <vt:lpstr>How many liters of beer does a person in the Czech Republic drink in 1 year? (on average)</vt:lpstr>
      <vt:lpstr>The population of the Czech Republic is about? </vt:lpstr>
      <vt:lpstr>How many public holidays does the Czech Republic have per year?</vt:lpstr>
      <vt:lpstr>How many national parks does the Czech Republic have?</vt:lpstr>
      <vt:lpstr>Which of these letters exists only in the Czech alphabet?</vt:lpstr>
      <vt:lpstr>Czech language belongs to the family of?</vt:lpstr>
      <vt:lpstr>How many regions does the Czech Republic have?</vt:lpstr>
      <vt:lpstr>How many cities in the Czech Republic have more than 100 thousand inhabitants?</vt:lpstr>
      <vt:lpstr>How many kilometers is the longest river in the Czech Republic?</vt:lpstr>
      <vt:lpstr>What is the distance from Budapest to Olomouc?</vt:lpstr>
      <vt:lpstr>What is the phone code in the Czech Republic?</vt:lpstr>
      <vt:lpstr>What colors are on the Czech flag?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about the czech republic</dc:title>
  <dc:creator>Volfová Veronika</dc:creator>
  <cp:lastModifiedBy>Volfová Veronika</cp:lastModifiedBy>
  <cp:revision>34</cp:revision>
  <dcterms:created xsi:type="dcterms:W3CDTF">2024-03-15T09:18:13Z</dcterms:created>
  <dcterms:modified xsi:type="dcterms:W3CDTF">2024-03-18T10:40:57Z</dcterms:modified>
</cp:coreProperties>
</file>