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7" r:id="rId6"/>
    <p:sldMasterId id="2147483659" r:id="rId7"/>
    <p:sldMasterId id="2147483661" r:id="rId8"/>
    <p:sldMasterId id="2147483664" r:id="rId9"/>
    <p:sldMasterId id="2147483665" r:id="rId10"/>
    <p:sldMasterId id="2147483666" r:id="rId11"/>
    <p:sldMasterId id="2147483667" r:id="rId12"/>
  </p:sldMasterIdLst>
  <p:notesMasterIdLst>
    <p:notesMasterId r:id="rId13"/>
  </p:notes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</p:sldIdLst>
  <p:sldSz cx="9144000" cy="6858000"/>
  <p:notesSz cx="7010400" cy="9296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notesMaster" Target="notesMasters/notesMaster1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slide" Target="slides/slide13.xml"/><Relationship Id="rId27" Type="http://schemas.openxmlformats.org/officeDocument/2006/relationships/slide" Target="slides/slide14.xml"/><Relationship Id="rId28" Type="http://schemas.openxmlformats.org/officeDocument/2006/relationships/slide" Target="slides/slide15.xml"/><Relationship Id="rId29" Type="http://schemas.openxmlformats.org/officeDocument/2006/relationships/slide" Target="slides/slide16.xml"/><Relationship Id="rId3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přesun snímku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komentářů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&lt;záhlaví&gt;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&lt;datum/čas&gt;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3BBD947C-6038-42B3-B2E3-F7059609E19B}" type="slidenum"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&lt;číslo&gt;</a:t>
            </a:fld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7600" cy="3485520"/>
          </a:xfrm>
          <a:prstGeom prst="rect">
            <a:avLst/>
          </a:prstGeom>
          <a:ln w="0">
            <a:noFill/>
          </a:ln>
        </p:spPr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700920" y="4415760"/>
            <a:ext cx="560772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sldNum" idx="37"/>
          </p:nvPr>
        </p:nvSpPr>
        <p:spPr>
          <a:xfrm>
            <a:off x="3970800" y="8830080"/>
            <a:ext cx="3036960" cy="464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48E048B-5F12-460F-B106-57A961AE88F2}" type="slidenum">
              <a:rPr b="0" lang="cs-CZ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16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4B7F1F-8591-4569-8E5A-BDE33E210F8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E78730F-B3D7-49B4-B6A8-C28204333E2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1E85BB9-F616-4CC0-B6AA-C35FF33A11D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274A10FD-EA1F-4709-9ADF-1EAE7029C9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1A668644-6AA3-46CC-8AA5-1EB6BEE2E0C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2BF18E48-09A8-4BFD-B9B1-5339C48684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914B9A55-94A8-4245-8675-E4F385FB7DF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C3842651-8291-4D70-954E-A7B750609E4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930DAC13-ACD6-49EC-AD7D-2052CA2A6A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1.png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png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6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7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1.png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png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E9BD582-07B1-418B-9631-08C74CAA8AA1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56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marL="432000" indent="-3240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1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560" cy="3950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00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000" cy="3950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6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7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8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FDB1771D-65FC-482A-AAFF-8EE4748A30C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314FE7D2-35D4-4470-A1F6-271DF4F712C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440" cy="1161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0920" cy="585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440" cy="469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6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2610179E-3FBF-4A33-B2EB-D6B91D278C3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5680" cy="565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Klikněte pro úpravu formátu textu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Šestá úroveň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Sedmá úroveň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5680" cy="80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F5D97128-BE84-4226-ABCA-6BC443C03D6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FA3CEE3C-F76B-415A-8C8F-3FFA7F579E0C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Klikněte pro úpravu formátu textu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Šestá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Sedmá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3"/>
    <p:sldLayoutId id="2147483656" r:id="rId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432000" indent="-324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19E8372-EEF5-4089-A1C3-CA238527CD3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6680" cy="58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 vert="eaVert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200" cy="58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432000" indent="-324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D113C85-099C-442F-A66F-E5887E90972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715F09F3-8C3C-45D4-9C1C-4D749F7F69E7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3"/>
    <p:sldLayoutId id="2147483663" r:id="rId4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1680" cy="136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1680" cy="1499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marL="432000" indent="-324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cs-CZ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2DAA7B17-7788-4F4A-95D1-48FD927CDD4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8221C20-F41D-43A3-A5EA-99D4EB21DAF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8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788400" y="2566080"/>
            <a:ext cx="7006320" cy="19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defTabSz="4572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cs-CZ" sz="36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Public Relations</a:t>
            </a:r>
            <a:br>
              <a:rPr sz="3600"/>
            </a:b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Title 1"/>
          <p:cNvSpPr/>
          <p:nvPr/>
        </p:nvSpPr>
        <p:spPr>
          <a:xfrm>
            <a:off x="788400" y="5169960"/>
            <a:ext cx="3104640" cy="90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457200">
              <a:lnSpc>
                <a:spcPct val="100000"/>
              </a:lnSpc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Tomáš Jelínek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tabLst>
                <a:tab algn="l" pos="0"/>
              </a:tabLst>
            </a:pP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2025/2026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  <a:ea typeface="Microsoft YaHei"/>
              </a:rPr>
              <a:t>PR Effectiveness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cs-CZ" sz="20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If PR activity is to be effective, it must be managed by senior management, must be systematic and targeted at a specific segment of society, and at the same time be carried out by experts.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Event Marketing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This is a complex communication tool of the company oriented towards the experience.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The task of organizing events is to connect significant experiences with a particular company or institution.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In PR, there are two types of events: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Those whose goal is to achieve greater and favorable publicity.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Those that emphasize personal contacts of the organization's employees (usually a combination of both goals).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Events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Social events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Social gatherings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Balls (connecting people in a pleasant environment, positive publicity, strengthening the image, source of income).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Private Viewings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Dinners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Buffets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Receptions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Art and sports events, competitions or tournaments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Charitable (benefit) events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Competitions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Educational events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Seminars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Conferences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Presentation events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Sponzoring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Sponsoring is the support of a predominantly non-profit event, person, or organization in the form of a financial contribution or non-financial support.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A chronic lack of money for the development of culture, education, sports, environmental protection, etc., forces non-profit organizations to ask companies for sponsorship, i.e., a financial contribution to support these areas.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A sponsor is sometimes considered a synonym for a patron, but unlike them, sponsoring currently places great emphasis on the marketing benefit for the sponsor, especially when it comes to making the sponsor more visible.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Therefore, it is often about investing financial or other resources in activities whose potential can be used commercially.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Sponsoring is primarily a business that must benefit both parties involved.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Crises Communication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Preparedness and Planning: Develop a crisis communication plan in advance to streamline response efforts.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Quick and Transparent Response: Respond promptly to provide accurate information and avoid rumors.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and Consistent Messaging: Ensure messages are straightforward, honest, and consistent across all channels.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Spokespersons: Designate trusted and knowledgeable individuals to speak on behalf of the organization.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Listen and Monitor: Keep an eye on public sentiment, media coverage, and social media to gauge concerns and misinformation.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Empathy and Accountability: Show understanding and compassion for those affected, and take responsibility where appropriate.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Regular Updates: Keep stakeholders informed with regular updates to maintain trust and control over the situation.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Post-Crisis Evaluation: Analyze the response after the crisis to improve future communication strategies.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Reputation Building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1"/>
          <a:stretch/>
        </p:blipFill>
        <p:spPr>
          <a:xfrm>
            <a:off x="2160000" y="2160000"/>
            <a:ext cx="5580000" cy="3123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762280" y="1303200"/>
            <a:ext cx="3618720" cy="1226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Next time about your national commercials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6" name="Zástupný obsah 3" descr=""/>
          <p:cNvPicPr/>
          <p:nvPr/>
        </p:nvPicPr>
        <p:blipFill>
          <a:blip r:embed="rId1"/>
          <a:stretch/>
        </p:blipFill>
        <p:spPr>
          <a:xfrm>
            <a:off x="289440" y="3194640"/>
            <a:ext cx="4944600" cy="2809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Public relations (PR)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PR is a form of communication that helps a company adapt to its environment, change it, or maintain it, with regard to achieving its own goals.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Efforts to build positive relationships with the public toward the company, create a good image, and minimize the consequences of adverse events (e.g., rumors that spread about the company).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So-called "public relations".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PR has some features in common with advertising or sales promotion, for example: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PR programs are also carried out through the media.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The planning method is similar, also based on marketing research.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Market segmentation and targeting are used when setting communication goals and strategies.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PR is not advertising, although it rarely does entirely without it in its operation.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Main Goals of Public Relations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The goal is to create positive perceptions (image) of the organization and to help create conditions for the realization of its goals.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Building greater credibility of the organization and preparedness for a possible crisis situation (crisis management).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Stimulating public interest in the organization's activities, and interest from partner organizations in cooperation (e.g., suppliers, distributors, etc.).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Reducing the costs of the organization's effective communication with the public.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Strengthening internal communication and employee motivation within the organization.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Main Goals of Communication Within the Organization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Inform employees about the company's goals, tasks, successes, and possibly problems.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Motivate employees.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Create suitable working conditions (creating an atmosphere of trust and mutual support).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Bring up you ambassadors for external PR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  <a:ea typeface="Microsoft YaHei"/>
              </a:rPr>
              <a:t>Barriers to Effective Internal Communication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1. Willingness to listen only to what we want to hear, and from whom we want to hear it.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2. Unwillingness to resolve conflict situations.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3. Lack of interest in feedback.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4. Overestimation of new technologies.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5. Deficiencies in personal skills and abilities in verbal and non-verbal communication.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6. Deficiencies in professional, interpersonal, and socio-psychological knowledge and skills.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PR Activities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Publicity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Organizing events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Internal communication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Crisis management activities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Lobbying – representing the company's interests in negotiations with public officials (politicians, legislators).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Sponsoring – financial support for various activities in the field of culture, sports, charity, etc.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Corporate identity – establishing and maintaining a uniform visual appearance of the company (company colors, logo, website, etc.).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Corporate culture – employee behavior towards customers and business partners.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Corporate social responsibility.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Publicity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Activity involving the creation of new reports about people, products, or services of a particular organization that appear in the media.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Publicity is unpaid space in the media, which is provided to a person, company, or event.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It is usually understood in a positive sense, i.e., as positive publicity, that is, information that improves the image or helps maintain a good reputation of the company.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Publicity of the company does not always have to be positive (e.g., the company participates in polluting the environment, and this information appears in the media – so-called "bad publicity" of the company).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Publicity is a tool and often a goal of public relations.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 PR Tools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Press Release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Printed materials (simple brochures, posters, flyers, mass mailings).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Collateral materials (annual reports, brochures).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Magazines and newsletters.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Small printed materials (envelopes, letterhead, invoices, postal money orders, logo imprints, etc.).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Audiovisual materials (internet, video recordings, interviews given to radio or television).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Company involvement in activities for the benefit of the local community.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Spokesperson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417"/>
              </a:spcBef>
              <a:buNone/>
            </a:pP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Professionalism.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Credibility.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Personal image.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Charisma.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Appearance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Gestures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Behavior</a:t>
            </a:r>
            <a:br>
              <a:rPr sz="2000"/>
            </a:b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*   Rhetoric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2182</TotalTime>
  <Application>LibreOffice/25.8.2.2$Windows_X86_64 LibreOffice_project/d401f2107ccab8f924a8e2df40f573aab7605b6f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2020-03-02T13:24:01Z</dcterms:created>
  <dc:creator>Pavlíčková Renáta</dc:creator>
  <dc:description/>
  <dc:language>en-GB</dc:language>
  <cp:lastModifiedBy/>
  <cp:lastPrinted>2020-03-03T12:19:40Z</cp:lastPrinted>
  <dcterms:modified xsi:type="dcterms:W3CDTF">2025-11-05T07:44:49Z</dcterms:modified>
  <cp:revision>217</cp:revision>
  <dc:subject/>
  <dc:title>MARKETINGOVÁ KOMUNIKACE  (XMK) 2. cvičení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1</vt:r8>
  </property>
  <property fmtid="{D5CDD505-2E9C-101B-9397-08002B2CF9AE}" pid="3" name="PresentationFormat">
    <vt:lpwstr>Předvádění na obrazovce (4:3)</vt:lpwstr>
  </property>
  <property fmtid="{D5CDD505-2E9C-101B-9397-08002B2CF9AE}" pid="4" name="Slides">
    <vt:r8>29</vt:r8>
  </property>
</Properties>
</file>