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slideMaster1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22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media/image22.png" ContentType="image/png"/>
  <Override PartName="/ppt/media/image1.jpeg" ContentType="image/jpeg"/>
  <Override PartName="/ppt/media/image2.png" ContentType="image/png"/>
  <Override PartName="/ppt/media/image3.jpeg" ContentType="image/jpeg"/>
  <Override PartName="/ppt/media/image5.png" ContentType="image/png"/>
  <Override PartName="/ppt/media/image4.jpeg" ContentType="image/jpeg"/>
  <Override PartName="/ppt/media/image21.png" ContentType="image/png"/>
  <Override PartName="/ppt/media/image7.png" ContentType="image/png"/>
  <Override PartName="/ppt/media/image6.jpeg" ContentType="image/jpeg"/>
  <Override PartName="/ppt/media/image11.png" ContentType="image/png"/>
  <Override PartName="/ppt/media/image8.png" ContentType="image/png"/>
  <Override PartName="/ppt/media/image10.png" ContentType="image/png"/>
  <Override PartName="/ppt/media/image9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3.png" ContentType="image/png"/>
  <Override PartName="/ppt/media/image25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4705709-856C-4713-99C0-30B06D9108F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98891A4-9156-4C03-9048-265576CBC53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Klikněte pro úpravu formátu textu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Třetí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Čtvrtá úroveň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Pátá úroveň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Šestá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Sedmá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654D9BE-04C9-4A14-A1C5-162727C9D79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Výchozí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dt" idx="3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ftr" idx="3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sldNum" idx="3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362E7AF-6935-494B-8E63-BBC4978D0764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Výchozí 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dt" idx="3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ftr" idx="3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sldNum" idx="3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616445-E2AE-4CD9-AC9B-3100EDD956D9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ýchozí 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dt" idx="4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ftr" idx="4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sldNum" idx="4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6F21364-8D0A-4EB7-AEEF-275D15518A72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Výchozí 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4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 idx="4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sldNum" idx="4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4E55EE1-6A23-43C9-9424-70F7ECD9664D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ýchozí 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4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 idx="4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 idx="4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F4B3218-61DE-4773-8E5F-7DA4EB5A25C0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Výchozí 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4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5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5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343696-A3C2-49FD-A4E9-53B1F0D08BF9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ýchozí 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dt" idx="5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ftr" idx="5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8"/>
          <p:cNvSpPr>
            <a:spLocks noGrp="1"/>
          </p:cNvSpPr>
          <p:nvPr>
            <p:ph type="sldNum" idx="5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314AFBB-081E-4A07-993C-DD18A31AC057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Výchozí 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dt" idx="5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ftr" idx="5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sldNum" idx="5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F631BF-4EAA-460E-B62A-A650118ECCA9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834FAFC-41DF-47ED-AF3B-05E0070B22F9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ýchozí 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dt" idx="5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ftr" idx="5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sldNum" idx="6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0DD2853-289E-4D38-B208-6A615A3BC153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ýchozí 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dt" idx="6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ftr" idx="6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PlaceHolder 6"/>
          <p:cNvSpPr>
            <a:spLocks noGrp="1"/>
          </p:cNvSpPr>
          <p:nvPr>
            <p:ph type="sldNum" idx="6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BFCAC0-A9C9-4502-A5D8-A03209404DA5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ýchozí 1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Klikněte pro úpravu formátu textu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Třetí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Čtvrtá úroveň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Pátá úroveň osnovy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Šestá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Sedmá úroveň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dt" idx="6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ftr" idx="6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sldNum" idx="6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A223F71-B46C-42A7-9EB4-27F3500EFF6C}" type="slidenum">
              <a:rPr b="0" lang="en-US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7D2B66D-81A4-4BD4-9E77-053B4FDBD72B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FAEA3C5-9CB6-404C-91DB-0526C86D49D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0300DD-8B84-458E-9F46-CFD139F8EA0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F68D34-33C2-4C68-BD59-57AF9849FCE6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965AE5D-470F-4608-A67A-EC7577898C8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59B4DFD-AEE2-4BD2-A3E0-114F657AB71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&lt;datum/čas&gt;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&lt;zápatí&gt;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4319201-D788-4298-B18E-92A2B8014D24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&lt;číslo&gt;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62120" y="380880"/>
            <a:ext cx="7391160" cy="761760"/>
          </a:xfrm>
          <a:prstGeom prst="rect">
            <a:avLst/>
          </a:prstGeom>
          <a:gradFill rotWithShape="0">
            <a:gsLst>
              <a:gs pos="0">
                <a:srgbClr val="7f8284"/>
              </a:gs>
              <a:gs pos="50000">
                <a:srgbClr val="b4babd"/>
              </a:gs>
              <a:gs pos="100000">
                <a:srgbClr val="d5dce0"/>
              </a:gs>
            </a:gsLst>
            <a:path path="circle">
              <a:fillToRect l="100000" t="0" r="0" b="100000"/>
            </a:path>
          </a:gradFill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MARKETING IN THE PLACE OF SALE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7" name="Picture 2"/>
          <p:cNvSpPr/>
          <p:nvPr/>
        </p:nvSpPr>
        <p:spPr>
          <a:xfrm>
            <a:off x="304920" y="914040"/>
            <a:ext cx="7453800" cy="492912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Nadpis 1"/>
          <p:cNvSpPr/>
          <p:nvPr/>
        </p:nvSpPr>
        <p:spPr>
          <a:xfrm>
            <a:off x="152280" y="6400800"/>
            <a:ext cx="259056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40000" lnSpcReduction="19999"/>
          </a:bodyPr>
          <a:p>
            <a:pPr algn="ctr" defTabSz="914400">
              <a:lnSpc>
                <a:spcPct val="100000"/>
              </a:lnSpc>
            </a:pP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Categories of POS/POP materials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3. 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POS/POP tools for to cash register and service desks rank: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Cash register and countertop racks, displays  with products;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coin;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racks for leaflets;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stickers cashier tape;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divider shopping.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Categories of POS/POP materials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4. 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To the wall POS/POP devices include: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poster frames and posters;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lights advertising.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Categories of POS/POP materials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5. 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Other POS/POP devices include: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Leaflets on goods and stickers;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decoration of shopping trolleys and handles vehicles;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decoration of security gates;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shop and window graphics;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hanging signs;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digital signage, electronic and interactive media.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Inappropriate POS/POP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In place of sale is too much POS/POP devices, and rather interfering with customers when selecting;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POS/POP devices do not inform, tell something;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POS/POP materials are not coordinated with                      overall marketing strategy.</a:t>
            </a:r>
            <a:br>
              <a:rPr sz="2400"/>
            </a:b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47" name="Picture 6" descr=""/>
          <p:cNvPicPr/>
          <p:nvPr/>
        </p:nvPicPr>
        <p:blipFill>
          <a:blip r:embed="rId1"/>
          <a:stretch/>
        </p:blipFill>
        <p:spPr>
          <a:xfrm>
            <a:off x="6781680" y="2658240"/>
            <a:ext cx="2361960" cy="4199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Some Statistics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6 out of 10 buyers want to discuss prices for the first call.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On average we spend 20 minutes in the supermarket.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More than half of potential customers want to see how the product works during the first contact with him.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80% of purchasing behavior is governed by sight.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Time spent at the point of sale does not directly affect the level of customer spending.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Customers who buy in stores, visit the store an average of 7.5 times a year. For online customers it is only twice a year.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65% of consumers broke off relations with the brand because of one bad customer service.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67% of millennials (born 1980-2000) and 56% of Generation X people (born 1965 - 1980) prefer online shopping rather than in stores.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76% of purchasing decisions taking place right at the point of sale.</a:t>
            </a:r>
            <a:br>
              <a:rPr sz="1800"/>
            </a:br>
            <a:r>
              <a:rPr b="0" lang="cs-CZ" sz="18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*   68% of customers believe that the brand of the store reliable indicator excellent quality of the product or service.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cs-CZ" sz="36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Future of Retail Combines Digital and Physical</a:t>
            </a:r>
            <a:endParaRPr b="0" lang="en-US" sz="3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304920" y="1752480"/>
            <a:ext cx="4105080" cy="293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Picture 3" descr=""/>
          <p:cNvPicPr/>
          <p:nvPr/>
        </p:nvPicPr>
        <p:blipFill>
          <a:blip r:embed="rId2"/>
          <a:stretch/>
        </p:blipFill>
        <p:spPr>
          <a:xfrm>
            <a:off x="4572000" y="3759120"/>
            <a:ext cx="4485960" cy="2990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5"/>
          <p:cNvSpPr/>
          <p:nvPr/>
        </p:nvSpPr>
        <p:spPr>
          <a:xfrm>
            <a:off x="1143000" y="304920"/>
            <a:ext cx="7009920" cy="87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MERCHANDISING</a:t>
            </a:r>
            <a:endParaRPr b="0" lang="en-GB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Rectangle 8"/>
          <p:cNvSpPr/>
          <p:nvPr/>
        </p:nvSpPr>
        <p:spPr>
          <a:xfrm>
            <a:off x="5041080" y="2438280"/>
            <a:ext cx="1904760" cy="60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62500" lnSpcReduction="19999"/>
          </a:bodyPr>
          <a:p>
            <a:r>
              <a:rPr b="0" lang="cs-CZ" sz="3200" strike="noStrike" u="none">
                <a:solidFill>
                  <a:srgbClr val="404040"/>
                </a:solidFill>
                <a:effectLst/>
                <a:uFillTx/>
                <a:latin typeface="Calibri"/>
                <a:ea typeface="Microsoft YaHei"/>
              </a:rPr>
              <a:t>Care for the sales area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5" name="Picture 2" descr=""/>
          <p:cNvPicPr/>
          <p:nvPr/>
        </p:nvPicPr>
        <p:blipFill>
          <a:blip r:embed="rId2"/>
          <a:stretch/>
        </p:blipFill>
        <p:spPr>
          <a:xfrm>
            <a:off x="4876920" y="3733920"/>
            <a:ext cx="2285640" cy="1442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57" name="Picture 3" descr=""/>
          <p:cNvPicPr/>
          <p:nvPr/>
        </p:nvPicPr>
        <p:blipFill>
          <a:blip r:embed="rId1"/>
          <a:stretch/>
        </p:blipFill>
        <p:spPr>
          <a:xfrm>
            <a:off x="1178280" y="1600200"/>
            <a:ext cx="6787080" cy="452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59" name="Picture 3" descr=""/>
          <p:cNvPicPr/>
          <p:nvPr/>
        </p:nvPicPr>
        <p:blipFill>
          <a:blip r:embed="rId1"/>
          <a:stretch/>
        </p:blipFill>
        <p:spPr>
          <a:xfrm>
            <a:off x="1153440" y="1600200"/>
            <a:ext cx="6836400" cy="452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How does the customer see it?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1" name="Picture 3" descr=""/>
          <p:cNvPicPr/>
          <p:nvPr/>
        </p:nvPicPr>
        <p:blipFill>
          <a:blip r:embed="rId1"/>
          <a:stretch/>
        </p:blipFill>
        <p:spPr>
          <a:xfrm>
            <a:off x="1123920" y="1828800"/>
            <a:ext cx="6895800" cy="4600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5"/>
          <p:cNvSpPr/>
          <p:nvPr/>
        </p:nvSpPr>
        <p:spPr>
          <a:xfrm>
            <a:off x="1148760" y="304920"/>
            <a:ext cx="7009920" cy="87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cs-CZ" sz="44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Promotional Strategies 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Rectangle 8"/>
          <p:cNvSpPr/>
          <p:nvPr/>
        </p:nvSpPr>
        <p:spPr>
          <a:xfrm>
            <a:off x="5041080" y="2438280"/>
            <a:ext cx="1904760" cy="60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0" lang="cs-CZ" sz="26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POP/POS</a:t>
            </a:r>
            <a:endParaRPr b="0" lang="en-GB" sz="2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1" name="Picture 3" descr=""/>
          <p:cNvPicPr/>
          <p:nvPr/>
        </p:nvPicPr>
        <p:blipFill>
          <a:blip r:embed="rId2"/>
          <a:stretch/>
        </p:blipFill>
        <p:spPr>
          <a:xfrm>
            <a:off x="5410080" y="3429000"/>
            <a:ext cx="1664280" cy="166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How does the merchandiser see it?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3" name="Picture 3" descr=""/>
          <p:cNvPicPr/>
          <p:nvPr/>
        </p:nvPicPr>
        <p:blipFill>
          <a:blip r:embed="rId1"/>
          <a:stretch/>
        </p:blipFill>
        <p:spPr>
          <a:xfrm>
            <a:off x="457200" y="1892520"/>
            <a:ext cx="8229240" cy="3940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2133720" y="1295280"/>
            <a:ext cx="4853520" cy="485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anchorCtr="1">
            <a:normAutofit/>
          </a:bodyPr>
          <a:p>
            <a:pPr indent="0" algn="ctr">
              <a:buNone/>
            </a:pPr>
            <a:r>
              <a:rPr b="0" lang="cs-CZ" sz="40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Planograms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1555560" y="1600200"/>
            <a:ext cx="6032880" cy="452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anchorCtr="1">
            <a:noAutofit/>
          </a:bodyPr>
          <a:p>
            <a:pPr indent="0" algn="ctr">
              <a:buNone/>
            </a:pPr>
            <a:r>
              <a:rPr b="0" lang="cs-CZ" sz="4000" strike="noStrike" u="none">
                <a:solidFill>
                  <a:srgbClr val="000000"/>
                </a:solidFill>
                <a:effectLst/>
                <a:uFillTx/>
                <a:latin typeface="Calibri"/>
                <a:ea typeface="Microsoft YaHei"/>
              </a:rPr>
              <a:t>Planograms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152280" y="1590120"/>
            <a:ext cx="8856360" cy="5145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anchorCtr="1">
            <a:noAutofit/>
          </a:bodyPr>
          <a:p>
            <a:pPr indent="0" algn="ctr">
              <a:buNone/>
            </a:pPr>
            <a:r>
              <a:rPr b="0" lang="cs-CZ" sz="4000" strike="noStrike" u="none">
                <a:solidFill>
                  <a:srgbClr val="000000"/>
                </a:solidFill>
                <a:effectLst/>
                <a:uFillTx/>
                <a:latin typeface="Calibri"/>
                <a:ea typeface="Microsoft YaHei"/>
              </a:rPr>
              <a:t>Planograms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1" name="Picture 2" descr=""/>
          <p:cNvPicPr/>
          <p:nvPr/>
        </p:nvPicPr>
        <p:blipFill>
          <a:blip r:embed="rId1"/>
          <a:stretch/>
        </p:blipFill>
        <p:spPr>
          <a:xfrm>
            <a:off x="60120" y="2819520"/>
            <a:ext cx="9083520" cy="4038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anchorCtr="1">
            <a:normAutofit/>
          </a:bodyPr>
          <a:p>
            <a:pPr indent="0" algn="ctr">
              <a:buNone/>
            </a:pPr>
            <a:r>
              <a:rPr b="0" lang="cs-CZ" sz="4000" strike="noStrike" u="none">
                <a:solidFill>
                  <a:srgbClr val="000000"/>
                </a:solidFill>
                <a:effectLst/>
                <a:uFillTx/>
                <a:latin typeface="Calibri"/>
                <a:ea typeface="Microsoft YaHei"/>
              </a:rPr>
              <a:t>Planograms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0" y="2320560"/>
            <a:ext cx="9143640" cy="443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cs-CZ" sz="4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In-store design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457200" y="2057400"/>
            <a:ext cx="7386480" cy="4002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990720" y="1445040"/>
            <a:ext cx="7238520" cy="5412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457200" y="1447920"/>
            <a:ext cx="8202240" cy="540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Marketing in the Place of Sale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0" algn="just" defTabSz="914400">
              <a:lnSpc>
                <a:spcPct val="100000"/>
              </a:lnSpc>
              <a:spcBef>
                <a:spcPts val="439"/>
              </a:spcBef>
              <a:buNone/>
            </a:pPr>
            <a:r>
              <a:rPr b="1" lang="cs-CZ" sz="2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Point of Sale/POS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0" algn="just" defTabSz="914400">
              <a:lnSpc>
                <a:spcPct val="100000"/>
              </a:lnSpc>
              <a:spcBef>
                <a:spcPts val="439"/>
              </a:spcBef>
              <a:buNone/>
            </a:pPr>
            <a:r>
              <a:rPr b="1" lang="cs-CZ" sz="2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Point of Purchase/POP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POP materials guide our steps from the very entrance to the store to the checkout (they are more significant to us), where POS materials often take over their role.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They inform about the price and operate in the sales area.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They are classified as offline advertising.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The goal is to support goods.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Functions include </a:t>
            </a:r>
            <a:r>
              <a:rPr b="1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reminding, informing, stimulating, selling, and creating an atmosphere.</a:t>
            </a:r>
            <a:endParaRPr b="0" lang="en-US" sz="2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cs-CZ" sz="44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Communication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Within sales promotion, communication between three basic links is important: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Supplier of the supported product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Trader/Merchant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End consumer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0" algn="just" defTabSz="914400">
              <a:lnSpc>
                <a:spcPct val="100000"/>
              </a:lnSpc>
              <a:spcBef>
                <a:spcPts val="479"/>
              </a:spcBef>
              <a:buNone/>
            </a:pP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6" name="Picture 1" descr=""/>
          <p:cNvPicPr/>
          <p:nvPr/>
        </p:nvPicPr>
        <p:blipFill>
          <a:blip r:embed="rId1"/>
          <a:stretch/>
        </p:blipFill>
        <p:spPr>
          <a:xfrm>
            <a:off x="456120" y="3962520"/>
            <a:ext cx="6293880" cy="2485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2286000" y="609480"/>
            <a:ext cx="6552720" cy="71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Marketing in the Place of Sale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" name="TextBox 1"/>
          <p:cNvSpPr/>
          <p:nvPr/>
        </p:nvSpPr>
        <p:spPr>
          <a:xfrm>
            <a:off x="2286000" y="1752480"/>
            <a:ext cx="6400440" cy="40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Marketing in the place of sale includes advertising materials and products used in the place of sale (in stores or service establishments) to promote a specific product or a certain type of assortment.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These advertising media are also known as POS/POP materials (point of sale/point of purchase).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POS/POP materials are part of sales promotion, focusing on attracting the attention and influencing the purchasing behavior of potential customers using tools that ensure direct customer contact with the product.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Marketing communication in the place of sale is the most important trigger for</a:t>
            </a:r>
            <a:r>
              <a:rPr b="1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 impulsive purchasing </a:t>
            </a:r>
            <a:r>
              <a:rPr b="0" lang="cs-CZ" sz="2000" strike="noStrike" u="non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alibri"/>
                <a:ea typeface="Microsoft YaHei"/>
              </a:rPr>
              <a:t>behavior of consumers.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1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</a:rPr>
              <a:t>In-store design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0" y="3215520"/>
            <a:ext cx="9143640" cy="364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Zástupný symbol pro obsah 2"/>
          <p:cNvSpPr/>
          <p:nvPr/>
        </p:nvSpPr>
        <p:spPr>
          <a:xfrm>
            <a:off x="457200" y="1295280"/>
            <a:ext cx="8229240" cy="18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An important tool of marketing directly in the place of sale is the so-called in-store design.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It is a set of rules according to which advertising items are placed in the store, which are intended to induce customers to make impulsive purchases.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Categories of POS/POP materials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1. 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Among the floor POS/POP devices include: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: 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Stands and displays;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Floor banners, totems;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Pallet islands and decorations;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Floor graphics;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Overpasses and advertising gates;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Shop in shop;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Promotional tables, promo stands and advertising counters;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Leaflet stands and visual stands.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5" name="Picture 4" descr=""/>
          <p:cNvPicPr/>
          <p:nvPr/>
        </p:nvPicPr>
        <p:blipFill>
          <a:blip r:embed="rId1"/>
          <a:stretch/>
        </p:blipFill>
        <p:spPr>
          <a:xfrm>
            <a:off x="152280" y="3429000"/>
            <a:ext cx="4318200" cy="3314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Picture 5" descr=""/>
          <p:cNvPicPr/>
          <p:nvPr/>
        </p:nvPicPr>
        <p:blipFill>
          <a:blip r:embed="rId2"/>
          <a:stretch/>
        </p:blipFill>
        <p:spPr>
          <a:xfrm>
            <a:off x="4532040" y="129600"/>
            <a:ext cx="4427280" cy="335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cs-CZ" sz="4000" strike="noStrike" u="none">
                <a:solidFill>
                  <a:srgbClr val="c00000"/>
                </a:solidFill>
                <a:effectLst/>
                <a:uFillTx/>
                <a:latin typeface="Calibri"/>
                <a:ea typeface="Microsoft YaHei"/>
              </a:rPr>
              <a:t>Categories of POS/POP materials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2. 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Shelf POS/POP Devices are following:</a:t>
            </a: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*   shelf dividers and delimiters;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price decorative info strips;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feeders;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wobblers;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stoppers;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shelf and over-shelf decoration;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decoration shelvings;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shelf flags;</a:t>
            </a:r>
            <a:br>
              <a:rPr sz="2400"/>
            </a:br>
            <a:r>
              <a:rPr b="0" lang="cs-CZ" sz="2400" strike="noStrike" u="non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    *   holders of leaflets and coupons.</a:t>
            </a:r>
            <a:br>
              <a:rPr sz="2400"/>
            </a:b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Custom0">
      <a:dk1>
        <a:srgbClr val="000000"/>
      </a:dk1>
      <a:lt1>
        <a:srgbClr val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5_Office Theme">
  <a:themeElements>
    <a:clrScheme name="Custom0">
      <a:dk1>
        <a:srgbClr val="000000"/>
      </a:dk1>
      <a:lt1>
        <a:srgbClr val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Application>LibreOffice/25.8.2.2$Windows_X86_64 LibreOffice_project/d401f2107ccab8f924a8e2df40f573aab7605b6f</Application>
  <AppVersion>15.0000</AppVersion>
  <Words>703</Words>
  <Paragraphs>92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2012-04-26T17:06:14Z</dcterms:created>
  <dc:creator>Admin</dc:creator>
  <dc:description/>
  <dc:language>en-GB</dc:language>
  <cp:lastModifiedBy/>
  <dcterms:modified xsi:type="dcterms:W3CDTF">2025-10-29T07:23:18Z</dcterms:modified>
  <cp:revision>228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Předvádění na obrazovce (4:3)</vt:lpwstr>
  </property>
  <property fmtid="{D5CDD505-2E9C-101B-9397-08002B2CF9AE}" pid="3" name="Slides">
    <vt:i4>29</vt:i4>
  </property>
</Properties>
</file>