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media/image1.png" ContentType="image/png"/>
  <Override PartName="/ppt/media/image2.png" ContentType="image/png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7010400" cy="9296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Klikněte pro přesun snímku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komentářů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&lt;záhlaví&gt;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dt" idx="3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&lt;datum/čas&gt;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3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3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9CC01080-D303-4433-B5CA-F136977CA707}" type="slidenum"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&lt;číslo&gt;</a:t>
            </a:fld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7960" cy="3485880"/>
          </a:xfrm>
          <a:prstGeom prst="rect">
            <a:avLst/>
          </a:prstGeom>
          <a:ln w="0">
            <a:noFill/>
          </a:ln>
        </p:spPr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700920" y="4415760"/>
            <a:ext cx="5608080" cy="4183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sldNum" idx="40"/>
          </p:nvPr>
        </p:nvSpPr>
        <p:spPr>
          <a:xfrm>
            <a:off x="3970800" y="8830080"/>
            <a:ext cx="3037320" cy="46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cs-CZ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C2BEDB5-C2EE-4221-A8C6-2106123423C5}" type="slidenum">
              <a:rPr b="0" lang="cs-CZ" sz="12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4FD53FD-B811-4935-9280-ADE8AF3457E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Klikněte pro úpravu formátu textu osnovy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 osnovy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 osnovy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Šestá úroveň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Sedmá úroveň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2A0ADD2-2A77-49EF-ABB0-C5B21075D0E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B93C52A-5FDC-4A7F-A586-5DC656666D3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Klikněte pro úpravu formátu textu osnovy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 osnovy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 osnovy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Šestá úroveň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Sedmá úroveň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EEFDA8E-88FA-4D5C-8E95-F2F10827C34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4379EE5-F1F9-4B13-8040-884781B1F70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0A1012A-D38B-4FCA-A9A0-C2D98971639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6462A7A-404F-4279-8732-F733E601EB37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E8BF43B-8E62-45D5-976C-43ED3DFF3A5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</a:pPr>
            <a:r>
              <a:rPr b="1" lang="cs-CZ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cs-CZ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BF25D32-D1BA-4AEF-B0B4-01430E36F72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14CBCD2-29B4-406A-971B-5AD8F75B7CC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93CBC85-640B-41D6-9638-F1C87F64C22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C72F1C8-02A5-4B0E-99D6-1B99C91848C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788400" y="2566080"/>
            <a:ext cx="6718320" cy="196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defTabSz="457200">
              <a:lnSpc>
                <a:spcPct val="100000"/>
              </a:lnSpc>
              <a:spcBef>
                <a:spcPts val="1199"/>
              </a:spcBef>
              <a:buNone/>
            </a:pPr>
            <a:r>
              <a:rPr b="0" lang="cs-CZ" sz="36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Sales Promotion</a:t>
            </a:r>
            <a:br>
              <a:rPr sz="1300"/>
            </a:br>
            <a:endParaRPr b="0" lang="en-US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2" name="Title 1"/>
          <p:cNvSpPr/>
          <p:nvPr/>
        </p:nvSpPr>
        <p:spPr>
          <a:xfrm>
            <a:off x="788400" y="5169960"/>
            <a:ext cx="3105000" cy="9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457200">
              <a:lnSpc>
                <a:spcPct val="100000"/>
              </a:lnSpc>
            </a:pPr>
            <a:r>
              <a:rPr b="0" lang="cs-CZ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Tomáš Jelínek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cs-CZ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Olomouc, 2025/2026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9240" cy="72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anchorCtr="1">
            <a:noAutofit/>
          </a:bodyPr>
          <a:p>
            <a:pPr indent="0" algn="ctr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  <a:ea typeface="Microsoft YaHei"/>
              </a:rPr>
              <a:t>Definition of Sales Promotion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Activities or materials that support the purchase or sale of products or services. Typically irregular and focused on achieving immediate, short-term effects.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0" algn="just" defTabSz="457200">
              <a:lnSpc>
                <a:spcPct val="150000"/>
              </a:lnSpc>
              <a:spcBef>
                <a:spcPts val="320"/>
              </a:spcBef>
              <a:buNone/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*   Uses direct stimuli or advantages to influence decision-making.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Appeals to saving money or gaining something valuable.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Short-term effectiveness: consumer behavior returns to normal after the promotion ends.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</a:pP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9240" cy="72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anchorCtr="1">
            <a:noAutofit/>
          </a:bodyPr>
          <a:p>
            <a:pPr indent="0" algn="ctr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  <a:ea typeface="Microsoft YaHei"/>
              </a:rPr>
              <a:t>Examples of Sales Promotion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More favorable prices/discounts.</a:t>
            </a: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Free goods.</a:t>
            </a: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Monetary prizes in competitions.</a:t>
            </a: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Coupons.</a:t>
            </a: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Samples.</a:t>
            </a: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Premiums.</a:t>
            </a: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Consumer competitions.</a:t>
            </a: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Product demonstrations.</a:t>
            </a: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Gifts.</a:t>
            </a: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Exhibition equipment.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9240" cy="72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anchorCtr="1">
            <a:noAutofit/>
          </a:bodyPr>
          <a:p>
            <a:pPr indent="0" algn="ctr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  <a:ea typeface="Microsoft YaHei"/>
              </a:rPr>
              <a:t>Disadvantages of Sales Promotion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*   Can damage the image of the company if it constantly offers sales.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Frequent promotions may lead consumers to only buy when there's an incentive.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Consumers may only be buying because of the discount, not the product itself.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9240" cy="72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  <a:ea typeface="Microsoft YaHei"/>
              </a:rPr>
              <a:t>Purpose of Sales Promotion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385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It's a form of marketing communication that uses additional incentives to stimulate interest in the sale of products. 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The goal is to increase sales in the short term by offering a limited-time benefit and encouraging an immediate purchase reaction.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9240" cy="72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anchorCtr="1">
            <a:noAutofit/>
          </a:bodyPr>
          <a:p>
            <a:pPr indent="0" algn="ctr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  <a:ea typeface="Microsoft YaHei"/>
              </a:rPr>
              <a:t>Goals of Sales Promotion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To induce a purchase (e.g., free samples).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To stimulate repeat purchases (e.g., loyalty cards).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To differentiate products from competitors.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To build and improve company image.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To increase distribution efficiency (e.g., coupon collection).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To inform about future sales (e.g., assortment changes).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1600"/>
            </a:b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To appeal to the integration of other parts of the communication mix.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9240" cy="72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  <a:ea typeface="Microsoft YaHei"/>
              </a:rPr>
              <a:t>Types of Sales Promotion Goals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0" algn="just" defTabSz="457200">
              <a:lnSpc>
                <a:spcPct val="150000"/>
              </a:lnSpc>
              <a:spcBef>
                <a:spcPts val="320"/>
              </a:spcBef>
              <a:buNone/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0" algn="just" defTabSz="457200">
              <a:lnSpc>
                <a:spcPct val="150000"/>
              </a:lnSpc>
              <a:spcBef>
                <a:spcPts val="320"/>
              </a:spcBef>
              <a:buNone/>
            </a:pP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*   </a:t>
            </a:r>
            <a:r>
              <a:rPr b="0" lang="cs-CZ" sz="21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Horizontal: To increase the customer base and the number of retailers selling the product.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br>
              <a:rPr sz="2100"/>
            </a:br>
            <a:r>
              <a:rPr b="0" lang="cs-CZ" sz="21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*   Vertical: To encourage existing customers to buy more frequently or outside of the typical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457200">
              <a:lnSpc>
                <a:spcPct val="150000"/>
              </a:lnSpc>
              <a:spcBef>
                <a:spcPts val="320"/>
              </a:spcBef>
              <a:buNone/>
            </a:pP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</a:pP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9240" cy="72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anchorCtr="1">
            <a:noAutofit/>
          </a:bodyPr>
          <a:p>
            <a:pPr indent="0" algn="ctr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  <a:ea typeface="Microsoft YaHei"/>
              </a:rPr>
              <a:t>Forms of Sales Promotion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cs-CZ" sz="21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Classified according to the target subject: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1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Trade-oriented,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1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sales personnel-oriented, 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1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or consumer-oriented.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</a:pP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Sales Promotion Tools Oriented to the Consumer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1.  Product samples</a:t>
            </a:r>
            <a:br>
              <a:rPr sz="3200"/>
            </a:b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2.  Loyalty rewards</a:t>
            </a:r>
            <a:br>
              <a:rPr sz="3200"/>
            </a:b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3.  Rebates</a:t>
            </a:r>
            <a:br>
              <a:rPr sz="3200"/>
            </a:b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4.  Premiums</a:t>
            </a:r>
            <a:br>
              <a:rPr sz="3200"/>
            </a:b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5.  Promotional gifts</a:t>
            </a:r>
            <a:br>
              <a:rPr sz="3200"/>
            </a:b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6.  Coupons</a:t>
            </a:r>
            <a:br>
              <a:rPr sz="3200"/>
            </a:b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7.  Competitions and lotteries</a:t>
            </a:r>
            <a:br>
              <a:rPr sz="3200"/>
            </a:b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8.  Trade fairs and exhibitions</a:t>
            </a:r>
            <a:br>
              <a:rPr sz="3200"/>
            </a:b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   9.  Merchandise presentation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Makro</Template>
  <TotalTime>961</TotalTime>
  <Application>LibreOffice/25.8.2.2$Windows_X86_64 LibreOffice_project/d401f2107ccab8f924a8e2df40f573aab7605b6f</Application>
  <AppVersion>15.0000</AppVersion>
  <Words>1038</Words>
  <Paragraphs>142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2020-03-02T13:24:01Z</dcterms:created>
  <dc:creator>Pavlíčková Renáta</dc:creator>
  <dc:description/>
  <dc:language>en-GB</dc:language>
  <cp:lastModifiedBy/>
  <cp:lastPrinted>2020-03-03T12:19:40Z</cp:lastPrinted>
  <dcterms:modified xsi:type="dcterms:W3CDTF">2025-10-29T07:59:45Z</dcterms:modified>
  <cp:revision>129</cp:revision>
  <dc:subject/>
  <dc:title>MARKETINGOVÁ KOMUNIKACE  (XMK) 2. cvičení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Předvádění na obrazovce (4:3)</vt:lpwstr>
  </property>
  <property fmtid="{D5CDD505-2E9C-101B-9397-08002B2CF9AE}" pid="4" name="Slides">
    <vt:i4>15</vt:i4>
  </property>
</Properties>
</file>