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Default Extension="fntdata" ContentType="application/x-fontdata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3.xml" ContentType="application/vnd.openxmlformats-officedocument.theme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media/image1.png" ContentType="image/png"/>
  <Override PartName="/ppt/media/image2.png" ContentType="image/png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presProps.xml" ContentType="application/vnd.openxmlformats-officedocument.presentationml.presProps+xml"/>
  <Override PartName="/ppt/_rels/presentation.xml.rels" ContentType="application/vnd.openxmlformats-package.relationships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/>
  <p:notesSz cx="7010400" cy="9296400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1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sldImg"/>
          </p:nvPr>
        </p:nvSpPr>
        <p:spPr>
          <a:xfrm>
            <a:off x="0" y="81252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přesun snímku</a:t>
            </a:r>
            <a:endParaRPr b="0" lang="en-GB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komentářů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&lt;záhlaví&gt;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dt" idx="37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&lt;datum/čas&gt;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PlaceHolder 5"/>
          <p:cNvSpPr>
            <a:spLocks noGrp="1"/>
          </p:cNvSpPr>
          <p:nvPr>
            <p:ph type="ftr" idx="38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PlaceHolder 6"/>
          <p:cNvSpPr>
            <a:spLocks noGrp="1"/>
          </p:cNvSpPr>
          <p:nvPr>
            <p:ph type="sldNum" idx="39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4DD5C115-92DC-41D3-8038-903506B08177}" type="slidenum"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&lt;číslo&gt;</a:t>
            </a:fld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sldImg"/>
          </p:nvPr>
        </p:nvSpPr>
        <p:spPr>
          <a:xfrm>
            <a:off x="1181160" y="696960"/>
            <a:ext cx="4647600" cy="3485520"/>
          </a:xfrm>
          <a:prstGeom prst="rect">
            <a:avLst/>
          </a:prstGeom>
          <a:ln w="0">
            <a:noFill/>
          </a:ln>
        </p:spPr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700920" y="4415760"/>
            <a:ext cx="5607720" cy="4182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sldNum" idx="40"/>
          </p:nvPr>
        </p:nvSpPr>
        <p:spPr>
          <a:xfrm>
            <a:off x="3970800" y="8830080"/>
            <a:ext cx="3036960" cy="464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cs-CZ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A2C482EC-38CD-4DBD-99D6-6DDB59ADA281}" type="slidenum">
              <a:rPr b="0" lang="cs-CZ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rPr>
              <a:t>&lt;číslo&gt;</a:t>
            </a:fld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GB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25732024-0089-48E4-8F62-7B7C3ACD9430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&lt;číslo&gt;</a:t>
            </a:fld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 Header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722160" y="4406760"/>
            <a:ext cx="7771680" cy="1361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cs-CZ" sz="4000" strike="noStrike" u="none" cap="all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GB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722160" y="2906640"/>
            <a:ext cx="7771680" cy="1499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4572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cs-CZ" sz="20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dt" idx="28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ftr" idx="29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5"/>
          <p:cNvSpPr>
            <a:spLocks noGrp="1"/>
          </p:cNvSpPr>
          <p:nvPr>
            <p:ph type="sldNum" idx="30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14E6A10F-26DD-47A6-8498-86DD12F7E0D3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&lt;číslo&gt;</a:t>
            </a:fld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wo Content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GB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7760" cy="4525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GB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cs-CZ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4648320" y="1600200"/>
            <a:ext cx="4037760" cy="4525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GB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cs-CZ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dt" idx="31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5"/>
          <p:cNvSpPr>
            <a:spLocks noGrp="1"/>
          </p:cNvSpPr>
          <p:nvPr>
            <p:ph type="ftr" idx="32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PlaceHolder 6"/>
          <p:cNvSpPr>
            <a:spLocks noGrp="1"/>
          </p:cNvSpPr>
          <p:nvPr>
            <p:ph type="sldNum" idx="33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D12190CA-2AFD-4182-97C5-5E2460FF6189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&lt;číslo&gt;</a:t>
            </a:fld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ison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GB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535040"/>
            <a:ext cx="4039560" cy="639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4572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cs-CZ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57200" y="2174760"/>
            <a:ext cx="4039560" cy="3950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GB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GB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645080" y="1535040"/>
            <a:ext cx="4041000" cy="639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4572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cs-CZ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5"/>
          <p:cNvSpPr>
            <a:spLocks noGrp="1"/>
          </p:cNvSpPr>
          <p:nvPr>
            <p:ph type="body"/>
          </p:nvPr>
        </p:nvSpPr>
        <p:spPr>
          <a:xfrm>
            <a:off x="4645080" y="2174760"/>
            <a:ext cx="4041000" cy="3950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GB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GB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PlaceHolder 6"/>
          <p:cNvSpPr>
            <a:spLocks noGrp="1"/>
          </p:cNvSpPr>
          <p:nvPr>
            <p:ph type="dt" idx="34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7"/>
          <p:cNvSpPr>
            <a:spLocks noGrp="1"/>
          </p:cNvSpPr>
          <p:nvPr>
            <p:ph type="ftr" idx="35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PlaceHolder 8"/>
          <p:cNvSpPr>
            <a:spLocks noGrp="1"/>
          </p:cNvSpPr>
          <p:nvPr>
            <p:ph type="sldNum" idx="36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5AC28DFF-7A0A-4B0C-8FFB-F0A98E4DB157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&lt;číslo&gt;</a:t>
            </a:fld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dt" idx="4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ftr" idx="5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sldNum" idx="6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6B164C6C-6919-4134-9671-3831793DE939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&lt;číslo&gt;</a:t>
            </a:fld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t with Caption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2880"/>
            <a:ext cx="3007440" cy="1161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575160" y="272880"/>
            <a:ext cx="5110920" cy="5852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cs-CZ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GB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57200" y="1434960"/>
            <a:ext cx="3007440" cy="4690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0" lang="cs-CZ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dt" idx="7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ftr" idx="8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6"/>
          <p:cNvSpPr>
            <a:spLocks noGrp="1"/>
          </p:cNvSpPr>
          <p:nvPr>
            <p:ph type="sldNum" idx="9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B241E777-6EDA-4366-A5C3-3F3BC83AC81A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&lt;číslo&gt;</a:t>
            </a:fld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icture with Caption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792440" y="4800600"/>
            <a:ext cx="5485680" cy="565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1792440" y="612720"/>
            <a:ext cx="5485680" cy="4114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Klikněte pro úpravu formátu textu osnovy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Druhá úroveň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Třetí úroveň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Čtvrtá úroveň osnovy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Pátá úroveň osnovy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Šestá úroveň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Sedmá úroveň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1792440" y="5367240"/>
            <a:ext cx="5485680" cy="804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0" lang="cs-CZ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dt" idx="10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ftr" idx="11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6"/>
          <p:cNvSpPr>
            <a:spLocks noGrp="1"/>
          </p:cNvSpPr>
          <p:nvPr>
            <p:ph type="sldNum" idx="12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180B0645-291E-4125-BD9E-2E3A1355D2AE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&lt;číslo&gt;</a:t>
            </a:fld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 Slide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GB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dt" idx="13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ftr" idx="14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sldNum" idx="15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068CDC09-7648-4F3A-BC53-B2675DC1B270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&lt;číslo&gt;</a:t>
            </a:fld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Klikněte pro úpravu formátu textu osnovy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Druhá úroveň</a:t>
            </a: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Třetí úroveň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Čtvrtá úroveň osnovy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Pátá úroveň osnovy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Šestá úroveň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Sedmá úroveň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le and Vertical Text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GB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cs-CZ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GB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dt" idx="16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ftr" idx="17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sldNum" idx="18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C2008FE2-DDAA-464B-B92F-5F35F8740D24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&lt;číslo&gt;</a:t>
            </a:fld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Vertical Title and Text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629400" y="274680"/>
            <a:ext cx="2056680" cy="585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GB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274680"/>
            <a:ext cx="6019200" cy="585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cs-CZ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GB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dt" idx="19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ftr" idx="20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sldNum" idx="21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872974B3-811F-4AF6-8BC4-D91DCF52FB69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&lt;číslo&gt;</a:t>
            </a:fld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GB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cs-CZ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GB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dt" idx="22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ftr" idx="23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sldNum" idx="24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06850C41-9891-43CE-AE49-BDB5C2552153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&lt;číslo&gt;</a:t>
            </a:fld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Výchozí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en-GB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GB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cs-CZ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GB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 idx="25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 idx="26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 idx="27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F21B35FF-DE87-4BD9-AB60-5F837BC215C2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&lt;číslo&gt;</a:t>
            </a:fld>
            <a:endParaRPr b="0" lang="en-GB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<Relationship Id="rId3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788400" y="2566080"/>
            <a:ext cx="6717960" cy="1967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defTabSz="4572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cs-CZ" sz="3100" strike="noStrike" u="none">
                <a:solidFill>
                  <a:srgbClr val="d10202"/>
                </a:solidFill>
                <a:effectLst/>
                <a:uFillTx/>
                <a:latin typeface="Calibri"/>
              </a:rPr>
              <a:t>Integrated Marketing Communication</a:t>
            </a:r>
            <a:br>
              <a:rPr sz="3100"/>
            </a:br>
            <a:endParaRPr b="0" lang="en-GB" sz="3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Title 1"/>
          <p:cNvSpPr/>
          <p:nvPr/>
        </p:nvSpPr>
        <p:spPr>
          <a:xfrm>
            <a:off x="788400" y="5174280"/>
            <a:ext cx="3112200" cy="90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457200">
              <a:lnSpc>
                <a:spcPct val="100000"/>
              </a:lnSpc>
              <a:tabLst>
                <a:tab algn="l" pos="0"/>
              </a:tabLst>
            </a:pPr>
            <a:r>
              <a:rPr b="0" lang="cs-CZ" sz="14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Tomáš Jelínek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  <a:tabLst>
                <a:tab algn="l" pos="0"/>
              </a:tabLst>
            </a:pPr>
            <a:endParaRPr b="0" lang="en-GB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  <a:tabLst>
                <a:tab algn="l" pos="0"/>
              </a:tabLst>
            </a:pPr>
            <a:r>
              <a:rPr b="0" lang="cs-CZ" sz="14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Olomouc,  2025/2026</a:t>
            </a:r>
            <a:endParaRPr b="0" lang="en-GB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791280"/>
            <a:ext cx="8228880" cy="729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2400" strike="noStrike" u="none">
                <a:solidFill>
                  <a:srgbClr val="d10202"/>
                </a:solidFill>
                <a:effectLst/>
                <a:uFillTx/>
                <a:latin typeface="Calibri"/>
              </a:rPr>
              <a:t>Integrated Marketing Communication (IMC)</a:t>
            </a: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 defTabSz="457200">
              <a:lnSpc>
                <a:spcPct val="15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Font typeface="Wingdings" charset="2"/>
              <a:buChar char=""/>
            </a:pP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Integrated Marketing Communication (IMC) is a </a:t>
            </a:r>
            <a:r>
              <a:rPr b="1" lang="cs-CZ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strategic approach that coordinates and integrates a brand’s marketing channels and messages</a:t>
            </a: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to deliver a consistent, unified experience to the target audience. It ensures that advertising, public relations, digital marketing, social media, sales promotion, direct marketing, in‑store/point‑of‑sale activities and any other touchpoints</a:t>
            </a:r>
            <a:r>
              <a:rPr b="1" lang="cs-CZ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work together</a:t>
            </a: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around a single core message and objectives. </a:t>
            </a:r>
            <a:endParaRPr b="0" lang="en-GB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5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Font typeface="Wingdings" charset="2"/>
              <a:buChar char=""/>
            </a:pP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Key goals: consistent brand positioning, clearer customer journey, higher impact and efficiency, improved measurement and stronger relationships with customers.</a:t>
            </a:r>
            <a:endParaRPr b="0" lang="en-GB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 defTabSz="457200">
              <a:lnSpc>
                <a:spcPct val="15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algn="l" pos="0"/>
              </a:tabLst>
            </a:pPr>
            <a:endParaRPr b="0" lang="en-GB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 defTabSz="4572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 defTabSz="4572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 defTabSz="4572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791280"/>
            <a:ext cx="8228880" cy="729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algn="l" pos="0"/>
              </a:tabLst>
            </a:pPr>
            <a:r>
              <a:rPr b="0" lang="cs-CZ" sz="2400" strike="noStrike" u="none">
                <a:solidFill>
                  <a:srgbClr val="d10202"/>
                </a:solidFill>
                <a:effectLst/>
                <a:uFillTx/>
                <a:latin typeface="Calibri"/>
              </a:rPr>
              <a:t>Create consistent Integrated Marketing Communication</a:t>
            </a: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85000" lnSpcReduction="19999"/>
          </a:bodyPr>
          <a:p>
            <a:pPr marL="343080" indent="-343080" algn="just" defTabSz="457200">
              <a:lnSpc>
                <a:spcPct val="15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Font typeface="Wingdings" charset="2"/>
              <a:buChar char="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Define a single clear brand proposition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One core value/benefit and tone that all messages support.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Create a short brand positioning statement for reference.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457200">
              <a:lnSpc>
                <a:spcPct val="15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Font typeface="Wingdings" charset="2"/>
              <a:buChar char="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Develop unified messaging and creative guidelines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Key messages, taglines, value pillars, proof points.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Visual identity rules: logo usage, colors, typography, imagery style.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Tone of voice dos/don’ts and example copy snippets.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457200">
              <a:lnSpc>
                <a:spcPct val="15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Font typeface="Wingdings" charset="2"/>
              <a:buChar char="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Produce a central brand/communications playbook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Combine positioning, messaging, visual and editorial guidelines, campaign templates, approved media and partner lists.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 defTabSz="4572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Make it accessible (cloud drive, intranet) and required for all agencies and teams.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4572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/>
          </p:nvPr>
        </p:nvSpPr>
        <p:spPr>
          <a:xfrm>
            <a:off x="410760" y="540000"/>
            <a:ext cx="8228880" cy="540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Appoint a single IMC owner or steering team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Central coordinator (brand manager/CMO) with authority to approve creative and channels.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Regular cross‑functional meetings (marketing, PR, sales, digital, trade) to align plans.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Use templates and modular creative assets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Preapproved layouts for ads, social, PR releases, POS, email.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Modular assets (copy blocks, image variants) for quick channel adaptation while keeping consistency.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Establish channel playbooks with clear adaptation rules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Explain how core messages map to paid, owned, earned channels; list examples of acceptable edits.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Provide social media scripts, influencer brief templates, and crisis messaging blocks.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Vet and onboard partners/agencies tightly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Share the playbook at kickoff, require sign‑off on concepts, and include brand compliance checkpoints in briefs and contracts.</a:t>
            </a:r>
            <a:endParaRPr b="0" lang="en-GB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indent="0">
              <a:lnSpc>
                <a:spcPct val="100000"/>
              </a:lnSpc>
              <a:spcBef>
                <a:spcPts val="1134"/>
              </a:spcBef>
              <a:buNone/>
              <a:tabLst>
                <a:tab algn="l" pos="0"/>
              </a:tabLst>
            </a:pP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/>
          </p:nvPr>
        </p:nvSpPr>
        <p:spPr>
          <a:xfrm>
            <a:off x="457200" y="900000"/>
            <a:ext cx="8228880" cy="5225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Implement an approval workflow and brand governance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Defined review stages, approvers, and timelines (creative &gt; legal &gt; brand).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Use a DAM (Digital Asset Management) system to control approved assets and versions.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Train internal teams and partners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Workshops, quick reference cards, monthly check‑ins, and onboarding sessions for new hires/agencies.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Monitor, measure and iterate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Track brand metrics, message recall, channel KPIs and compliance.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Run regular audits of live materials; correct deviations quickly and log learnings.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Maintain a single source of truth for customer data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Unified CRM and audience segments to ensure targeting and personalization remain consistent across channels.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Plan for contingencies and message continuity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Prewritten crisis lines, campaign extensions and evergreen content to preserve consistency during disruptions.</a:t>
            </a: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algn="l" pos="0"/>
              </a:tabLst>
            </a:pPr>
            <a:endParaRPr b="0" lang="en-GB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457200" y="791280"/>
            <a:ext cx="8228880" cy="729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2400" strike="noStrike" u="none">
                <a:solidFill>
                  <a:srgbClr val="d10202"/>
                </a:solidFill>
                <a:effectLst/>
                <a:uFillTx/>
                <a:latin typeface="Calibri"/>
              </a:rPr>
              <a:t>Motivation to use IMC</a:t>
            </a: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 algn="just" defTabSz="457200">
              <a:lnSpc>
                <a:spcPct val="110000"/>
              </a:lnSpc>
              <a:spcBef>
                <a:spcPts val="601"/>
              </a:spcBef>
              <a:buNone/>
              <a:tabLst>
                <a:tab algn="l" pos="0"/>
              </a:tabLst>
            </a:pP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</a:t>
            </a:r>
            <a:r>
              <a:rPr b="1" lang="cs-CZ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 E  benefits</a:t>
            </a: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:</a:t>
            </a:r>
            <a:endParaRPr b="0" lang="en-GB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 algn="just" defTabSz="457200">
              <a:lnSpc>
                <a:spcPct val="110000"/>
              </a:lnSpc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i="1" lang="cs-CZ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economical</a:t>
            </a:r>
            <a:endParaRPr b="0" lang="en-GB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 algn="just" defTabSz="457200">
              <a:lnSpc>
                <a:spcPct val="110000"/>
              </a:lnSpc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i="1" lang="cs-CZ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efficient</a:t>
            </a:r>
            <a:endParaRPr b="0" lang="en-GB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 algn="just" defTabSz="457200">
              <a:lnSpc>
                <a:spcPct val="110000"/>
              </a:lnSpc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i="1" lang="cs-CZ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effective</a:t>
            </a:r>
            <a:endParaRPr b="0" lang="en-GB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 algn="just" defTabSz="457200">
              <a:lnSpc>
                <a:spcPct val="110000"/>
              </a:lnSpc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i="1" lang="cs-CZ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enhancing</a:t>
            </a:r>
            <a:endParaRPr b="0" lang="en-GB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just" defTabSz="457200">
              <a:lnSpc>
                <a:spcPct val="110000"/>
              </a:lnSpc>
              <a:spcBef>
                <a:spcPts val="601"/>
              </a:spcBef>
              <a:buNone/>
              <a:tabLst>
                <a:tab algn="l" pos="0"/>
              </a:tabLst>
            </a:pPr>
            <a:endParaRPr b="0" lang="en-GB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just" defTabSz="457200">
              <a:lnSpc>
                <a:spcPct val="110000"/>
              </a:lnSpc>
              <a:spcBef>
                <a:spcPts val="601"/>
              </a:spcBef>
              <a:buNone/>
              <a:tabLst>
                <a:tab algn="l" pos="0"/>
              </a:tabLst>
            </a:pP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 </a:t>
            </a:r>
            <a:r>
              <a:rPr b="1" lang="cs-CZ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  benefits</a:t>
            </a: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:</a:t>
            </a:r>
            <a:endParaRPr b="0" lang="en-GB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 algn="just" defTabSz="457200">
              <a:lnSpc>
                <a:spcPct val="110000"/>
              </a:lnSpc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i="1" lang="cs-CZ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coherence</a:t>
            </a:r>
            <a:endParaRPr b="0" lang="en-GB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 algn="just" defTabSz="457200">
              <a:lnSpc>
                <a:spcPct val="110000"/>
              </a:lnSpc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i="1" lang="cs-CZ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consistency</a:t>
            </a:r>
            <a:endParaRPr b="0" lang="en-GB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 algn="just" defTabSz="457200">
              <a:lnSpc>
                <a:spcPct val="110000"/>
              </a:lnSpc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i="1" lang="cs-CZ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continuity</a:t>
            </a:r>
            <a:endParaRPr b="0" lang="en-GB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 algn="just" defTabSz="457200">
              <a:lnSpc>
                <a:spcPct val="110000"/>
              </a:lnSpc>
              <a:spcBef>
                <a:spcPts val="601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i="1" lang="cs-CZ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complementary communications</a:t>
            </a:r>
            <a:endParaRPr b="0" lang="en-GB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0" defTabSz="4572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en-GB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4572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57200" y="791280"/>
            <a:ext cx="8228880" cy="729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cs-CZ" sz="2400" strike="noStrike" u="none">
                <a:solidFill>
                  <a:srgbClr val="d10202"/>
                </a:solidFill>
                <a:effectLst/>
                <a:uFillTx/>
                <a:latin typeface="Calibri"/>
              </a:rPr>
              <a:t>The phase of implementing IMC into the organization</a:t>
            </a:r>
            <a:endParaRPr b="0" lang="en-GB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457200" indent="-457200" algn="just" defTabSz="457200">
              <a:lnSpc>
                <a:spcPct val="15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Font typeface="Calibri"/>
              <a:buAutoNum type="arabicPeriod"/>
            </a:pP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Phase: Tactical coordination of all tools in the communication mix within the company</a:t>
            </a:r>
            <a:endParaRPr b="0" lang="en-GB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algn="just" defTabSz="457200">
              <a:lnSpc>
                <a:spcPct val="15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Font typeface="Calibri"/>
              <a:buAutoNum type="arabicPeriod"/>
            </a:pP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Phase: Redefinition of content, scope, and coordination of marketing communications within the company</a:t>
            </a:r>
            <a:endParaRPr b="0" lang="en-GB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algn="just" defTabSz="457200">
              <a:lnSpc>
                <a:spcPct val="15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Font typeface="Calibri"/>
              <a:buAutoNum type="arabicPeriod"/>
            </a:pP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Phase: Application of IT, utilization of new media and platforms</a:t>
            </a:r>
            <a:endParaRPr b="0" lang="en-GB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 algn="just" defTabSz="457200">
              <a:lnSpc>
                <a:spcPct val="150000"/>
              </a:lnSpc>
              <a:spcBef>
                <a:spcPts val="1191"/>
              </a:spcBef>
              <a:spcAft>
                <a:spcPts val="992"/>
              </a:spcAft>
              <a:buClr>
                <a:srgbClr val="000000"/>
              </a:buClr>
              <a:buFont typeface="Calibri"/>
              <a:buAutoNum type="arabicPeriod"/>
            </a:pPr>
            <a:r>
              <a:rPr b="0" lang="cs-CZ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Phase: Financial and strategic integration </a:t>
            </a:r>
            <a:endParaRPr b="0" lang="en-GB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399</TotalTime>
  <Application>LibreOffice/25.8.2.2$Windows_X86_64 LibreOffice_project/d401f2107ccab8f924a8e2df40f573aab7605b6f</Application>
  <AppVersion>15.0000</AppVersion>
  <Words>507</Words>
  <Paragraphs>51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2020-03-02T13:24:01Z</dcterms:created>
  <dc:creator>Pavlíčková Renáta</dc:creator>
  <dc:description/>
  <dc:language>en-GB</dc:language>
  <cp:lastModifiedBy/>
  <cp:lastPrinted>2020-03-03T12:19:40Z</cp:lastPrinted>
  <dcterms:modified xsi:type="dcterms:W3CDTF">2025-10-29T07:32:11Z</dcterms:modified>
  <cp:revision>58</cp:revision>
  <dc:subject/>
  <dc:title>MARKETINGOVÁ KOMUNIKACE  (XMK) 2. cvičení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Předvádění na obrazovce (4:3)</vt:lpwstr>
  </property>
  <property fmtid="{D5CDD505-2E9C-101B-9397-08002B2CF9AE}" pid="4" name="Slides">
    <vt:i4>7</vt:i4>
  </property>
</Properties>
</file>