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57" r:id="rId5"/>
    <p:sldId id="258" r:id="rId6"/>
    <p:sldId id="289" r:id="rId7"/>
    <p:sldId id="259" r:id="rId8"/>
    <p:sldId id="260" r:id="rId9"/>
    <p:sldId id="261" r:id="rId10"/>
    <p:sldId id="262" r:id="rId11"/>
    <p:sldId id="271" r:id="rId12"/>
    <p:sldId id="263" r:id="rId13"/>
    <p:sldId id="264" r:id="rId14"/>
    <p:sldId id="288" r:id="rId15"/>
    <p:sldId id="290" r:id="rId16"/>
    <p:sldId id="265" r:id="rId17"/>
    <p:sldId id="266" r:id="rId18"/>
    <p:sldId id="267" r:id="rId19"/>
    <p:sldId id="291" r:id="rId20"/>
    <p:sldId id="268" r:id="rId21"/>
    <p:sldId id="270" r:id="rId22"/>
    <p:sldId id="287" r:id="rId23"/>
    <p:sldId id="294" r:id="rId24"/>
    <p:sldId id="26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5" r:id="rId33"/>
    <p:sldId id="282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Bar </a:t>
            </a:r>
            <a:r>
              <a:rPr lang="cs-CZ" dirty="0" err="1"/>
              <a:t>Graph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43</c:v>
                </c:pt>
                <c:pt idx="1">
                  <c:v>37</c:v>
                </c:pt>
                <c:pt idx="2">
                  <c:v>25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D-4E09-9B49-F19E149EF6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28</c:v>
                </c:pt>
                <c:pt idx="1">
                  <c:v>22</c:v>
                </c:pt>
                <c:pt idx="2">
                  <c:v>20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D-4E09-9B49-F19E149EF6B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9D-4E09-9B49-F19E149EF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823583"/>
        <c:axId val="281825023"/>
      </c:barChart>
      <c:catAx>
        <c:axId val="281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825023"/>
        <c:crosses val="autoZero"/>
        <c:auto val="1"/>
        <c:lblAlgn val="ctr"/>
        <c:lblOffset val="100"/>
        <c:noMultiLvlLbl val="0"/>
      </c:catAx>
      <c:valAx>
        <c:axId val="28182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82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/>
              <a:t>Line </a:t>
            </a:r>
            <a:r>
              <a:rPr lang="cs-CZ" sz="1800" dirty="0" err="1"/>
              <a:t>Graph</a:t>
            </a:r>
            <a:endParaRPr lang="cs-CZ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teplota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List1!$B$2:$B$25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12</c:v>
                </c:pt>
                <c:pt idx="17">
                  <c:v>11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3E-4271-8FB7-7B558A455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127216"/>
        <c:axId val="756129136"/>
      </c:lineChart>
      <c:catAx>
        <c:axId val="75612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6129136"/>
        <c:crosses val="autoZero"/>
        <c:auto val="1"/>
        <c:lblAlgn val="ctr"/>
        <c:lblOffset val="100"/>
        <c:noMultiLvlLbl val="0"/>
      </c:catAx>
      <c:valAx>
        <c:axId val="75612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612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Pie Chart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04-43B2-91CB-2C3EA174C6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04-43B2-91CB-2C3EA174C6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04-43B2-91CB-2C3EA174C6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04-43B2-91CB-2C3EA174C671}"/>
              </c:ext>
            </c:extLst>
          </c:dPt>
          <c:cat>
            <c:strRef>
              <c:f>List1!$A$2:$A$5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C-49FC-B9E1-13A45652A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94F9D-BDE3-96B3-8A04-E42BF3FE8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850D23-9E7C-CA91-2295-046571128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C1FC0F-71D0-C41D-F03C-CB26EC0E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5FD92-2C5D-CF36-5CB7-49B4EF2A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78A88E-1B12-6B74-5AE7-FF0C0889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43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46730-C3F4-6FAF-5836-8A34C05C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73E1ED-B464-7CAE-88B4-4661D4171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5D8C2-C91E-5EA3-535D-D0CA9A3D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32F422-90DA-2FF6-ABCC-2E4960D1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BEDECC-173B-040A-0D56-AAEBDE29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8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BE190E-97C4-AB9D-909D-53B28D1DF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3286EA-14ED-7C0F-E434-BD3DEFEF5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8687C6-2535-A048-E28B-86C5A727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070DA3-D841-2F98-042C-DA62D0BA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3B896-627A-1591-46BE-283D272E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1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BBF54-C93A-C3FC-CAFC-6B1448FB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CF517-BEF8-3128-D144-7523A470C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0507D-6C79-FEEB-837E-4EFEC584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2ADB1C-CEDF-95D1-8E68-3FF7025B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68927A-886E-6BDC-7BD6-3E0A5157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8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9842E-B40D-28C9-9BC4-F62F3C1F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E1B726-0EE5-CD42-A3C1-81D99218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25A1BB-973D-D5C8-5646-A53AF8E0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326393-50F8-2D9D-6263-867C3A68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7D13D1-B46D-26FA-37E7-992BF9C3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00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AF844-B8B5-0233-F561-D62F4DE4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203B5-7216-1D91-273D-524761A88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FA0A03-F96C-CD8A-F216-6EDD3BBBF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6AAD10-BAFA-5AB8-276A-7254A1DF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9A209F-4055-1D09-441D-AB1CCB04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999AAF-1F9A-56D0-C1D9-EE036BB6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70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98410-0466-5D9A-75A8-8C1E1AB3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D6A52F-7846-8C2F-5348-92E693433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25CC22-BED4-2F95-E809-5F2426749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E9DEC1-DC2F-A6DC-0FB5-003038B4D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FD7C74-56A7-55EE-6757-76EFA3A1A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066E55-BC50-C97B-201F-DABBB5C4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2780401-FDEE-EED3-A0B9-EE0B2A4D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94139D-4EBB-1930-DF85-9AA48145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2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030FB-0B55-AC8A-88F7-173D4C5E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4FFF05-1996-ACA4-57C7-441BA69D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EFC259-F3DC-A56F-AE72-A2B0C4E6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C8F174-C320-2FE8-26D9-34B1B0B0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5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E3BB49F-300C-9C49-FD08-C28257C9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A56DCD-414C-3F00-8588-F1A5344B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F26CFC-DE2C-6569-8722-E8177DED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89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E2F8F-46A2-1673-1745-6EFD6904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E80A8-E338-8FE0-8177-92B41262E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29FA93-630A-8C41-12A8-42CC4A9C4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5A741F-C351-2B29-2B70-3D2F7CC6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B8586D-45A5-8396-6B35-FE7CFF46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50864B-1BE4-5346-23A8-A5F141FE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47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13DBE-4E1D-D162-88DC-DEB4D13B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083402-C680-07B9-0F79-8D2296DE2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0B6A24-3E84-A95B-033F-00381208E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14C4DB-682A-AEC0-E3AA-AAABDDA2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59C55A-2C39-EE59-993B-31AC3342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C38599-3809-67A5-4E4E-F687D73C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6273B0-90D9-04E8-0133-ED53A2CF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D5BAF1-6749-3E70-F197-CCE2701B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A104B0-6EF9-5944-C97A-DC2112490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4F3D-C0C4-47CE-97A1-8E6A2035E443}" type="datetimeFigureOut">
              <a:rPr lang="cs-CZ" smtClean="0"/>
              <a:t>11.09.2025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AF65E-50FD-B173-923F-8D4045C91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8F383-8199-3684-7078-313CCA34F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8340-55EB-4E9D-819A-7CBBC07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4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AF8BE-B266-86AA-CAB8-0DF71F2FD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769" y="1130246"/>
            <a:ext cx="9740462" cy="2387600"/>
          </a:xfrm>
        </p:spPr>
        <p:txBody>
          <a:bodyPr>
            <a:normAutofit/>
          </a:bodyPr>
          <a:lstStyle/>
          <a:p>
            <a:r>
              <a:rPr lang="cs-C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endParaRPr lang="cs-C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1DA7C2-2892-2A91-BF69-1BB6156E7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Kamila Cmolová</a:t>
            </a:r>
          </a:p>
        </p:txBody>
      </p:sp>
    </p:spTree>
    <p:extLst>
      <p:ext uri="{BB962C8B-B14F-4D97-AF65-F5344CB8AC3E}">
        <p14:creationId xmlns:p14="http://schemas.microsoft.com/office/powerpoint/2010/main" val="326997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5E1AB-1DBD-1379-3197-EC021F3F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111CA9-8A75-B53E-162D-56A841A6B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83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abstract briefly and concisely characterizes the content of the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describes the problem addressed in the work, its significance, and the stated research objective.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mentions how the objective is achieved, by which methods, the research results, and the conclusion.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length: 5–10 lines.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qualification theses (bachelor’s, master’s, etc.), the abstract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annotation, which is usually included at the end of the thesis after the list of references.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1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F6FEF-40DB-6C92-6DB6-3196BD33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290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E66D8-CFD3-B416-AFC4-9B50A9567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10994292" cy="5234151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mandatory, but it is customary to express thanks to the thesis supervisor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somehow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contributed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author´s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may also be dedicated to family members, a partner, children, etc.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spcAft>
                <a:spcPts val="12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thank the supervisor of my diploma thesis, Ing.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Ph.D., for his professional guidance, help, and advice during the preparation of this work.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2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express my gratitude to my thesis supervisor,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Ph.D., for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valuable advice and the time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devoted to me during the writing of this thesis. I would also like to extend my sincere thanks to my parents for their constant support throughout my studies and to my partner for his motivation and love, which I greatly appreciated while writing this thesis.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9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0223B-FA00-058E-6A12-9831B60B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6681E-BEB7-7AB6-0FFF-AF6FF373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778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placed on a separate page.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contains the titles of chapters and subchapters together with page numbers indicating their location.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concise and well-organized.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numbers are aligned to the right margin, and their connection to a given chapter title may be visually highlighted (e.g. dots).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use hyperlinks in the titles of individual chapters (more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-friendly).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66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40B0A-7D95-45EE-43A5-51F7773B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40104E-91E8-D052-F4E9-B3F1DC29A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theses, especially those of a technical focus, it is appropriate to compile all abbreviations and symbols used in the text in one place.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author explains all abbreviations, which avoids the need to describe each abbreviation at its first occurrence in the text.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9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FA214-68ED-E08F-82CB-BCF42528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322752-F953-E050-3FFA-4548E48A5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List of Tables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functions similarly to a Table of Contents, as it lists all tables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included in the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along with their corresponding page numbers.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one or more tables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required.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8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B2DB6-AB61-DB85-60FA-F54FADE3B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F0756-9C31-3B6A-92C7-545D0272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46" y="2764166"/>
            <a:ext cx="6445468" cy="1329668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TEXTUAL PART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7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7D4E7-66A5-B7B2-26C3-AEA95D93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9993B-CB3C-98B6-0BB9-A81895D0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</a:p>
          <a:p>
            <a:pPr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numbered page of the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efinition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outlining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addressed problem within a broader context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state of research and relevant literature on the topic</a:t>
            </a:r>
          </a:p>
          <a:p>
            <a:endParaRPr lang="cs-CZ" alt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36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82C42-F55F-CC0A-4DCF-5F2E25FC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F9A9B-E0B3-CA4B-5416-9646D17B4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individual chapters and subchapters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chapters should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 on a new page.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academic writing, we present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mere assumptions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facts must be supported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(citations).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field (to increase the academic quality of the text).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font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entire text (preferably a serif font, maximum size 12 pt, black color)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spelling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FB9FA-C56C-4419-DED2-3557872D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E53FA-815A-70D1-256B-D1324CC63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19745" cy="4351338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</a:p>
          <a:p>
            <a:pPr algn="just">
              <a:spcAft>
                <a:spcPts val="1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research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achieved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whether they correspond to the goals stated in the introduction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6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05F1-E82E-F422-4858-B2A849549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334C4-71CB-6514-D742-37517FE6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381" y="2764166"/>
            <a:ext cx="4623237" cy="1329668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PART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8B980-CCEE-B441-BE3B-6E37F7E3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Text?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7F1D8-C5B0-CCA5-0270-5DE1D4C1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531"/>
            <a:ext cx="10515600" cy="5510048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any academic paper or study,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the content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 of the stated objectives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assessed,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the clarity and logical organization of the text.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formatting can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undermine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author’s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High-quality formatting is a sign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creates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impression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formatted text allows for better readability and easier orientation for the reader.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academic writing, the saying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“Don’t judge a book by its cover”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apply.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43496-7A8E-98F8-F7DC-5C01C6ED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597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10816-849B-FEBF-95C5-294C0403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160"/>
            <a:ext cx="11127154" cy="4705803"/>
          </a:xfrm>
        </p:spPr>
        <p:txBody>
          <a:bodyPr/>
          <a:lstStyle/>
          <a:p>
            <a:pPr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all sources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writing of the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must be arranged alphabetically, or for the same author, by publication date from the most recent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3D6C91-A556-3B4A-1250-E07EF8170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9" t="15102" r="32682" b="45741"/>
          <a:stretch/>
        </p:blipFill>
        <p:spPr>
          <a:xfrm>
            <a:off x="3382132" y="2911642"/>
            <a:ext cx="5427736" cy="3800761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5AE825DC-58D0-AB44-D495-B1F93B3E1CE5}"/>
              </a:ext>
            </a:extLst>
          </p:cNvPr>
          <p:cNvSpPr/>
          <p:nvPr/>
        </p:nvSpPr>
        <p:spPr>
          <a:xfrm>
            <a:off x="3673365" y="2911642"/>
            <a:ext cx="252249" cy="369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1300075-A50A-9016-97E0-78A4F23C42AC}"/>
              </a:ext>
            </a:extLst>
          </p:cNvPr>
          <p:cNvSpPr/>
          <p:nvPr/>
        </p:nvSpPr>
        <p:spPr>
          <a:xfrm>
            <a:off x="5100145" y="5872655"/>
            <a:ext cx="441434" cy="30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E35F4D7-9472-8436-A5C9-16ACFD20C677}"/>
              </a:ext>
            </a:extLst>
          </p:cNvPr>
          <p:cNvSpPr/>
          <p:nvPr/>
        </p:nvSpPr>
        <p:spPr>
          <a:xfrm>
            <a:off x="8266388" y="6176963"/>
            <a:ext cx="441434" cy="30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677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9C3F7-590F-9923-2A36-12F60E9D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975F1-CF1C-8097-0768-2D86E2168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more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terms and topics included in the document, along with the page numbers where these terms and topics appear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15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00D29-3160-D7E0-112D-6CC0269B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Annotation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CC723-7F42-A317-A271-912AFA13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52"/>
            <a:ext cx="10515600" cy="4600411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extensive academic works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thesis)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replaces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  <a:p>
            <a:pPr algn="just">
              <a:spcAft>
                <a:spcPts val="1200"/>
              </a:spcAft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part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annotation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characterizes the content of the thesis in a few lines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the abstract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appears at the beginning, the annotation is placed on the last page of the thesis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Annotation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Author´s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supervisor´s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institution where the thesis was completed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581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EB3DD5F-4D69-9342-1BCB-8D2A1D4BD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67" t="20148" r="22667" b="13333"/>
          <a:stretch/>
        </p:blipFill>
        <p:spPr>
          <a:xfrm>
            <a:off x="2103120" y="182880"/>
            <a:ext cx="870451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6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16BD8-8F7A-3360-EF7B-A19D7682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7156D-5BC7-0EB1-255E-45FCF993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elements that are part of the document but due to their material, length, or other characteristics, are not included in the main text.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tool for providing additional information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doesn't need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included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thesis contains multiple appendices, it is necessary to include a list of appendices indicating the page numbers where each appendix can be found in the document.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0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4FF0E-2BA9-F946-1D24-19FBE9AC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174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B28B1-AA57-C88C-F742-91859CE7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483"/>
            <a:ext cx="10515600" cy="4797480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page used to refer to a standardized page of text typed on a typewriter, but today it applies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text.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Previously: 30 lines with 60 keystrokes each → 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keystrokes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Today: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characters including spaces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is measured in standard pages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consistency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a physical page may contain up to three standard pages with very small font or only one (or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one) with larger font.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lvl="1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78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0D84AA-866D-D05A-0F8A-8AE6ABC24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646" t="38323" r="41870" b="44175"/>
          <a:stretch/>
        </p:blipFill>
        <p:spPr>
          <a:xfrm>
            <a:off x="1101013" y="2839331"/>
            <a:ext cx="4572956" cy="303463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D2EDA1-524B-EAC7-BE15-4127EB910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9" t="94897" r="73496" b="3266"/>
          <a:stretch/>
        </p:blipFill>
        <p:spPr>
          <a:xfrm>
            <a:off x="1101013" y="1902021"/>
            <a:ext cx="10402596" cy="4478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1C03050-AB68-04A7-29BD-3F5F4323803C}"/>
              </a:ext>
            </a:extLst>
          </p:cNvPr>
          <p:cNvSpPr txBox="1"/>
          <p:nvPr/>
        </p:nvSpPr>
        <p:spPr>
          <a:xfrm>
            <a:off x="5803081" y="4084151"/>
            <a:ext cx="529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Calculating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13 263 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1 800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7,368 standard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4DCCEAB-61AD-7AB1-0F3B-EDCE70D4CFBA}"/>
              </a:ext>
            </a:extLst>
          </p:cNvPr>
          <p:cNvSpPr/>
          <p:nvPr/>
        </p:nvSpPr>
        <p:spPr>
          <a:xfrm>
            <a:off x="1230125" y="4266082"/>
            <a:ext cx="2693198" cy="282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233D6E90-75D1-7D73-2286-05C0C7D0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13AD0DA-3826-26B0-DF1D-3C23D443EE73}"/>
              </a:ext>
            </a:extLst>
          </p:cNvPr>
          <p:cNvSpPr/>
          <p:nvPr/>
        </p:nvSpPr>
        <p:spPr>
          <a:xfrm>
            <a:off x="2932387" y="1690688"/>
            <a:ext cx="2175641" cy="764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8E6B9CE-CAB5-4AAF-83BA-747CEA30F980}"/>
              </a:ext>
            </a:extLst>
          </p:cNvPr>
          <p:cNvCxnSpPr>
            <a:cxnSpLocks/>
          </p:cNvCxnSpPr>
          <p:nvPr/>
        </p:nvCxnSpPr>
        <p:spPr>
          <a:xfrm flipH="1">
            <a:off x="2961625" y="2596955"/>
            <a:ext cx="1008000" cy="973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1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683C0-41AC-C554-5341-86F79A4A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251F6-BCD0-57B4-2199-87D866C4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1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in the length of the thesis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text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ual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subchapters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included in the length of the thesis are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Annotation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Appendices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0861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3C24B-9137-1E16-B675-35F54DC4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 layout of the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32B07E-1E2E-00E8-7557-FD811D48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text must be formatted consistently throughout the thesis, with uniform formatting applied across the entire document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 into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chapters and subchapters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		1st level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(1.2,1.3,…)	1st level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(1.1.2,…)	2nd level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		1st level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(2.2,2.3,…)	1st level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(2.1.2,…)	2nd level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47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77C8C8-9012-5181-6320-2EB584B6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 layout of the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DF06C-1C92-6D44-BCAF-064C568A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0041" cy="435133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of anything is bad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(avoid dividing the text into too many chapters and subchapters)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paragraph never contains only one sentence.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chapter never contains only one paragraph. 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numbering starts from the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ntroduction</a:t>
            </a:r>
            <a:endParaRPr lang="cs-CZ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is the first numbered page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if the introduction 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sixth page, the page numbering will start with this number.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76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6CF3C-8EF1-BC91-1D54-83335195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Start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305D1-3A0B-393D-B97D-E6111A64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an appropriate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academic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relevant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Drafting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465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1A19A-1964-AEFA-CFEB-AA4E0164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 layout of the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681FC-787A-D63E-65A2-D0DD9A4F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text 10-12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Headings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20-24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Subheadings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14-16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Font: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Arial, Calibri,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Cambria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Justify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2,5 cm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Italics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fonts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for chapter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headings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highlight a specific term in the text.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Quotations are also written in italics.</a:t>
            </a:r>
            <a:endParaRPr lang="cs-C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D25D3-ED29-0298-12EB-9476A7B0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28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 layout of the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993024-A05E-66EF-0AF0-EDB9E477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91"/>
            <a:ext cx="10515600" cy="515943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graphic files in the text must be labelled and named.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Fig. 1, Fig. 2 or Table 1, Table 2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of tables, figures and graphs with the relevant page numbers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be included in the introductory section of the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not be surrounded by text.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garish, bright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graphs and tables (less is sometimes more).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type of graph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graphs are suitable for comparing individual variables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graphs better illustrate the dependence of the variable on time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 charts best show the ratio of the values, but are not suitable for exact numbers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68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ADC3F4-435B-44D4-9413-E2E14B343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811527"/>
              </p:ext>
            </p:extLst>
          </p:nvPr>
        </p:nvGraphicFramePr>
        <p:xfrm>
          <a:off x="272592" y="1143916"/>
          <a:ext cx="296789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32242ECC-0B20-D7EB-D7B2-3A7A8EFB9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991696"/>
              </p:ext>
            </p:extLst>
          </p:nvPr>
        </p:nvGraphicFramePr>
        <p:xfrm>
          <a:off x="3359044" y="27647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625C4E5B-6CBE-1219-E837-F05BA438D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16059"/>
              </p:ext>
            </p:extLst>
          </p:nvPr>
        </p:nvGraphicFramePr>
        <p:xfrm>
          <a:off x="7326047" y="1935043"/>
          <a:ext cx="4679885" cy="368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932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7E587-4D59-7CDC-2EAF-553EF8189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779102"/>
            <a:ext cx="10515600" cy="11364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0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C272D-1D25-0E1F-4281-F6209C8C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546" y="207773"/>
            <a:ext cx="5619161" cy="1325563"/>
          </a:xfrm>
        </p:spPr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Text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307CFA1-1516-2CFA-8E74-C0393A1D9222}"/>
              </a:ext>
            </a:extLst>
          </p:cNvPr>
          <p:cNvGrpSpPr/>
          <p:nvPr/>
        </p:nvGrpSpPr>
        <p:grpSpPr>
          <a:xfrm>
            <a:off x="3434390" y="1533336"/>
            <a:ext cx="5323220" cy="3722701"/>
            <a:chOff x="2969442" y="1690688"/>
            <a:chExt cx="5912178" cy="4108368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502093D-D7C9-6093-79AC-21BF59B7AB68}"/>
                </a:ext>
              </a:extLst>
            </p:cNvPr>
            <p:cNvSpPr/>
            <p:nvPr/>
          </p:nvSpPr>
          <p:spPr>
            <a:xfrm>
              <a:off x="2969442" y="3218543"/>
              <a:ext cx="2224726" cy="8766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TEXT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7532C437-9E3B-76CD-F84C-63A11DBA6328}"/>
                </a:ext>
              </a:extLst>
            </p:cNvPr>
            <p:cNvSpPr/>
            <p:nvPr/>
          </p:nvSpPr>
          <p:spPr>
            <a:xfrm>
              <a:off x="6656894" y="1690688"/>
              <a:ext cx="2224726" cy="8766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INTRODUCTION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D2817AC-79E6-BA9B-6B95-ADCD322D6FFB}"/>
                </a:ext>
              </a:extLst>
            </p:cNvPr>
            <p:cNvSpPr/>
            <p:nvPr/>
          </p:nvSpPr>
          <p:spPr>
            <a:xfrm>
              <a:off x="6576767" y="3225539"/>
              <a:ext cx="2224726" cy="8766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MAIN TEXT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59C94C3-CF5B-A808-0CE3-9E68BD45435A}"/>
                </a:ext>
              </a:extLst>
            </p:cNvPr>
            <p:cNvSpPr/>
            <p:nvPr/>
          </p:nvSpPr>
          <p:spPr>
            <a:xfrm>
              <a:off x="6656894" y="4922364"/>
              <a:ext cx="2224726" cy="8766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CONCLUSION</a:t>
              </a:r>
            </a:p>
          </p:txBody>
        </p: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CF68A36D-E2C4-9A72-DBE8-075A8203F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4168" y="2122038"/>
              <a:ext cx="1363745" cy="15348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7B05C88C-73E9-844E-87F0-02533CCE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4168" y="3648173"/>
              <a:ext cx="1382599" cy="87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4D7A5513-0B87-9FFA-6427-5F3567CC5920}"/>
                </a:ext>
              </a:extLst>
            </p:cNvPr>
            <p:cNvCxnSpPr>
              <a:cxnSpLocks/>
            </p:cNvCxnSpPr>
            <p:nvPr/>
          </p:nvCxnSpPr>
          <p:spPr>
            <a:xfrm>
              <a:off x="5194168" y="3656889"/>
              <a:ext cx="1363745" cy="1659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DA25C232-E205-A17E-36AD-3940441FBABB}"/>
              </a:ext>
            </a:extLst>
          </p:cNvPr>
          <p:cNvSpPr txBox="1"/>
          <p:nvPr/>
        </p:nvSpPr>
        <p:spPr>
          <a:xfrm>
            <a:off x="3366546" y="5644054"/>
            <a:ext cx="626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essays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39754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7EAAD-2CE4-D0F6-0661-6172FEBE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32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Extensive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endParaRPr lang="cs-CZ" u="sng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63557C-2EFF-C9EC-B246-CB71174AAEBB}"/>
              </a:ext>
            </a:extLst>
          </p:cNvPr>
          <p:cNvSpPr txBox="1"/>
          <p:nvPr/>
        </p:nvSpPr>
        <p:spPr>
          <a:xfrm>
            <a:off x="1377888" y="6434527"/>
            <a:ext cx="96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377D54F-4AF1-6BC8-953A-5844F75B0FDD}"/>
              </a:ext>
            </a:extLst>
          </p:cNvPr>
          <p:cNvSpPr/>
          <p:nvPr/>
        </p:nvSpPr>
        <p:spPr>
          <a:xfrm>
            <a:off x="1590724" y="1946369"/>
            <a:ext cx="2003104" cy="7943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INTRODUCTORY PART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9E1BE7E-7AF3-DD05-5E7F-DB6D6BDB3E80}"/>
              </a:ext>
            </a:extLst>
          </p:cNvPr>
          <p:cNvSpPr/>
          <p:nvPr/>
        </p:nvSpPr>
        <p:spPr>
          <a:xfrm>
            <a:off x="1590724" y="3692113"/>
            <a:ext cx="2003104" cy="7943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MAIN TEXTUAL PART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5E13CE9-B21F-F0D9-A8D6-7ABD89BBEB9B}"/>
              </a:ext>
            </a:extLst>
          </p:cNvPr>
          <p:cNvSpPr/>
          <p:nvPr/>
        </p:nvSpPr>
        <p:spPr>
          <a:xfrm>
            <a:off x="1587084" y="5103676"/>
            <a:ext cx="2003104" cy="7943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CLOSING PART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4C6386D-CF9C-160A-B0C0-9E814DE99344}"/>
              </a:ext>
            </a:extLst>
          </p:cNvPr>
          <p:cNvSpPr txBox="1"/>
          <p:nvPr/>
        </p:nvSpPr>
        <p:spPr>
          <a:xfrm>
            <a:off x="4030161" y="1338037"/>
            <a:ext cx="83940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3F4136-65DB-3EFE-4D6B-F84061FFD65C}"/>
              </a:ext>
            </a:extLst>
          </p:cNvPr>
          <p:cNvSpPr txBox="1"/>
          <p:nvPr/>
        </p:nvSpPr>
        <p:spPr>
          <a:xfrm>
            <a:off x="4030161" y="3590206"/>
            <a:ext cx="55021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subsections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060D27-1CAA-5E11-35F2-06A220EB2658}"/>
              </a:ext>
            </a:extLst>
          </p:cNvPr>
          <p:cNvSpPr txBox="1"/>
          <p:nvPr/>
        </p:nvSpPr>
        <p:spPr>
          <a:xfrm>
            <a:off x="4030161" y="4964416"/>
            <a:ext cx="59554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Annotation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  <a:p>
            <a:pPr lvl="2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D1EC4EF-4937-10DE-AE81-9D895D141C6A}"/>
              </a:ext>
            </a:extLst>
          </p:cNvPr>
          <p:cNvCxnSpPr>
            <a:cxnSpLocks/>
          </p:cNvCxnSpPr>
          <p:nvPr/>
        </p:nvCxnSpPr>
        <p:spPr>
          <a:xfrm flipV="1">
            <a:off x="3590188" y="1479009"/>
            <a:ext cx="1365741" cy="9197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4C2B90E-0670-59DD-126D-BBA5DC7CDC73}"/>
              </a:ext>
            </a:extLst>
          </p:cNvPr>
          <p:cNvCxnSpPr>
            <a:cxnSpLocks/>
          </p:cNvCxnSpPr>
          <p:nvPr/>
        </p:nvCxnSpPr>
        <p:spPr>
          <a:xfrm>
            <a:off x="3590188" y="2403687"/>
            <a:ext cx="1365741" cy="8212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C1FC5C5B-29EB-E96B-98DA-7D0005E24C8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93828" y="4089310"/>
            <a:ext cx="1362101" cy="4779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68E2A202-DF32-8248-8B3E-955CF0AB3DC7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593828" y="3633067"/>
            <a:ext cx="1365742" cy="4562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ACE321C5-A04B-B957-1FB3-6511E6F3F344}"/>
              </a:ext>
            </a:extLst>
          </p:cNvPr>
          <p:cNvCxnSpPr>
            <a:cxnSpLocks/>
          </p:cNvCxnSpPr>
          <p:nvPr/>
        </p:nvCxnSpPr>
        <p:spPr>
          <a:xfrm flipV="1">
            <a:off x="3590188" y="4974605"/>
            <a:ext cx="1250710" cy="5669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D2D29DEB-FF06-4DF1-81BA-97640223BBC5}"/>
              </a:ext>
            </a:extLst>
          </p:cNvPr>
          <p:cNvCxnSpPr>
            <a:cxnSpLocks/>
          </p:cNvCxnSpPr>
          <p:nvPr/>
        </p:nvCxnSpPr>
        <p:spPr>
          <a:xfrm>
            <a:off x="3583189" y="5564745"/>
            <a:ext cx="1257709" cy="5278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7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11FE1-3178-09EE-3294-DA39DDEB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266" y="2764166"/>
            <a:ext cx="6445468" cy="1329668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PART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7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05BFA-016F-62DC-D758-874F44A9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cs-CZ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DB7A1-BEFE-CA66-E38F-D7D8594D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bachelor´s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thesis,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>
              <a:lnSpc>
                <a:spcPct val="150000"/>
              </a:lnSpc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Author´s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school´s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07557A1-C238-3177-BA9F-C5C632456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9" t="13588" r="34462" b="18595"/>
          <a:stretch/>
        </p:blipFill>
        <p:spPr>
          <a:xfrm>
            <a:off x="438151" y="14477"/>
            <a:ext cx="4961540" cy="68435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C80594-0DBC-0701-6191-F1BF7C1E8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0" t="14830" r="32851" b="8027"/>
          <a:stretch/>
        </p:blipFill>
        <p:spPr>
          <a:xfrm>
            <a:off x="6680718" y="55981"/>
            <a:ext cx="4786605" cy="68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C3D9C-823C-82DF-5591-421C03E9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056"/>
            <a:ext cx="10515600" cy="1325563"/>
          </a:xfrm>
        </p:spPr>
        <p:txBody>
          <a:bodyPr/>
          <a:lstStyle/>
          <a:p>
            <a:pPr algn="ctr"/>
            <a:r>
              <a:rPr lang="cs-CZ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94269-5A06-6CB3-9D20-1BFC1803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093"/>
            <a:ext cx="10591801" cy="5585098"/>
          </a:xfrm>
        </p:spPr>
        <p:txBody>
          <a:bodyPr>
            <a:normAutofit/>
          </a:bodyPr>
          <a:lstStyle/>
          <a:p>
            <a:pPr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declaration contains a statement by which the author confirms the independent preparation of their work and the inclusion of all sources used.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recommended to also include the date, place, and the author’s signature.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hereby declare that I have written this thesis independently and that I have used only the sources and literature listed in the bibliography.</a:t>
            </a:r>
          </a:p>
          <a:p>
            <a:pPr lvl="1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further confirm that all sources of information have been properly acknowledged in accordance with academic standards.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declare that I have prepared this diploma thesis on the topic Marketing Strategies independently and have listed all the sources and literature used in the prescribed manner.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509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1885</Words>
  <Application>Microsoft Office PowerPoint</Application>
  <PresentationFormat>Širokoúhlá obrazovka</PresentationFormat>
  <Paragraphs>189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Logical Structure of Academic Texts</vt:lpstr>
      <vt:lpstr>Why Is It Important to Structure a Text?</vt:lpstr>
      <vt:lpstr>How to Start Writing Your Paper?</vt:lpstr>
      <vt:lpstr>Basic Text Structure</vt:lpstr>
      <vt:lpstr>The Structure of Extensive Texts</vt:lpstr>
      <vt:lpstr>INTRODUCTORY PART </vt:lpstr>
      <vt:lpstr>Title Page</vt:lpstr>
      <vt:lpstr>Prezentace aplikace PowerPoint</vt:lpstr>
      <vt:lpstr>Declaration</vt:lpstr>
      <vt:lpstr>Abstract</vt:lpstr>
      <vt:lpstr>Acknowledgement</vt:lpstr>
      <vt:lpstr>Table of Contents</vt:lpstr>
      <vt:lpstr>List of Abbreviations</vt:lpstr>
      <vt:lpstr>List of Tables/Figures</vt:lpstr>
      <vt:lpstr>MAIN TEXTUAL PART </vt:lpstr>
      <vt:lpstr>Introduction</vt:lpstr>
      <vt:lpstr>Main text</vt:lpstr>
      <vt:lpstr>Conclusion</vt:lpstr>
      <vt:lpstr>CLOSING PART </vt:lpstr>
      <vt:lpstr>Bibliography</vt:lpstr>
      <vt:lpstr>Index</vt:lpstr>
      <vt:lpstr>Annotation</vt:lpstr>
      <vt:lpstr>Prezentace aplikace PowerPoint</vt:lpstr>
      <vt:lpstr>Appendix</vt:lpstr>
      <vt:lpstr>Length of the Document</vt:lpstr>
      <vt:lpstr>Length of the Document</vt:lpstr>
      <vt:lpstr>Length of the Document</vt:lpstr>
      <vt:lpstr>Graphic layout of the paper</vt:lpstr>
      <vt:lpstr>Graphic layout of the paper</vt:lpstr>
      <vt:lpstr>Graphic layout of the paper</vt:lpstr>
      <vt:lpstr>Graphic layout of the paper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Logické členění odborného textu</dc:title>
  <dc:creator>Cmolová Kamila</dc:creator>
  <cp:lastModifiedBy>Cmolová Kamila</cp:lastModifiedBy>
  <cp:revision>50</cp:revision>
  <dcterms:created xsi:type="dcterms:W3CDTF">2024-09-06T11:50:09Z</dcterms:created>
  <dcterms:modified xsi:type="dcterms:W3CDTF">2025-09-11T08:44:43Z</dcterms:modified>
</cp:coreProperties>
</file>