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F28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4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7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7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58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9193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49429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0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9193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49429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40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919398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49429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919398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3849429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0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21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9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9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0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9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812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812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7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812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812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5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0175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40175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5621" y="6267815"/>
            <a:ext cx="85927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(knowled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0175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40175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3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5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5319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60" r:id="rId5"/>
    <p:sldLayoutId id="2147483652" r:id="rId6"/>
    <p:sldLayoutId id="2147483661" r:id="rId7"/>
    <p:sldLayoutId id="2147483653" r:id="rId8"/>
    <p:sldLayoutId id="2147483662" r:id="rId9"/>
    <p:sldLayoutId id="2147483654" r:id="rId10"/>
    <p:sldLayoutId id="2147483663" r:id="rId11"/>
    <p:sldLayoutId id="2147483656" r:id="rId12"/>
    <p:sldLayoutId id="2147483664" r:id="rId13"/>
    <p:sldLayoutId id="2147483657" r:id="rId14"/>
    <p:sldLayoutId id="2147483665" r:id="rId15"/>
    <p:sldLayoutId id="2147483658" r:id="rId16"/>
    <p:sldLayoutId id="2147483667" r:id="rId1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48951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Andrew_Johnson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S.P.Q.R.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cr.cz/cs/o-nas/aktuality/Sociolozky-apeluji-na-ceskou-vladu-Cas-na-slova-je-pryc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nimecholupy.cz/2025/05/22/volby-2025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0425E20-CDF7-660A-C91A-CF02C572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181" y="457200"/>
            <a:ext cx="5891980" cy="1592826"/>
          </a:xfrm>
        </p:spPr>
        <p:txBody>
          <a:bodyPr/>
          <a:lstStyle/>
          <a:p>
            <a:pPr algn="ctr"/>
            <a:br>
              <a:rPr lang="cs-CZ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500" b="1" dirty="0">
                <a:solidFill>
                  <a:srgbClr val="FF0000"/>
                </a:solidFill>
                <a:effectLst/>
                <a:latin typeface="Neue Haas Grotesk Text Pro (Nadpisy)"/>
                <a:ea typeface="Calibri" panose="020F0502020204030204" pitchFamily="34" charset="0"/>
                <a:cs typeface="Arial" panose="020B0604020202020204" pitchFamily="34" charset="0"/>
              </a:rPr>
              <a:t>Moravská vysoká škola Olomouc, o.p.s.</a:t>
            </a:r>
            <a:br>
              <a:rPr lang="cs-CZ" sz="2500" dirty="0">
                <a:effectLst/>
                <a:latin typeface="Neue Haas Grotesk Text Pro (Nadpisy)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500" b="1" dirty="0">
                <a:latin typeface="Neue Haas Grotesk Text Pro (Nadpisy)"/>
                <a:cs typeface="Arial" panose="020B0604020202020204" pitchFamily="34" charset="0"/>
              </a:rPr>
            </a:br>
            <a:endParaRPr lang="en-US" sz="2500" b="1" dirty="0">
              <a:latin typeface="Neue Haas Grotesk Text Pro (Nadpisy)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A662AE-5C4D-C155-944F-B88B95292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35" y="635163"/>
            <a:ext cx="1931385" cy="193138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E927FA3-3365-55CC-A4A7-941CDE99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99502" y="1600856"/>
            <a:ext cx="5051323" cy="1186590"/>
          </a:xfrm>
        </p:spPr>
        <p:txBody>
          <a:bodyPr>
            <a:normAutofit/>
          </a:bodyPr>
          <a:lstStyle/>
          <a:p>
            <a:pPr algn="ctr"/>
            <a:r>
              <a:rPr lang="cs-CZ" sz="2500" b="1" dirty="0">
                <a:latin typeface="Neue Haas Grotesk Text Pro (Nadpisy)"/>
                <a:cs typeface="Arial" panose="020B0604020202020204" pitchFamily="34" charset="0"/>
              </a:rPr>
              <a:t>Akademický senát MVŠO</a:t>
            </a:r>
          </a:p>
          <a:p>
            <a:pPr algn="ctr"/>
            <a:r>
              <a:rPr lang="cs-CZ" sz="2500" b="1" dirty="0">
                <a:latin typeface="Monotype Corsiva" panose="03010101010201010101" pitchFamily="66" charset="0"/>
                <a:cs typeface="Arial" panose="020B0604020202020204" pitchFamily="34" charset="0"/>
              </a:rPr>
              <a:t>Mgr. Martin Poledna</a:t>
            </a:r>
            <a:endParaRPr lang="en-US" sz="2500" dirty="0">
              <a:latin typeface="Monotype Corsiva" panose="03010101010201010101" pitchFamily="66" charset="0"/>
            </a:endParaRPr>
          </a:p>
        </p:txBody>
      </p:sp>
      <p:pic>
        <p:nvPicPr>
          <p:cNvPr id="6" name="Picture 3" descr="Zásobník bílých trojúhelníků pro vytváření 3D čtvercových obrazců">
            <a:extLst>
              <a:ext uri="{FF2B5EF4-FFF2-40B4-BE49-F238E27FC236}">
                <a16:creationId xmlns:a16="http://schemas.microsoft.com/office/drawing/2014/main" id="{8F2F5EF0-0ED5-586E-0A15-EF1E2EEE7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423" b="-1"/>
          <a:stretch/>
        </p:blipFill>
        <p:spPr>
          <a:xfrm>
            <a:off x="749135" y="2713704"/>
            <a:ext cx="7804930" cy="35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3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</p:spPr>
        <p:txBody>
          <a:bodyPr anchor="ctr">
            <a:normAutofit/>
          </a:bodyPr>
          <a:lstStyle/>
          <a:p>
            <a:r>
              <a:rPr lang="pl-PL" b="1" dirty="0"/>
              <a:t>Co to je akademický senát?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812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effectLst/>
              </a:rPr>
              <a:t>Akademický senát je orgánem Moravské vysoké školy Olomouc, o.p.s., který reprezentuje Akademickou obec, kterou tvoří:</a:t>
            </a:r>
          </a:p>
          <a:p>
            <a:pPr lvl="1"/>
            <a:r>
              <a:rPr lang="cs-CZ" dirty="0">
                <a:effectLst/>
              </a:rPr>
              <a:t> studenti,</a:t>
            </a:r>
          </a:p>
          <a:p>
            <a:pPr lvl="1"/>
            <a:r>
              <a:rPr lang="cs-CZ" dirty="0">
                <a:effectLst/>
              </a:rPr>
              <a:t> zaměstnanci MVŠO.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Postavení AS MVŠO je dáno Statutem apod.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effectLst/>
              </a:rPr>
              <a:t> AS MVŠO je partnerem pro jednání s vedením MVŠO.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effectLst/>
            </a:endParaRPr>
          </a:p>
        </p:txBody>
      </p:sp>
      <p:pic>
        <p:nvPicPr>
          <p:cNvPr id="5" name="Obrázek 4" descr="Obsah obrázku budova, obloha, architektura, sloup">
            <a:extLst>
              <a:ext uri="{FF2B5EF4-FFF2-40B4-BE49-F238E27FC236}">
                <a16:creationId xmlns:a16="http://schemas.microsoft.com/office/drawing/2014/main" id="{4F9EE9C6-B86E-FD00-617C-3E2D0A39B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070" r="22130" b="-2"/>
          <a:stretch>
            <a:fillRect/>
          </a:stretch>
        </p:blipFill>
        <p:spPr>
          <a:xfrm>
            <a:off x="4629150" y="1825625"/>
            <a:ext cx="3886200" cy="4081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52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53B72-D187-D695-8D7A-249E1519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</p:spPr>
        <p:txBody>
          <a:bodyPr anchor="ctr">
            <a:normAutofit/>
          </a:bodyPr>
          <a:lstStyle/>
          <a:p>
            <a:r>
              <a:rPr lang="cs-CZ" b="1" dirty="0"/>
              <a:t>Členové senátu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C3DAF5-51F5-16C8-522D-618E70BD2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812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u="sng" dirty="0"/>
              <a:t>Senát se člení na 2 části (kurie):</a:t>
            </a:r>
            <a:endParaRPr lang="cs-CZ" u="sng"/>
          </a:p>
          <a:p>
            <a:pPr lvl="1">
              <a:lnSpc>
                <a:spcPct val="90000"/>
              </a:lnSpc>
            </a:pPr>
            <a:r>
              <a:rPr lang="cs-CZ" sz="2100"/>
              <a:t>akademičtí pracovníci MVŠO </a:t>
            </a:r>
          </a:p>
          <a:p>
            <a:pPr marL="342891" lvl="1" indent="0">
              <a:lnSpc>
                <a:spcPct val="90000"/>
              </a:lnSpc>
              <a:buNone/>
            </a:pPr>
            <a:r>
              <a:rPr lang="cs-CZ" sz="2100"/>
              <a:t>   (neboli zaměstnanci),</a:t>
            </a:r>
          </a:p>
          <a:p>
            <a:pPr lvl="1">
              <a:lnSpc>
                <a:spcPct val="90000"/>
              </a:lnSpc>
            </a:pPr>
            <a:r>
              <a:rPr lang="cs-CZ" sz="2100"/>
              <a:t>studenti MVŠO.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dirty="0"/>
              <a:t> Volební období jsou 3 roky.</a:t>
            </a:r>
            <a:endParaRPr lang="cs-CZ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dirty="0"/>
              <a:t> Volí se 3 a 3 senátoři.</a:t>
            </a:r>
            <a:endParaRPr lang="cs-CZ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u="sng" dirty="0"/>
              <a:t>Ze svého středu si volí:</a:t>
            </a:r>
            <a:endParaRPr lang="cs-CZ" u="sng"/>
          </a:p>
          <a:p>
            <a:pPr lvl="1">
              <a:lnSpc>
                <a:spcPct val="90000"/>
              </a:lnSpc>
            </a:pPr>
            <a:r>
              <a:rPr lang="cs-CZ" sz="2100"/>
              <a:t>předsedu,</a:t>
            </a:r>
          </a:p>
          <a:p>
            <a:pPr lvl="1">
              <a:lnSpc>
                <a:spcPct val="90000"/>
              </a:lnSpc>
            </a:pPr>
            <a:r>
              <a:rPr lang="cs-CZ" sz="2100"/>
              <a:t>místopředsedu,</a:t>
            </a:r>
          </a:p>
          <a:p>
            <a:pPr lvl="1">
              <a:lnSpc>
                <a:spcPct val="90000"/>
              </a:lnSpc>
            </a:pPr>
            <a:r>
              <a:rPr lang="cs-CZ" sz="2100"/>
              <a:t>tajemníka.</a:t>
            </a:r>
          </a:p>
          <a:p>
            <a:pPr marL="342891" lvl="1" indent="0">
              <a:lnSpc>
                <a:spcPct val="90000"/>
              </a:lnSpc>
              <a:buNone/>
            </a:pPr>
            <a:endParaRPr lang="cs-CZ" sz="2100"/>
          </a:p>
          <a:p>
            <a:pPr marL="0" indent="0">
              <a:lnSpc>
                <a:spcPct val="90000"/>
              </a:lnSpc>
              <a:buNone/>
            </a:pPr>
            <a:endParaRPr lang="cs-CZ"/>
          </a:p>
        </p:txBody>
      </p:sp>
      <p:pic>
        <p:nvPicPr>
          <p:cNvPr id="6" name="Zástupný obsah 5" descr="Obsah obrázku židle, interiér, nábytek, radnice&#10;&#10;Obsah vygenerovaný umělou inteligencí může být nesprávný.">
            <a:extLst>
              <a:ext uri="{FF2B5EF4-FFF2-40B4-BE49-F238E27FC236}">
                <a16:creationId xmlns:a16="http://schemas.microsoft.com/office/drawing/2014/main" id="{F0CDC891-D90E-A5AB-5B93-F1829CB335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9150" y="2576715"/>
            <a:ext cx="3886200" cy="2579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614A2CF-9C32-8596-B432-BB9DD503131D}"/>
              </a:ext>
            </a:extLst>
          </p:cNvPr>
          <p:cNvSpPr txBox="1"/>
          <p:nvPr/>
        </p:nvSpPr>
        <p:spPr>
          <a:xfrm>
            <a:off x="6336548" y="4955683"/>
            <a:ext cx="21788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cs.wikipedia.org/wiki/Andrew_Johns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0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93913-CF96-6853-5E01-38236545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</p:spPr>
        <p:txBody>
          <a:bodyPr anchor="ctr">
            <a:normAutofit/>
          </a:bodyPr>
          <a:lstStyle/>
          <a:p>
            <a:r>
              <a:rPr lang="cs-CZ" b="1" dirty="0"/>
              <a:t>Schůze Senátu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8ECFCA-5E3C-8F6B-15E4-DCEBD22F7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812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u="sng" dirty="0"/>
              <a:t>Schůzi Senátu svolává předseda</a:t>
            </a:r>
            <a:r>
              <a:rPr lang="cs-CZ" dirty="0"/>
              <a:t>:</a:t>
            </a:r>
          </a:p>
          <a:p>
            <a:r>
              <a:rPr lang="cs-CZ" dirty="0"/>
              <a:t>v periodě stanovené Senátem, nejméně však 4x ročně,</a:t>
            </a:r>
          </a:p>
          <a:p>
            <a:r>
              <a:rPr lang="cs-CZ" dirty="0"/>
              <a:t>v naléhavých případech,</a:t>
            </a:r>
          </a:p>
          <a:p>
            <a:r>
              <a:rPr lang="cs-CZ" dirty="0"/>
              <a:t>na základě písemné žádosti alespoň tří členů 	  	   Senátu, obsahující návrh programu schůze,</a:t>
            </a:r>
          </a:p>
          <a:p>
            <a:r>
              <a:rPr lang="cs-CZ" dirty="0"/>
              <a:t>na žádost člena vedení MVŠO. </a:t>
            </a: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6C3FB08-53D7-8336-E998-AA6E3F6ECB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9150" y="2855815"/>
            <a:ext cx="3886200" cy="2020824"/>
          </a:xfrm>
          <a:noFill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94F7EE5-FCC8-0FE7-4D83-EA2FFA63B9B9}"/>
              </a:ext>
            </a:extLst>
          </p:cNvPr>
          <p:cNvSpPr txBox="1"/>
          <p:nvPr/>
        </p:nvSpPr>
        <p:spPr>
          <a:xfrm>
            <a:off x="6336548" y="4676584"/>
            <a:ext cx="21788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sk.wikipedia.org/wiki/S.P.Q.R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2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79D47-7283-6A3D-48E4-550DD663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</p:spPr>
        <p:txBody>
          <a:bodyPr anchor="ctr">
            <a:normAutofit/>
          </a:bodyPr>
          <a:lstStyle/>
          <a:p>
            <a:r>
              <a:rPr lang="cs-CZ" b="1" dirty="0"/>
              <a:t>Zápis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D24779-D1BC-6693-77C0-BCE49C55A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812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 každého zasedání se pořizuje zápis – Tajemník.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Senát může formou zápisu ze zasedání předkládat návrhy (vedení MVŠO).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Zápisy jsou veřejné – Úřední deska.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B09AD6F-58D0-FC70-C07C-EC0B253C68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450" r="17988" b="-3"/>
          <a:stretch>
            <a:fillRect/>
          </a:stretch>
        </p:blipFill>
        <p:spPr>
          <a:xfrm>
            <a:off x="4629150" y="1825625"/>
            <a:ext cx="3886200" cy="4081204"/>
          </a:xfrm>
          <a:noFill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B60E7FE-EEAB-850F-0039-19078D7ED7CA}"/>
              </a:ext>
            </a:extLst>
          </p:cNvPr>
          <p:cNvSpPr txBox="1"/>
          <p:nvPr/>
        </p:nvSpPr>
        <p:spPr>
          <a:xfrm>
            <a:off x="6336548" y="5706774"/>
            <a:ext cx="21788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www.avcr.cz/cs/o-nas/aktuality/Sociolozky-apeluji-na-ceskou-vladu-Cas-na-slova-je-pry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1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EC63D-4EF4-E1D4-9ADB-28467ECA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</p:spPr>
        <p:txBody>
          <a:bodyPr anchor="ctr">
            <a:normAutofit/>
          </a:bodyPr>
          <a:lstStyle/>
          <a:p>
            <a:r>
              <a:rPr lang="cs-CZ" b="1" dirty="0"/>
              <a:t>Volby do AS MVŠO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03BD37-2F6D-6008-988B-2C5FF4334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812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Volby proběhnou ve dnech </a:t>
            </a:r>
            <a:r>
              <a:rPr lang="cs-CZ" b="1" dirty="0"/>
              <a:t>22. až 24. října 2025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Volby proběhnou v IS MVŠO – aplikace E -volby.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 AS MVŠO se budou volit </a:t>
            </a:r>
            <a:r>
              <a:rPr lang="cs-CZ" b="1" dirty="0"/>
              <a:t>3</a:t>
            </a:r>
            <a:r>
              <a:rPr lang="cs-CZ" dirty="0"/>
              <a:t> a </a:t>
            </a:r>
            <a:r>
              <a:rPr lang="cs-CZ" b="1" dirty="0"/>
              <a:t>3</a:t>
            </a:r>
            <a:r>
              <a:rPr lang="cs-CZ" dirty="0"/>
              <a:t> zástupci z každé kurie.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Studijní oddělení pošle informace na začátku výuky.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3289DD1-5F4B-CDF9-CEC5-D0B6AE21AE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300" r="12612" b="-2"/>
          <a:stretch>
            <a:fillRect/>
          </a:stretch>
        </p:blipFill>
        <p:spPr>
          <a:xfrm>
            <a:off x="4629150" y="1825625"/>
            <a:ext cx="3886200" cy="4081204"/>
          </a:xfrm>
          <a:noFill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AAA937E-A8F5-6267-949C-77FF8D061F3F}"/>
              </a:ext>
            </a:extLst>
          </p:cNvPr>
          <p:cNvSpPr txBox="1"/>
          <p:nvPr/>
        </p:nvSpPr>
        <p:spPr>
          <a:xfrm>
            <a:off x="6323724" y="5706774"/>
            <a:ext cx="21916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www.dolnimecholupy.cz/2025/05/22/volby-202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8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D1C85-4CE2-6800-DDAF-51215386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pozornost!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7AF20EB-0270-9E1B-DDB1-44ADFF1B35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49" y="1825625"/>
            <a:ext cx="7975351" cy="40812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9393B5C-C697-9818-25F0-8AC6FCCDD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07" y="1386663"/>
            <a:ext cx="3889585" cy="4084674"/>
          </a:xfrm>
          <a:prstGeom prst="rect">
            <a:avLst/>
          </a:prstGeom>
        </p:spPr>
      </p:pic>
      <p:pic>
        <p:nvPicPr>
          <p:cNvPr id="12" name="Obrázek 11" descr="Knihy a přenosný počítač">
            <a:extLst>
              <a:ext uri="{FF2B5EF4-FFF2-40B4-BE49-F238E27FC236}">
                <a16:creationId xmlns:a16="http://schemas.microsoft.com/office/drawing/2014/main" id="{3A499B1E-54A1-4BB8-8224-2326820BB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2" y="1516915"/>
            <a:ext cx="7322883" cy="46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51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 prezentace_4-3_CZ  -  Jen pro čtení" id="{52B92E5E-FE24-4D3E-A457-D05603BD1DAE}" vid="{6A43AFA1-9D3E-42E5-AA3F-C6740DAD9F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VZOR_Sablona prezentace_CZ</Template>
  <TotalTime>60</TotalTime>
  <Words>297</Words>
  <Application>Microsoft Office PowerPoint</Application>
  <PresentationFormat>Předvádění na obrazovce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Neue Haas Grotesk Text Pro (Nadpisy)</vt:lpstr>
      <vt:lpstr>Wingdings</vt:lpstr>
      <vt:lpstr>Motiv Office</vt:lpstr>
      <vt:lpstr>    Moravská vysoká škola Olomouc, o.p.s.  </vt:lpstr>
      <vt:lpstr>Co to je akademický senát?</vt:lpstr>
      <vt:lpstr>Členové senátu</vt:lpstr>
      <vt:lpstr>Schůze Senátu</vt:lpstr>
      <vt:lpstr>Zápis</vt:lpstr>
      <vt:lpstr>Volby do AS MVŠO</vt:lpstr>
      <vt:lpstr>Děkuji za pozornost!</vt:lpstr>
    </vt:vector>
  </TitlesOfParts>
  <Company>MVSO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Skřivánková Jitka</dc:creator>
  <cp:lastModifiedBy>Poledna Martin</cp:lastModifiedBy>
  <cp:revision>8</cp:revision>
  <dcterms:created xsi:type="dcterms:W3CDTF">2025-08-06T05:26:05Z</dcterms:created>
  <dcterms:modified xsi:type="dcterms:W3CDTF">2025-09-18T07:30:43Z</dcterms:modified>
</cp:coreProperties>
</file>