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82" r:id="rId2"/>
    <p:sldId id="256" r:id="rId3"/>
    <p:sldId id="353" r:id="rId4"/>
    <p:sldId id="354" r:id="rId5"/>
    <p:sldId id="362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3" r:id="rId22"/>
    <p:sldId id="364" r:id="rId23"/>
    <p:sldId id="365" r:id="rId24"/>
    <p:sldId id="366" r:id="rId25"/>
    <p:sldId id="367" r:id="rId26"/>
    <p:sldId id="389" r:id="rId27"/>
    <p:sldId id="390" r:id="rId28"/>
    <p:sldId id="391" r:id="rId29"/>
    <p:sldId id="392" r:id="rId30"/>
    <p:sldId id="393" r:id="rId31"/>
    <p:sldId id="394" r:id="rId32"/>
    <p:sldId id="395" r:id="rId33"/>
    <p:sldId id="396" r:id="rId34"/>
    <p:sldId id="352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8436e30913f223ae&amp;cs=0&amp;q=Funk%C4%8Dn%C3%AD+strategie+%28Functional+Strategy%29&amp;sa=X&amp;ved=2ahUKEwjOhNHXgICQAxUa9AIHHXkVFiMQxccNegQIDhAB&amp;mstk=AUtExfAWnL2Mws3dOhuKS5fxkKKw2esE9bxkAIoXHVxa0EhhymQUFmMRNJuTRLDA_L0JkAEyDLT5BYTi7Q0-3hwPdsgLa7DoeiciRen3FbVHMlJRMGubbjhgTJBKt-fmXYwdGMc&amp;csui=3" TargetMode="External"/><Relationship Id="rId2" Type="http://schemas.openxmlformats.org/officeDocument/2006/relationships/hyperlink" Target="https://www.google.com/search?sca_esv=8436e30913f223ae&amp;cs=0&amp;q=Obchodn%C3%AD+strategie+%28Business+Strategy%29&amp;sa=X&amp;ved=2ahUKEwjOhNHXgICQAxUa9AIHHXkVFiMQxccNegQIDxAB&amp;mstk=AUtExfAWnL2Mws3dOhuKS5fxkKKw2esE9bxkAIoXHVxa0EhhymQUFmMRNJuTRLDA_L0JkAEyDLT5BYTi7Q0-3hwPdsgLa7DoeiciRen3FbVHMlJRMGubbjhgTJBKt-fmXYwdGMc&amp;csui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ca_esv=8436e30913f223ae&amp;cs=0&amp;q=Strategie+n%C3%ADzk%C3%BDch+n%C3%A1klad%C5%AF&amp;sa=X&amp;ved=2ahUKEwjOhNHXgICQAxUa9AIHHXkVFiMQxccNegQIMhAB&amp;mstk=AUtExfAWnL2Mws3dOhuKS5fxkKKw2esE9bxkAIoXHVxa0EhhymQUFmMRNJuTRLDA_L0JkAEyDLT5BYTi7Q0-3hwPdsgLa7DoeiciRen3FbVHMlJRMGubbjhgTJBKt-fmXYwdGMc&amp;csui=3" TargetMode="External"/><Relationship Id="rId2" Type="http://schemas.openxmlformats.org/officeDocument/2006/relationships/hyperlink" Target="https://www.google.com/search?sca_esv=8436e30913f223ae&amp;cs=0&amp;q=Diferencia%C4%8Dn%C3%AD+strategie&amp;sa=X&amp;ved=2ahUKEwjOhNHXgICQAxUa9AIHHXkVFiMQxccNegQIMRAB&amp;mstk=AUtExfAWnL2Mws3dOhuKS5fxkKKw2esE9bxkAIoXHVxa0EhhymQUFmMRNJuTRLDA_L0JkAEyDLT5BYTi7Q0-3hwPdsgLa7DoeiciRen3FbVHMlJRMGubbjhgTJBKt-fmXYwdGMc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sca_esv=8436e30913f223ae&amp;cs=0&amp;q=Strategie+zam%C4%9B%C5%99en%C3%AD+%28Focus%29&amp;sa=X&amp;ved=2ahUKEwjOhNHXgICQAxUa9AIHHXkVFiMQxccNegQINBAB&amp;mstk=AUtExfAWnL2Mws3dOhuKS5fxkKKw2esE9bxkAIoXHVxa0EhhymQUFmMRNJuTRLDA_L0JkAEyDLT5BYTi7Q0-3hwPdsgLa7DoeiciRen3FbVHMlJRMGubbjhgTJBKt-fmXYwdGMc&amp;csui=3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lu.cz/el/opf/zima2020/PEMNKSMA/um/2._tutorial_2020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8436e30913f223ae&amp;cs=0&amp;q=Celopodnikov%C3%A1+strategie+%28Corporate+Strategy%29&amp;sa=X&amp;ved=2ahUKEwjOhNHXgICQAxUa9AIHHXkVFiMQxccNegQIEBAB&amp;mstk=AUtExfAWnL2Mws3dOhuKS5fxkKKw2esE9bxkAIoXHVxa0EhhymQUFmMRNJuTRLDA_L0JkAEyDLT5BYTi7Q0-3hwPdsgLa7DoeiciRen3FbVHMlJRMGubbjhgTJBKt-fmXYwdGMc&amp;csui=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19. 11. 2025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989BA420-4D35-C90E-0FDA-892A05C5D3C6}"/>
              </a:ext>
            </a:extLst>
          </p:cNvPr>
          <p:cNvSpPr txBox="1"/>
          <p:nvPr/>
        </p:nvSpPr>
        <p:spPr>
          <a:xfrm>
            <a:off x="620202" y="405517"/>
            <a:ext cx="10988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Integrační korporátní strategie</a:t>
            </a:r>
          </a:p>
          <a:p>
            <a:endParaRPr lang="cs-CZ" sz="2800" b="1" dirty="0"/>
          </a:p>
          <a:p>
            <a:endParaRPr lang="cs-CZ" sz="2800" b="1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8A7AB72-A226-9FED-EFF4-9FCCD45DC8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469" y="2233874"/>
            <a:ext cx="7577313" cy="4218610"/>
          </a:xfrm>
          <a:prstGeom prst="rect">
            <a:avLst/>
          </a:prstGeo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D86D5A78-6E44-C46D-A277-1CB986C35868}"/>
              </a:ext>
            </a:extLst>
          </p:cNvPr>
          <p:cNvSpPr txBox="1"/>
          <p:nvPr/>
        </p:nvSpPr>
        <p:spPr>
          <a:xfrm>
            <a:off x="620202" y="1376413"/>
            <a:ext cx="5563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Strategie vertikální integrace</a:t>
            </a:r>
          </a:p>
        </p:txBody>
      </p:sp>
    </p:spTree>
    <p:extLst>
      <p:ext uri="{BB962C8B-B14F-4D97-AF65-F5344CB8AC3E}">
        <p14:creationId xmlns:p14="http://schemas.microsoft.com/office/powerpoint/2010/main" val="2763368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5EACA8E-92B5-75D2-B089-86F7E8BE6020}"/>
              </a:ext>
            </a:extLst>
          </p:cNvPr>
          <p:cNvSpPr txBox="1"/>
          <p:nvPr/>
        </p:nvSpPr>
        <p:spPr>
          <a:xfrm>
            <a:off x="755374" y="532737"/>
            <a:ext cx="6154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Strategie horizontální integrace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DC17E0B-ECEE-952D-F14A-9AB10B102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806" y="1921644"/>
            <a:ext cx="5639587" cy="18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73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2E5CF837-0671-F020-B225-7F08F88B7A69}"/>
              </a:ext>
            </a:extLst>
          </p:cNvPr>
          <p:cNvSpPr txBox="1"/>
          <p:nvPr/>
        </p:nvSpPr>
        <p:spPr>
          <a:xfrm>
            <a:off x="612250" y="429370"/>
            <a:ext cx="1110797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dirty="0"/>
              <a:t>Diverzifikační korporátní strategie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Typy diverzifikačních strategií: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soustředná </a:t>
            </a:r>
            <a:r>
              <a:rPr lang="cs-CZ" sz="2800" dirty="0"/>
              <a:t>– dochází k rozšíření aktivit v oblasti původních</a:t>
            </a:r>
          </a:p>
          <a:p>
            <a:pPr algn="just"/>
            <a:r>
              <a:rPr lang="cs-CZ" sz="2800" dirty="0"/>
              <a:t>podnikových aktivit a tak zajistit plně své postavení na pomalu se rozvíjejícím nebo stagnujícím trhu;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horizontální </a:t>
            </a:r>
            <a:r>
              <a:rPr lang="cs-CZ" sz="2800" dirty="0"/>
              <a:t>– dochází k zavádění nových produktů, které se nevztahují k hlavním činnostem podniku, ale je o ně zájem současných zákazníků;</a:t>
            </a:r>
          </a:p>
        </p:txBody>
      </p:sp>
    </p:spTree>
    <p:extLst>
      <p:ext uri="{BB962C8B-B14F-4D97-AF65-F5344CB8AC3E}">
        <p14:creationId xmlns:p14="http://schemas.microsoft.com/office/powerpoint/2010/main" val="3820962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AAF5340-6118-399A-C60C-8B4F7C98337C}"/>
              </a:ext>
            </a:extLst>
          </p:cNvPr>
          <p:cNvSpPr txBox="1"/>
          <p:nvPr/>
        </p:nvSpPr>
        <p:spPr>
          <a:xfrm>
            <a:off x="490330" y="282260"/>
            <a:ext cx="1121133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související diverzifikace </a:t>
            </a:r>
            <a:r>
              <a:rPr lang="cs-CZ" sz="2800" dirty="0"/>
              <a:t>– související diverzifikace představuje strategický přístup k tvorbě hodnot, neboť je založen na využívání vazeb mezi řetězci aktivit a nákladů různých podniků ke snížení nákladů, přenosu dovedností a technologických znalostí a získání prospěchu z jiných druhů strategického přizpůsobení.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nesouvisející diverzifikace </a:t>
            </a:r>
            <a:r>
              <a:rPr lang="cs-CZ" sz="2800" dirty="0"/>
              <a:t>– nesouvisející diverzifikace představuje finanční přístup k diverzifikaci, kdy hodnota akcionářů vzrůstá z nápadného rozmístění firemních finančních zdrojů a z výkonných dovedností při zjišťování finančně atraktivních obchodních příležitostí.</a:t>
            </a:r>
          </a:p>
        </p:txBody>
      </p:sp>
    </p:spTree>
    <p:extLst>
      <p:ext uri="{BB962C8B-B14F-4D97-AF65-F5344CB8AC3E}">
        <p14:creationId xmlns:p14="http://schemas.microsoft.com/office/powerpoint/2010/main" val="314186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7DC91-D74F-BF68-1107-F71F9BCD2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FAAF8D33-E23C-783B-E95C-9A2BDCAAF988}"/>
              </a:ext>
            </a:extLst>
          </p:cNvPr>
          <p:cNvSpPr txBox="1"/>
          <p:nvPr/>
        </p:nvSpPr>
        <p:spPr>
          <a:xfrm>
            <a:off x="622189" y="360893"/>
            <a:ext cx="11257059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Obchodní strategie (Business </a:t>
            </a:r>
            <a:r>
              <a:rPr lang="cs-CZ" sz="2800" b="1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Strategy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)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Zaměřuje se na konkrétní oblast podnikání (obor) a na dosažení konkurenční výhody v daném tržním segmentu, například pomocí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Porterových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generických strategií.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Funkční strategie (</a:t>
            </a:r>
            <a:r>
              <a:rPr lang="cs-CZ" sz="2800" b="1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Functional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cs-CZ" sz="2800" b="1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Strategy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)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Doplňuje obchodní strategii a určuje aktivity jednotlivých funkčních oblastí podniku (např. marketingová, finanční, výrobní strategie). </a:t>
            </a:r>
          </a:p>
        </p:txBody>
      </p:sp>
    </p:spTree>
    <p:extLst>
      <p:ext uri="{BB962C8B-B14F-4D97-AF65-F5344CB8AC3E}">
        <p14:creationId xmlns:p14="http://schemas.microsoft.com/office/powerpoint/2010/main" val="449557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6531-BF73-CB9E-275F-088346A1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D10FE22-DF00-FC4A-83B3-0ADC91BC157E}"/>
              </a:ext>
            </a:extLst>
          </p:cNvPr>
          <p:cNvSpPr txBox="1"/>
          <p:nvPr/>
        </p:nvSpPr>
        <p:spPr>
          <a:xfrm>
            <a:off x="439309" y="286439"/>
            <a:ext cx="11431987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Podle zaměření a přístupu k trhu: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Růstové/Ofenzivní 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Zaměřené na expanzi, zvyšování tržního podílu a dlouhodobý růst.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Stabilizační/Defenzivní 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Soustředí se na udržení stávající pozice a stabilního postavení na trhu.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Kombinované 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Kombinují útočné a obranné prvky, případně se střídají v čase.</a:t>
            </a:r>
          </a:p>
        </p:txBody>
      </p:sp>
    </p:spTree>
    <p:extLst>
      <p:ext uri="{BB962C8B-B14F-4D97-AF65-F5344CB8AC3E}">
        <p14:creationId xmlns:p14="http://schemas.microsoft.com/office/powerpoint/2010/main" val="30538656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5D30-881A-3DF6-123A-9931B92C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657CC76-6504-AB8D-D821-B7CE764E7891}"/>
              </a:ext>
            </a:extLst>
          </p:cNvPr>
          <p:cNvSpPr txBox="1"/>
          <p:nvPr/>
        </p:nvSpPr>
        <p:spPr>
          <a:xfrm>
            <a:off x="638093" y="368150"/>
            <a:ext cx="11217302" cy="5199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Další typy strategií: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Diferenciační strategie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Podnik se odlišuje od konkurence unikátními produkty či službami.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Strategie nízkých nákladů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Cílem je stát se lídrem v nákladech v daném oboru.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Strategie zaměření (Focus)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Podnik se soustředí na specifický segment trhu.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Diverzifikační strategie: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Rozšiřování portfolia produktů či služeb mimo hlavní činnost podniku. </a:t>
            </a:r>
          </a:p>
        </p:txBody>
      </p:sp>
    </p:spTree>
    <p:extLst>
      <p:ext uri="{BB962C8B-B14F-4D97-AF65-F5344CB8AC3E}">
        <p14:creationId xmlns:p14="http://schemas.microsoft.com/office/powerpoint/2010/main" val="4008177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C853F-2EB4-1C53-B8D4-23D51D74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EAA3D5A-677F-7A39-5C48-D340DCF7D9B5}"/>
              </a:ext>
            </a:extLst>
          </p:cNvPr>
          <p:cNvSpPr txBox="1"/>
          <p:nvPr/>
        </p:nvSpPr>
        <p:spPr>
          <a:xfrm>
            <a:off x="423407" y="291679"/>
            <a:ext cx="114478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 err="1"/>
              <a:t>Porterovy</a:t>
            </a:r>
            <a:r>
              <a:rPr lang="cs-CZ" sz="2800" b="1" dirty="0"/>
              <a:t> generické strategie </a:t>
            </a:r>
            <a:r>
              <a:rPr lang="cs-CZ" sz="2800" dirty="0"/>
              <a:t>jsou tři základní přístupy k dosažení konkurenční výhody: </a:t>
            </a:r>
          </a:p>
          <a:p>
            <a:pPr algn="just"/>
            <a:endParaRPr lang="cs-CZ" sz="2800" b="1" dirty="0">
              <a:effectLst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cs-CZ" sz="2800" b="1" dirty="0">
                <a:effectLst/>
              </a:rPr>
              <a:t>vůdce nákladů</a:t>
            </a:r>
            <a:r>
              <a:rPr lang="cs-CZ" sz="2800" dirty="0"/>
              <a:t> (vedení cenou),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2800" b="1" dirty="0">
                <a:effectLst/>
              </a:rPr>
              <a:t>diferenciace</a:t>
            </a:r>
            <a:r>
              <a:rPr lang="cs-CZ" sz="2800" dirty="0"/>
              <a:t> (odlišení produktu/služby) a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sz="2800" b="1" dirty="0">
                <a:effectLst/>
              </a:rPr>
              <a:t>fokus</a:t>
            </a:r>
            <a:r>
              <a:rPr lang="cs-CZ" sz="2800" dirty="0"/>
              <a:t> (strategie zaměření na specifický segment trhu)</a:t>
            </a:r>
            <a:r>
              <a:rPr lang="cs-CZ" sz="2800" b="0" i="0" dirty="0">
                <a:solidFill>
                  <a:srgbClr val="0A0A0A"/>
                </a:solidFill>
                <a:effectLst/>
                <a:latin typeface="Google Sans"/>
              </a:rPr>
              <a:t>. </a:t>
            </a:r>
          </a:p>
          <a:p>
            <a:pPr algn="just"/>
            <a:endParaRPr lang="cs-CZ" sz="2800" dirty="0">
              <a:solidFill>
                <a:srgbClr val="0A0A0A"/>
              </a:solidFill>
              <a:latin typeface="Google Sans"/>
            </a:endParaRPr>
          </a:p>
          <a:p>
            <a:pPr algn="just"/>
            <a:r>
              <a:rPr lang="cs-CZ" sz="2800" b="0" i="0" dirty="0">
                <a:solidFill>
                  <a:srgbClr val="0A0A0A"/>
                </a:solidFill>
                <a:effectLst/>
                <a:latin typeface="Google Sans"/>
              </a:rPr>
              <a:t>Jejich cílem je pomoci firmám vymezit se vůči konkurenci a dosáhnout ziskovosti.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01356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C504-A598-49BB-0FFF-F59AADF1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FD46902E-05B6-3417-D031-FDF3F2E36388}"/>
              </a:ext>
            </a:extLst>
          </p:cNvPr>
          <p:cNvSpPr txBox="1"/>
          <p:nvPr/>
        </p:nvSpPr>
        <p:spPr>
          <a:xfrm>
            <a:off x="365760" y="397565"/>
            <a:ext cx="1160095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b="1" dirty="0"/>
              <a:t>1. Vedení nákladů (</a:t>
            </a:r>
            <a:r>
              <a:rPr lang="cs-CZ" sz="2800" b="1" dirty="0" err="1"/>
              <a:t>cost</a:t>
            </a:r>
            <a:r>
              <a:rPr lang="cs-CZ" sz="2800" b="1" dirty="0"/>
              <a:t> leadership)</a:t>
            </a:r>
          </a:p>
          <a:p>
            <a:pPr algn="just"/>
            <a:endParaRPr lang="cs-CZ" sz="2800" b="1" dirty="0"/>
          </a:p>
          <a:p>
            <a:pPr algn="just"/>
            <a:r>
              <a:rPr lang="cs-CZ" sz="2800" b="1" dirty="0"/>
              <a:t>Popis: </a:t>
            </a:r>
            <a:r>
              <a:rPr lang="cs-CZ" sz="2800" dirty="0"/>
              <a:t>Firma se snaží být nejlevnějším výrobcem v daném odvětví.</a:t>
            </a:r>
          </a:p>
          <a:p>
            <a:pPr algn="just"/>
            <a:endParaRPr lang="cs-CZ" sz="2800" b="1" dirty="0"/>
          </a:p>
          <a:p>
            <a:pPr algn="just"/>
            <a:r>
              <a:rPr lang="cs-CZ" sz="2800" b="1" dirty="0"/>
              <a:t>Jak toho dosáhnout:</a:t>
            </a:r>
          </a:p>
          <a:p>
            <a:pPr algn="just"/>
            <a:r>
              <a:rPr lang="cs-CZ" sz="2800" dirty="0"/>
              <a:t>Efektivní produkce a úspory z rozsahu.</a:t>
            </a:r>
          </a:p>
          <a:p>
            <a:pPr algn="just"/>
            <a:r>
              <a:rPr lang="cs-CZ" sz="2800" dirty="0"/>
              <a:t>Minimalizace nákladů na provoz a distribuci.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Cílová skupina: </a:t>
            </a:r>
            <a:r>
              <a:rPr lang="cs-CZ" sz="2800" dirty="0"/>
              <a:t>Zákazníci citliví na cenu. </a:t>
            </a:r>
          </a:p>
        </p:txBody>
      </p:sp>
    </p:spTree>
    <p:extLst>
      <p:ext uri="{BB962C8B-B14F-4D97-AF65-F5344CB8AC3E}">
        <p14:creationId xmlns:p14="http://schemas.microsoft.com/office/powerpoint/2010/main" val="3648805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D4D46-B40E-094B-252A-9E36344BD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65AE4B7-C4F5-ED2E-2B7A-9E398773E65C}"/>
              </a:ext>
            </a:extLst>
          </p:cNvPr>
          <p:cNvSpPr txBox="1"/>
          <p:nvPr/>
        </p:nvSpPr>
        <p:spPr>
          <a:xfrm>
            <a:off x="463163" y="405590"/>
            <a:ext cx="11431987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2. Diferenciace (</a:t>
            </a:r>
            <a:r>
              <a:rPr lang="cs-CZ" sz="2800" b="1" dirty="0" err="1"/>
              <a:t>differentiation</a:t>
            </a:r>
            <a:r>
              <a:rPr lang="cs-CZ" sz="2800" b="1" dirty="0"/>
              <a:t>)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Popis: </a:t>
            </a:r>
            <a:r>
              <a:rPr lang="cs-CZ" sz="2800" dirty="0"/>
              <a:t>Firma se odlišuje od konkurence nabídkou jedinečných produktů nebo služeb s přidanou hodnotou.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Jak toho dosáhnout:</a:t>
            </a:r>
          </a:p>
          <a:p>
            <a:pPr algn="just"/>
            <a:r>
              <a:rPr lang="cs-CZ" sz="2800" dirty="0"/>
              <a:t>Inovace a technologické předky.</a:t>
            </a:r>
          </a:p>
          <a:p>
            <a:pPr algn="just"/>
            <a:r>
              <a:rPr lang="cs-CZ" sz="2800" dirty="0"/>
              <a:t>Vynikající zákaznický servis.</a:t>
            </a:r>
          </a:p>
          <a:p>
            <a:pPr algn="just"/>
            <a:r>
              <a:rPr lang="cs-CZ" sz="2800" dirty="0"/>
              <a:t>Silná značka a reputace.</a:t>
            </a:r>
          </a:p>
          <a:p>
            <a:pPr algn="just"/>
            <a:r>
              <a:rPr lang="cs-CZ" sz="2800" dirty="0"/>
              <a:t>Rychlost dodání.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Cílová skupina: </a:t>
            </a:r>
            <a:r>
              <a:rPr lang="cs-CZ" sz="2800" dirty="0"/>
              <a:t>Zákazníci, kteří oceňují jedinečnost a kvalitu více než nízkou cenu. </a:t>
            </a:r>
          </a:p>
        </p:txBody>
      </p:sp>
    </p:spTree>
    <p:extLst>
      <p:ext uri="{BB962C8B-B14F-4D97-AF65-F5344CB8AC3E}">
        <p14:creationId xmlns:p14="http://schemas.microsoft.com/office/powerpoint/2010/main" val="137123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Typy podnikových strategií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4B9BD-7B88-D3ED-B29D-D91D6542A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FE8C041-FC64-6C56-3B93-5C1BE296A02B}"/>
              </a:ext>
            </a:extLst>
          </p:cNvPr>
          <p:cNvSpPr txBox="1"/>
          <p:nvPr/>
        </p:nvSpPr>
        <p:spPr>
          <a:xfrm>
            <a:off x="391603" y="345338"/>
            <a:ext cx="1148764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3. Strategie zaměření (</a:t>
            </a:r>
            <a:r>
              <a:rPr lang="cs-CZ" sz="2800" b="1" dirty="0" err="1"/>
              <a:t>focus</a:t>
            </a:r>
            <a:r>
              <a:rPr lang="cs-CZ" sz="2800" b="1" dirty="0"/>
              <a:t>)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Popis: </a:t>
            </a:r>
            <a:r>
              <a:rPr lang="cs-CZ" sz="2800" dirty="0"/>
              <a:t>Firma se soustředí na specifický, užší segment trhu a snaží se být v něm nejlepším dodavatelem.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Jak toho dosáhnout:</a:t>
            </a:r>
          </a:p>
          <a:p>
            <a:pPr algn="just"/>
            <a:r>
              <a:rPr lang="cs-CZ" sz="2800" dirty="0"/>
              <a:t>Přizpůsobení nabídky potřebám a preferencím cílového segmentu.</a:t>
            </a:r>
          </a:p>
          <a:p>
            <a:pPr algn="just"/>
            <a:r>
              <a:rPr lang="cs-CZ" sz="2800" dirty="0"/>
              <a:t>Dosažení silné pozice buď skrze nízké náklady (</a:t>
            </a:r>
            <a:r>
              <a:rPr lang="cs-CZ" sz="2800" dirty="0" err="1"/>
              <a:t>cost</a:t>
            </a:r>
            <a:r>
              <a:rPr lang="cs-CZ" sz="2800" dirty="0"/>
              <a:t> </a:t>
            </a:r>
            <a:r>
              <a:rPr lang="cs-CZ" sz="2800" dirty="0" err="1"/>
              <a:t>focus</a:t>
            </a:r>
            <a:r>
              <a:rPr lang="cs-CZ" sz="2800" dirty="0"/>
              <a:t>), nebo diferenciaci (</a:t>
            </a:r>
            <a:r>
              <a:rPr lang="cs-CZ" sz="2800" dirty="0" err="1"/>
              <a:t>differentiation</a:t>
            </a:r>
            <a:r>
              <a:rPr lang="cs-CZ" sz="2800" dirty="0"/>
              <a:t> </a:t>
            </a:r>
            <a:r>
              <a:rPr lang="cs-CZ" sz="2800" dirty="0" err="1"/>
              <a:t>focus</a:t>
            </a:r>
            <a:r>
              <a:rPr lang="cs-CZ" sz="2800" dirty="0"/>
              <a:t>).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b="1" dirty="0"/>
              <a:t>Cílová skupina: </a:t>
            </a:r>
            <a:r>
              <a:rPr lang="cs-CZ" sz="2800" dirty="0"/>
              <a:t>Specifický segment zákazníků s konkrétními potřebami, například geografická oblast, určitá demografická skupina apod.</a:t>
            </a:r>
          </a:p>
        </p:txBody>
      </p:sp>
    </p:spTree>
    <p:extLst>
      <p:ext uri="{BB962C8B-B14F-4D97-AF65-F5344CB8AC3E}">
        <p14:creationId xmlns:p14="http://schemas.microsoft.com/office/powerpoint/2010/main" val="1595440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3E685-AD79-2884-1C0A-2734C317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F98FD7C-0E0E-7921-9464-0071C17FEF06}"/>
              </a:ext>
            </a:extLst>
          </p:cNvPr>
          <p:cNvSpPr txBox="1"/>
          <p:nvPr/>
        </p:nvSpPr>
        <p:spPr>
          <a:xfrm>
            <a:off x="540327" y="374073"/>
            <a:ext cx="113309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b="1" dirty="0"/>
              <a:t>Business strategie podle P. Kotlera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tržních vůdců</a:t>
            </a:r>
            <a:r>
              <a:rPr lang="cs-CZ" sz="2800" dirty="0"/>
              <a:t>, kdy podnik má dominantní postavení na trhu, které je ostatními účastníky trhu respektováno. Podnik a jeho aktivity představují určitý „orientační bod“ nejen pro konkurenty, ale i pro ostatní účastníky trhu.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tržních vyzyvatelů (pronásledovatelů), </a:t>
            </a:r>
            <a:r>
              <a:rPr lang="cs-CZ" sz="2800" dirty="0"/>
              <a:t>kterou využívají ty podniky, které zaujímají druhá místa za tržním vůdcem a snaží se získat vedoucí postavení na trhu a tak se stát novým vůdcem trhu.</a:t>
            </a:r>
          </a:p>
        </p:txBody>
      </p:sp>
    </p:spTree>
    <p:extLst>
      <p:ext uri="{BB962C8B-B14F-4D97-AF65-F5344CB8AC3E}">
        <p14:creationId xmlns:p14="http://schemas.microsoft.com/office/powerpoint/2010/main" val="3526348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EABF9-CDF6-C853-A4D3-02146610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2ADF9ED-7302-2345-CAD4-BC8618B59A39}"/>
              </a:ext>
            </a:extLst>
          </p:cNvPr>
          <p:cNvSpPr txBox="1"/>
          <p:nvPr/>
        </p:nvSpPr>
        <p:spPr>
          <a:xfrm>
            <a:off x="343231" y="437959"/>
            <a:ext cx="1150553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tržních následovatelů</a:t>
            </a:r>
            <a:r>
              <a:rPr lang="cs-CZ" sz="2800" dirty="0"/>
              <a:t>, což jsou strategie podniků, které napodobují produkty a postupy úspěšnějších konkurentů. Tím výrazně snižují své vlastní náklady, které by jinak musely věnovat na výzkum, vývoj, propagaci nových produktů. V podstatě se jedná o „dobrovolné následování“ lepšího.</a:t>
            </a:r>
          </a:p>
          <a:p>
            <a:pPr algn="just"/>
            <a:endParaRPr lang="cs-CZ" sz="2800" dirty="0"/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tržního troškaře </a:t>
            </a:r>
            <a:r>
              <a:rPr lang="cs-CZ" sz="2800" dirty="0"/>
              <a:t>představuje specializaci na obsazení různých mezer a zákoutí na trhu, které označujeme jako „výklenky“. Tyto podniky, často velmi specializované, sice mají malý podíl na trhu, ale ziskově mohou být velmi</a:t>
            </a:r>
          </a:p>
          <a:p>
            <a:pPr algn="just"/>
            <a:r>
              <a:rPr lang="cs-CZ" sz="2800" dirty="0"/>
              <a:t>úspěšné, neboť pracují často s vysokou marží a znají dobře i potřeby svých zákazníků.</a:t>
            </a:r>
          </a:p>
        </p:txBody>
      </p:sp>
    </p:spTree>
    <p:extLst>
      <p:ext uri="{BB962C8B-B14F-4D97-AF65-F5344CB8AC3E}">
        <p14:creationId xmlns:p14="http://schemas.microsoft.com/office/powerpoint/2010/main" val="10368028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39F93-995C-9AF9-ED96-309C6794E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A91BBE5-5E1B-6581-4328-DC86B7B04444}"/>
              </a:ext>
            </a:extLst>
          </p:cNvPr>
          <p:cNvSpPr txBox="1"/>
          <p:nvPr/>
        </p:nvSpPr>
        <p:spPr>
          <a:xfrm>
            <a:off x="590384" y="538903"/>
            <a:ext cx="1120935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/>
              <a:t>Business strategie podle P. </a:t>
            </a:r>
            <a:r>
              <a:rPr lang="cs-CZ" sz="2800" b="1" dirty="0" err="1"/>
              <a:t>Druckera</a:t>
            </a:r>
            <a:endParaRPr lang="cs-CZ" sz="2800" b="1" dirty="0"/>
          </a:p>
          <a:p>
            <a:pPr algn="just"/>
            <a:endParaRPr lang="cs-CZ" sz="1800" b="1" dirty="0"/>
          </a:p>
          <a:p>
            <a:pPr algn="just"/>
            <a:endParaRPr lang="cs-CZ" sz="1800" b="1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být „nejlevnější a nejmaximálnější“</a:t>
            </a:r>
            <a:r>
              <a:rPr lang="cs-CZ" sz="2800" dirty="0"/>
              <a:t>,</a:t>
            </a:r>
            <a:r>
              <a:rPr lang="cs-CZ" sz="2800" b="1" dirty="0"/>
              <a:t> </a:t>
            </a:r>
            <a:r>
              <a:rPr lang="cs-CZ" sz="2800" dirty="0"/>
              <a:t>která zabírá celý trh zákazníků a má nejen levné produkty, ale i v mnoha nabízených druzích.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„udeřit na konkurenci tam, kde není“</a:t>
            </a:r>
            <a:r>
              <a:rPr lang="cs-CZ" sz="2800" dirty="0"/>
              <a:t>,</a:t>
            </a:r>
            <a:r>
              <a:rPr lang="cs-CZ" sz="2800" b="1" dirty="0"/>
              <a:t> </a:t>
            </a:r>
            <a:r>
              <a:rPr lang="cs-CZ" sz="2800" dirty="0"/>
              <a:t>což představuje vyhledávání takových oblastí, které konkurence neobjevila. V podstatě se jedná opustit oblast označovanou v současnosti jako „krvavý oceán“ (oblast velké konkurence) a soustředit svou pozornost na tzv. „modrý oceán“ podnikání (oblast s žádnou nebo jen s malou konkurencí).</a:t>
            </a:r>
          </a:p>
          <a:p>
            <a:pPr algn="just"/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5731608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5324A-3F11-2C12-D0F6-E212AC325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13C6D6E-18C1-4556-B68E-41EC0C6449E9}"/>
              </a:ext>
            </a:extLst>
          </p:cNvPr>
          <p:cNvSpPr txBox="1"/>
          <p:nvPr/>
        </p:nvSpPr>
        <p:spPr>
          <a:xfrm>
            <a:off x="477078" y="498976"/>
            <a:ext cx="1135446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„nalézt a obsadit specializované tržní mezery“ </a:t>
            </a:r>
            <a:r>
              <a:rPr lang="cs-CZ" sz="2800" dirty="0"/>
              <a:t>si mohou dovolit takové podniky, které vlastní originální produkt nebo ojedinělé výrobní technologie, což jim zajistí dostatečný náskok i obranu před konkurencí.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Strategie, která dokáže měnit „ekonomické charakteristiky produktu, trhu i dokonce oboru“</a:t>
            </a:r>
            <a:r>
              <a:rPr lang="cs-CZ" sz="2800" dirty="0"/>
              <a:t>.</a:t>
            </a:r>
            <a:r>
              <a:rPr lang="cs-CZ" sz="2800" b="1" dirty="0"/>
              <a:t> </a:t>
            </a:r>
            <a:r>
              <a:rPr lang="cs-CZ" sz="2800" dirty="0"/>
              <a:t>Tato strategie je značně riziková a představuje určitou podobu inovační strategie, kterou si mohou dovolit podniky s rozvinutým výzkumem a vysoce odborným personálem.</a:t>
            </a:r>
          </a:p>
        </p:txBody>
      </p:sp>
    </p:spTree>
    <p:extLst>
      <p:ext uri="{BB962C8B-B14F-4D97-AF65-F5344CB8AC3E}">
        <p14:creationId xmlns:p14="http://schemas.microsoft.com/office/powerpoint/2010/main" val="3007873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3A92C-970F-E676-6AB3-BD01D309A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5D33910-C8EA-8B6D-CA48-8D28E4987A10}"/>
              </a:ext>
            </a:extLst>
          </p:cNvPr>
          <p:cNvSpPr txBox="1"/>
          <p:nvPr/>
        </p:nvSpPr>
        <p:spPr>
          <a:xfrm>
            <a:off x="701704" y="667420"/>
            <a:ext cx="1109008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dirty="0"/>
              <a:t>Strategie funkčních oblastí podniku</a:t>
            </a:r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• Marketingová strategie </a:t>
            </a:r>
          </a:p>
          <a:p>
            <a:r>
              <a:rPr lang="cs-CZ" sz="2800" dirty="0"/>
              <a:t>• Výrobní strategie </a:t>
            </a:r>
          </a:p>
          <a:p>
            <a:r>
              <a:rPr lang="cs-CZ" sz="2800" dirty="0"/>
              <a:t>• Zásobovací strategie</a:t>
            </a:r>
          </a:p>
          <a:p>
            <a:r>
              <a:rPr lang="cs-CZ" sz="2800" dirty="0"/>
              <a:t>• Finanční strategie </a:t>
            </a:r>
          </a:p>
          <a:p>
            <a:r>
              <a:rPr lang="cs-CZ" sz="2800" dirty="0"/>
              <a:t>• Výzkumně-vývojová strategie </a:t>
            </a:r>
          </a:p>
          <a:p>
            <a:r>
              <a:rPr lang="cs-CZ" sz="2800" dirty="0"/>
              <a:t>• Personální strategie </a:t>
            </a:r>
          </a:p>
          <a:p>
            <a:r>
              <a:rPr lang="cs-CZ" sz="2800" dirty="0"/>
              <a:t>• Investiční strategie </a:t>
            </a:r>
          </a:p>
          <a:p>
            <a:r>
              <a:rPr lang="cs-CZ" sz="2800" dirty="0"/>
              <a:t>• Informační strategie</a:t>
            </a:r>
          </a:p>
        </p:txBody>
      </p:sp>
    </p:spTree>
    <p:extLst>
      <p:ext uri="{BB962C8B-B14F-4D97-AF65-F5344CB8AC3E}">
        <p14:creationId xmlns:p14="http://schemas.microsoft.com/office/powerpoint/2010/main" val="869675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BCB42250-AB1F-C1CB-F960-8FA79B276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652" y="1561839"/>
            <a:ext cx="8030696" cy="3734321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BDD219B9-7202-E881-0AA0-E45C7B558B40}"/>
              </a:ext>
            </a:extLst>
          </p:cNvPr>
          <p:cNvSpPr txBox="1"/>
          <p:nvPr/>
        </p:nvSpPr>
        <p:spPr>
          <a:xfrm>
            <a:off x="462013" y="365760"/>
            <a:ext cx="5948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marketingové strategie</a:t>
            </a:r>
          </a:p>
        </p:txBody>
      </p:sp>
    </p:spTree>
    <p:extLst>
      <p:ext uri="{BB962C8B-B14F-4D97-AF65-F5344CB8AC3E}">
        <p14:creationId xmlns:p14="http://schemas.microsoft.com/office/powerpoint/2010/main" val="2372397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4132252B-5DD4-C63C-4C89-9279A5F9620D}"/>
              </a:ext>
            </a:extLst>
          </p:cNvPr>
          <p:cNvSpPr txBox="1"/>
          <p:nvPr/>
        </p:nvSpPr>
        <p:spPr>
          <a:xfrm>
            <a:off x="580445" y="373711"/>
            <a:ext cx="11100021" cy="373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výrobní strategie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FF61A6F-B4FE-CB23-8CCE-402B1BA52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231" y="1557076"/>
            <a:ext cx="7973538" cy="37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919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028B5-0CA1-EE84-569C-D1B92311C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B9149D3F-343F-B988-72F8-FFAE307FBFA7}"/>
              </a:ext>
            </a:extLst>
          </p:cNvPr>
          <p:cNvSpPr txBox="1"/>
          <p:nvPr/>
        </p:nvSpPr>
        <p:spPr>
          <a:xfrm>
            <a:off x="604299" y="413468"/>
            <a:ext cx="11290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zásobovací – nákupní strategie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BAC7B8A-B994-E398-198C-93CA2753F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284" y="1547550"/>
            <a:ext cx="7935432" cy="376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388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268F6-1178-EEEB-29E5-F0C11A438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5FF3980-9850-8EC0-66AD-07AB998D87D7}"/>
              </a:ext>
            </a:extLst>
          </p:cNvPr>
          <p:cNvSpPr txBox="1"/>
          <p:nvPr/>
        </p:nvSpPr>
        <p:spPr>
          <a:xfrm>
            <a:off x="683812" y="341906"/>
            <a:ext cx="10901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finanční strategie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3E2E843-37E8-0DE3-C139-78F6E3310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389" y="1485629"/>
            <a:ext cx="8221222" cy="388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09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E50156A-72A0-15E0-B200-C0E91E93A517}"/>
              </a:ext>
            </a:extLst>
          </p:cNvPr>
          <p:cNvSpPr txBox="1"/>
          <p:nvPr/>
        </p:nvSpPr>
        <p:spPr>
          <a:xfrm>
            <a:off x="542677" y="387562"/>
            <a:ext cx="11352474" cy="3969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Podnikové strategie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lze dělit podle úrovně řízení na celopodnikové (korporátní), obchodní (oborové) a funkční (dílčí) strategie, nebo podle zaměření na růstové (ofenzivní), stabilizační (defenzivní) či kombinované.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Mezi další dělení patří 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zaměřené na trh (např. pronikání na trh), zaměření na konkurenci (např.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Porterovy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generické strategie – vůdcovství v nákladech, diferenciace, segmentace), nebo strategie reagující na změny vnějšího prostředí. </a:t>
            </a:r>
          </a:p>
        </p:txBody>
      </p:sp>
    </p:spTree>
    <p:extLst>
      <p:ext uri="{BB962C8B-B14F-4D97-AF65-F5344CB8AC3E}">
        <p14:creationId xmlns:p14="http://schemas.microsoft.com/office/powerpoint/2010/main" val="4104900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7228E-6452-7E8A-E719-25F3E7BCF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0BD95883-746D-64C3-9203-8607E846812B}"/>
              </a:ext>
            </a:extLst>
          </p:cNvPr>
          <p:cNvSpPr txBox="1"/>
          <p:nvPr/>
        </p:nvSpPr>
        <p:spPr>
          <a:xfrm>
            <a:off x="604299" y="349857"/>
            <a:ext cx="11155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výzkumně-vývojové strategie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F03FA7B-2ADC-8355-2F7D-9B8206F223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362" y="1528497"/>
            <a:ext cx="8421275" cy="380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12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8E98E-E74A-054D-888E-28AAEF119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F2102FE-403D-5179-2925-E219FA9682A5}"/>
              </a:ext>
            </a:extLst>
          </p:cNvPr>
          <p:cNvSpPr txBox="1"/>
          <p:nvPr/>
        </p:nvSpPr>
        <p:spPr>
          <a:xfrm>
            <a:off x="683812" y="349857"/>
            <a:ext cx="11139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personální strategie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DF9C10D-FCAB-7C18-164F-4C7001102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941" y="1561839"/>
            <a:ext cx="8364117" cy="373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2336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5BEF3-DA7E-FDB8-B91B-4A579BF97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981B1AC-99A0-FA2D-50FA-A8712A80EC75}"/>
              </a:ext>
            </a:extLst>
          </p:cNvPr>
          <p:cNvSpPr txBox="1"/>
          <p:nvPr/>
        </p:nvSpPr>
        <p:spPr>
          <a:xfrm>
            <a:off x="616017" y="433137"/>
            <a:ext cx="11117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Komponenty informační strategie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B45F02C-648E-1277-4FDE-1319C96E3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810" y="1561839"/>
            <a:ext cx="7916380" cy="373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442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7E9E7C7D-5428-FBB8-5425-D5FBB5C992A5}"/>
              </a:ext>
            </a:extLst>
          </p:cNvPr>
          <p:cNvSpPr txBox="1"/>
          <p:nvPr/>
        </p:nvSpPr>
        <p:spPr>
          <a:xfrm>
            <a:off x="516835" y="381663"/>
            <a:ext cx="11251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Krizová matice pro určení krizové strategie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5B9CAD9-F1ED-7462-77D5-EBC9ED6F7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679" y="1799997"/>
            <a:ext cx="7468642" cy="32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7286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r>
              <a:rPr lang="cs-CZ" dirty="0">
                <a:hlinkClick r:id="rId2"/>
              </a:rPr>
              <a:t>https://is.slu.cz/el/opf/zima2020/PEMNKSMA/um/2._tutorial_2020.pdf</a:t>
            </a:r>
            <a:r>
              <a:rPr lang="cs-CZ" dirty="0"/>
              <a:t> 19.11.2025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B480E-A78F-A027-7D6D-25B9BCE1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32E76A-BDD0-829A-9FC5-EE2B535889D3}"/>
              </a:ext>
            </a:extLst>
          </p:cNvPr>
          <p:cNvSpPr txBox="1"/>
          <p:nvPr/>
        </p:nvSpPr>
        <p:spPr>
          <a:xfrm>
            <a:off x="574482" y="424472"/>
            <a:ext cx="11217301" cy="2125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Podle úrovně řízení: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Celopodniková strategie (</a:t>
            </a:r>
            <a:r>
              <a:rPr lang="cs-CZ" sz="2800" b="1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Corporate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cs-CZ" sz="2800" b="1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Strategy</a:t>
            </a:r>
            <a:r>
              <a:rPr lang="cs-CZ" sz="2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)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Zahrnuje hlavní myšlenku podnikání a směřování celé firmy, definuje dlouhodobé cíle a obory podnikání. </a:t>
            </a:r>
          </a:p>
        </p:txBody>
      </p:sp>
    </p:spTree>
    <p:extLst>
      <p:ext uri="{BB962C8B-B14F-4D97-AF65-F5344CB8AC3E}">
        <p14:creationId xmlns:p14="http://schemas.microsoft.com/office/powerpoint/2010/main" val="229047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A97C6-1C75-AA84-D564-19C79C949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752B1667-27F3-8D59-0525-1E5616A4B2D1}"/>
              </a:ext>
            </a:extLst>
          </p:cNvPr>
          <p:cNvSpPr txBox="1"/>
          <p:nvPr/>
        </p:nvSpPr>
        <p:spPr>
          <a:xfrm>
            <a:off x="540689" y="397565"/>
            <a:ext cx="11235193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Směry korporátní strategie</a:t>
            </a:r>
          </a:p>
          <a:p>
            <a:endParaRPr lang="cs-CZ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Ofenzivní (intenzivní) strategie </a:t>
            </a:r>
            <a:r>
              <a:rPr lang="cs-CZ" sz="2800" dirty="0"/>
              <a:t>– strategický směr růstového, expanzivního</a:t>
            </a:r>
          </a:p>
          <a:p>
            <a:pPr algn="just"/>
            <a:r>
              <a:rPr lang="cs-CZ" sz="2800" dirty="0"/>
              <a:t>charakteru, který je zaměřen na posilování pozice podnikatelského subjektu.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Defenzivní strategie </a:t>
            </a:r>
            <a:r>
              <a:rPr lang="cs-CZ" sz="2800" dirty="0"/>
              <a:t>– strategický směr obranného charakteru, jehož cílem je obrana současného tržního podílu, popřípadě příprava na postupný odchod z trhu.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Integrační strategie </a:t>
            </a:r>
            <a:r>
              <a:rPr lang="cs-CZ" sz="2800" dirty="0"/>
              <a:t>– strategický směr založený na propojování podnikatelského subjektu s dalšími subjekty v horizontálním i vertikálním směru.</a:t>
            </a:r>
          </a:p>
        </p:txBody>
      </p:sp>
    </p:spTree>
    <p:extLst>
      <p:ext uri="{BB962C8B-B14F-4D97-AF65-F5344CB8AC3E}">
        <p14:creationId xmlns:p14="http://schemas.microsoft.com/office/powerpoint/2010/main" val="107585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36DF741-6985-52FF-B0E9-26CC3267EFAA}"/>
              </a:ext>
            </a:extLst>
          </p:cNvPr>
          <p:cNvSpPr txBox="1"/>
          <p:nvPr/>
        </p:nvSpPr>
        <p:spPr>
          <a:xfrm>
            <a:off x="534725" y="347338"/>
            <a:ext cx="1143198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Diverzifikační strategie </a:t>
            </a:r>
            <a:r>
              <a:rPr lang="cs-CZ" sz="2800" dirty="0"/>
              <a:t>– strategický směr založený na rozšiřování podnikatelských aktivit do oblastí, které souvisí úplně nebo nesouvisí s dosavadními aktivitami podnikatelského subjektu</a:t>
            </a:r>
          </a:p>
        </p:txBody>
      </p:sp>
    </p:spTree>
    <p:extLst>
      <p:ext uri="{BB962C8B-B14F-4D97-AF65-F5344CB8AC3E}">
        <p14:creationId xmlns:p14="http://schemas.microsoft.com/office/powerpoint/2010/main" val="2282671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8E8204D0-953B-ED90-97DA-3BCAB787A1E5}"/>
              </a:ext>
            </a:extLst>
          </p:cNvPr>
          <p:cNvSpPr txBox="1"/>
          <p:nvPr/>
        </p:nvSpPr>
        <p:spPr>
          <a:xfrm>
            <a:off x="628153" y="429370"/>
            <a:ext cx="1116363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800" b="1" dirty="0"/>
              <a:t>Růstové směry podle </a:t>
            </a:r>
            <a:r>
              <a:rPr lang="cs-CZ" sz="2800" b="1" dirty="0" err="1"/>
              <a:t>Ansoffovy</a:t>
            </a:r>
            <a:r>
              <a:rPr lang="cs-CZ" sz="2800" b="1" dirty="0"/>
              <a:t> matice – ofenzivní (intenzivní) korporátní strategie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penetrace (pronikání na trh): </a:t>
            </a:r>
            <a:r>
              <a:rPr lang="cs-CZ" sz="2800" dirty="0"/>
              <a:t>existující produkt na daném existujícím trhu – cílem této strategie je zvýšení intenzity nákupu stávajících produktů stávajícími zákazníky, intenzivně se zde využívají marketingové nástroje.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rozvoje trhu: </a:t>
            </a:r>
            <a:r>
              <a:rPr lang="cs-CZ" sz="2800" dirty="0"/>
              <a:t>existující produkt na novém trhu – cílem této strategie je nalézt nové odbytiště pro stávající produkty. Novými trhy mohou být zahraniční trhy nebo nové cílové segmenty.</a:t>
            </a:r>
          </a:p>
          <a:p>
            <a:pPr algn="just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06813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8BC422D-0D3F-75B3-C179-42547931E448}"/>
              </a:ext>
            </a:extLst>
          </p:cNvPr>
          <p:cNvSpPr txBox="1"/>
          <p:nvPr/>
        </p:nvSpPr>
        <p:spPr>
          <a:xfrm>
            <a:off x="646045" y="445347"/>
            <a:ext cx="1123320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rozvoje produktu: </a:t>
            </a:r>
            <a:r>
              <a:rPr lang="cs-CZ" sz="2800" dirty="0"/>
              <a:t>nový produkt na existujícím trhu – cílem strategie je uplatnit nové nebo inovované produkty na stávajících trzích podniku. Produkty by měly být nové především pro cílové zákazníky a měly by přinášet významnou hodnotu zákazníkům.</a:t>
            </a:r>
          </a:p>
          <a:p>
            <a:pPr algn="just"/>
            <a:endParaRPr lang="cs-CZ" sz="2800" dirty="0"/>
          </a:p>
          <a:p>
            <a:pPr algn="just"/>
            <a:r>
              <a:rPr lang="cs-CZ" sz="2800" dirty="0"/>
              <a:t>• </a:t>
            </a:r>
            <a:r>
              <a:rPr lang="cs-CZ" sz="2800" b="1" dirty="0"/>
              <a:t>Strategie diverzifikační: </a:t>
            </a:r>
            <a:r>
              <a:rPr lang="cs-CZ" sz="2800" dirty="0"/>
              <a:t>nový produkt na nový trh – podnikatelský subjekt nabízí nové produkty nebo realizuje podnikatelské aktivity nesouvisející se stávajícím podnikáním a snaží se je uplatnit na nových trzích.</a:t>
            </a:r>
          </a:p>
        </p:txBody>
      </p:sp>
    </p:spTree>
    <p:extLst>
      <p:ext uri="{BB962C8B-B14F-4D97-AF65-F5344CB8AC3E}">
        <p14:creationId xmlns:p14="http://schemas.microsoft.com/office/powerpoint/2010/main" val="3009639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60D5C89C-E55B-E9FA-EE85-A1DB7D69EE04}"/>
              </a:ext>
            </a:extLst>
          </p:cNvPr>
          <p:cNvSpPr txBox="1"/>
          <p:nvPr/>
        </p:nvSpPr>
        <p:spPr>
          <a:xfrm>
            <a:off x="556591" y="341906"/>
            <a:ext cx="1124314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Defenzivní korporátní strategie</a:t>
            </a:r>
          </a:p>
          <a:p>
            <a:endParaRPr lang="cs-CZ" sz="2800" b="1" dirty="0"/>
          </a:p>
          <a:p>
            <a:r>
              <a:rPr lang="cs-CZ" sz="2800" dirty="0"/>
              <a:t>Mezi defenzivní strategie patří tyto následující strategie: </a:t>
            </a:r>
          </a:p>
          <a:p>
            <a:endParaRPr lang="cs-CZ" sz="2800" dirty="0"/>
          </a:p>
          <a:p>
            <a:r>
              <a:rPr lang="cs-CZ" sz="2800" dirty="0"/>
              <a:t>– strategie společného podnikání; </a:t>
            </a:r>
          </a:p>
          <a:p>
            <a:r>
              <a:rPr lang="cs-CZ" sz="2800" dirty="0"/>
              <a:t>– strategie snižování výdajů;</a:t>
            </a:r>
          </a:p>
          <a:p>
            <a:r>
              <a:rPr lang="cs-CZ" sz="2800" dirty="0"/>
              <a:t>– strategie zbavování se majetku;</a:t>
            </a:r>
          </a:p>
          <a:p>
            <a:r>
              <a:rPr lang="cs-CZ" sz="2800" dirty="0"/>
              <a:t>– strategie likvidace.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720413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1397</Words>
  <Application>Microsoft Office PowerPoint</Application>
  <PresentationFormat>Širokoúhlá obrazovka</PresentationFormat>
  <Paragraphs>147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Aptos</vt:lpstr>
      <vt:lpstr>Arial</vt:lpstr>
      <vt:lpstr>Calibri</vt:lpstr>
      <vt:lpstr>Calibri Light</vt:lpstr>
      <vt:lpstr>Google Sans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65</cp:revision>
  <dcterms:created xsi:type="dcterms:W3CDTF">2025-05-04T08:15:56Z</dcterms:created>
  <dcterms:modified xsi:type="dcterms:W3CDTF">2025-11-19T10:54:56Z</dcterms:modified>
</cp:coreProperties>
</file>