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82" r:id="rId2"/>
    <p:sldId id="256" r:id="rId3"/>
    <p:sldId id="353" r:id="rId4"/>
    <p:sldId id="354" r:id="rId5"/>
    <p:sldId id="355" r:id="rId6"/>
    <p:sldId id="356" r:id="rId7"/>
    <p:sldId id="357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369" r:id="rId20"/>
    <p:sldId id="370" r:id="rId21"/>
    <p:sldId id="371" r:id="rId22"/>
    <p:sldId id="372" r:id="rId23"/>
    <p:sldId id="373" r:id="rId24"/>
    <p:sldId id="374" r:id="rId25"/>
    <p:sldId id="375" r:id="rId26"/>
    <p:sldId id="376" r:id="rId27"/>
    <p:sldId id="377" r:id="rId28"/>
    <p:sldId id="378" r:id="rId29"/>
    <p:sldId id="379" r:id="rId30"/>
    <p:sldId id="380" r:id="rId31"/>
    <p:sldId id="381" r:id="rId32"/>
    <p:sldId id="352" r:id="rId3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8CCEE-D4B2-4D31-8617-B167DC371928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9D87C8-0881-4DF6-B035-D0C7F089C3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0045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789F9-8675-3778-7945-C64F919B1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C958CF-74F0-6F9B-10D8-5ABD47E5C5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0DBA9-881B-E219-29C7-2014946E3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6EEB5-32E2-F24B-753D-3C0819A48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A00E3-69AD-100D-7631-CF37DDD2B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43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50492-E3EC-C30D-F720-DA43DB5C5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9E895F-23FE-1144-9A48-3F38663F3C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06B0B-5CB7-EB88-2388-C3FC95BB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BAE56-FEA5-74EB-414A-D709F99D0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9079A-BEF5-92E9-ED3C-6DF69AF90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34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FA0045-B60D-D681-1633-C348C5EB7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60DC3C-EB83-812D-BC3B-0AB80B426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AC22D-7A15-2096-4E80-60AE6716B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ADA20-2469-450A-CA69-B8482D9FF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08B4B-0D7F-4121-A064-65DF217B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30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4D80B-A5AD-C557-6A4F-6F32FFF0C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539BA-783F-4CC2-124C-DAB6529A9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01BC4-251E-4B47-25B0-93E147166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A8310-A119-86C3-5F56-4CEEC8E46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146C4-8A01-7096-CB65-B2A8E6BC2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223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9DED1-CCBF-8478-8A67-3E7E359BD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7583D-2BD6-96B1-64D0-B5035208C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9E528-2510-8C93-156F-78A06E9C1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F47C7-6B84-D608-0C85-E6ED88DD7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5F696-1391-6BD3-A0E4-B4A38F85E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852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45939-F915-931B-1343-3B5498513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67F7B-EF89-EDD4-4957-F7BAFBEF2A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75C63-0EF6-4B3E-5B47-690FF443F8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C0DFAD-4563-AFA2-9C31-6291D49CD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8521C-CF9B-E60C-6FA3-620A4326B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0B300-1844-9FFB-8731-2E28E6A66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308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69095-C9AC-FC16-1F1C-5EB720585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9C2405-571F-1A7B-3A78-2853F5510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45B3E-9FE5-33C9-0C8B-918AB65BD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AB662-1F58-CAD7-4504-D385138633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6E01E7-957E-CEA6-B9EA-A9937B35A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9B3015-F726-08B6-B419-D53060F01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50891E-F49F-BE78-C490-40D2F085E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CF7BBF-C5E7-FAFF-2EF6-4E94E2C93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452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E388C-7B61-180D-2493-EF8C96FB8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74D4FC-D1CA-60FC-ABD0-B84F0A22B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396F-1B2F-8157-065F-1D8FC3FED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12BD91-B2C5-187D-A2FF-FAD4D882D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87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B558FF-EC23-3AE2-F393-FF448FF74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C81343-0B4A-E6CF-1F90-3EE3B8C33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EEBB2-530B-C7D8-40CB-19FBC24D9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203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D1DE-17CD-CF47-4DCE-A37B734F4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2E601-7ED5-80B4-573F-556954059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8DF65B-EA0F-901A-4189-459B2E4D9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E4D23-F25F-A740-6362-4216D4D8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36385-E33D-E5B4-1600-554E86F63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46D25B-3EFE-8852-44AF-B92BAABF3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067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50B5D-36F1-65A9-2996-B1A1150A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574C23-192A-8401-DE69-FBD459576F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112402-5FD0-75B4-E662-D4FC60D12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9E75F-0340-D503-6C39-E58C4030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2F5FC1-821B-2A8F-D0AA-98A8AEAB8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B05A0A-5CB5-E62F-3732-EBD67A571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47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293663-0F47-C076-CA02-218AAC59D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74C48-D8AF-B3E3-95A0-EC25A2372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B39EA-20D1-8F33-B93E-AC8B741DA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7FCD5-FA46-9103-7D09-061B43CDA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43826-34F8-CB09-4DF9-CBBB66E767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722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mmr.gov.cz/getmedia/a8e367ae-8c84-48f2-9ce4-5484e4d5de52/Typologie-strategickych-a-provadecich-dokumentu_final.pdf" TargetMode="External"/><Relationship Id="rId2" Type="http://schemas.openxmlformats.org/officeDocument/2006/relationships/hyperlink" Target="https://www.databaze-strategie.cz/aaa/view.php3?vid=3229&amp;cmd%5b3229%5d=x-3229-99f683105e2b29b80767634b5cd4b65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s.muni.cz/el/fss/podzim2010/SPP801/um/Organizacni_struktura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1743600" y="1194860"/>
            <a:ext cx="8704800" cy="3258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buClr>
                <a:srgbClr val="D10202"/>
              </a:buClr>
              <a:buSzPts val="4400"/>
            </a:pPr>
            <a:r>
              <a:rPr lang="cs-CZ" b="1" dirty="0">
                <a:solidFill>
                  <a:srgbClr val="D10202"/>
                </a:solidFill>
              </a:rPr>
              <a:t>Strategický management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XSM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380151" y="5907867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Martin Hart, Ph.D.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5943600" y="1703718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7821283" y="5907867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05. 11. 2025</a:t>
            </a:r>
            <a:endParaRPr dirty="0"/>
          </a:p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33267-B042-EE6D-09DC-4F03BF320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67BDC94A-77C3-AF3E-A80F-B142F4D82ABA}"/>
              </a:ext>
            </a:extLst>
          </p:cNvPr>
          <p:cNvSpPr txBox="1"/>
          <p:nvPr/>
        </p:nvSpPr>
        <p:spPr>
          <a:xfrm>
            <a:off x="561109" y="477982"/>
            <a:ext cx="11055927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II. Analytická část</a:t>
            </a:r>
          </a:p>
          <a:p>
            <a:endParaRPr lang="cs-CZ" dirty="0"/>
          </a:p>
          <a:p>
            <a:r>
              <a:rPr lang="cs-CZ" sz="2800" dirty="0"/>
              <a:t>Definice řešeného problému</a:t>
            </a:r>
          </a:p>
          <a:p>
            <a:r>
              <a:rPr lang="cs-CZ" sz="2800" dirty="0"/>
              <a:t>Prostředí a očekávaný budoucí vývoj</a:t>
            </a:r>
          </a:p>
          <a:p>
            <a:r>
              <a:rPr lang="cs-CZ" sz="2800" dirty="0"/>
              <a:t>Revize stávajících opatření</a:t>
            </a:r>
          </a:p>
          <a:p>
            <a:pPr algn="just"/>
            <a:r>
              <a:rPr lang="cs-CZ" sz="2800" dirty="0"/>
              <a:t>Vývoj při tzv. nulové variantě - V této podkapitole bude popsán vývoj stavu  </a:t>
            </a:r>
          </a:p>
          <a:p>
            <a:pPr algn="just"/>
            <a:r>
              <a:rPr lang="cs-CZ" sz="2800" dirty="0"/>
              <a:t>                                                       v řešené oblasti v případě, že daná strategie  </a:t>
            </a:r>
          </a:p>
          <a:p>
            <a:pPr algn="just"/>
            <a:r>
              <a:rPr lang="cs-CZ" sz="2800" dirty="0"/>
              <a:t>                                                       nebude implementována, respektive když </a:t>
            </a:r>
          </a:p>
          <a:p>
            <a:pPr algn="just"/>
            <a:r>
              <a:rPr lang="cs-CZ" sz="2800" dirty="0"/>
              <a:t>                                                       nebudou realizována strategií stanovená </a:t>
            </a:r>
          </a:p>
          <a:p>
            <a:pPr algn="just"/>
            <a:r>
              <a:rPr lang="cs-CZ" sz="2800" dirty="0"/>
              <a:t>                                                       opatření.</a:t>
            </a:r>
          </a:p>
          <a:p>
            <a:pPr algn="just"/>
            <a:r>
              <a:rPr lang="cs-CZ" sz="2800" dirty="0"/>
              <a:t>Souhrn výsledků klíčových analýz</a:t>
            </a:r>
          </a:p>
        </p:txBody>
      </p:sp>
    </p:spTree>
    <p:extLst>
      <p:ext uri="{BB962C8B-B14F-4D97-AF65-F5344CB8AC3E}">
        <p14:creationId xmlns:p14="http://schemas.microsoft.com/office/powerpoint/2010/main" val="1594442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D76DF-9EB1-5150-7FBB-ACF87B30A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96FF6138-C868-2F7F-0A63-29B7C4AE2FE1}"/>
              </a:ext>
            </a:extLst>
          </p:cNvPr>
          <p:cNvSpPr txBox="1"/>
          <p:nvPr/>
        </p:nvSpPr>
        <p:spPr>
          <a:xfrm>
            <a:off x="768927" y="394855"/>
            <a:ext cx="1057794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III. Strategická část</a:t>
            </a:r>
          </a:p>
          <a:p>
            <a:endParaRPr lang="cs-CZ" dirty="0"/>
          </a:p>
          <a:p>
            <a:pPr marL="514350" indent="-514350">
              <a:buAutoNum type="alphaLcPeriod"/>
            </a:pPr>
            <a:r>
              <a:rPr lang="cs-CZ" sz="2800" b="1" dirty="0"/>
              <a:t>Vize a základní strategické směřování</a:t>
            </a:r>
          </a:p>
          <a:p>
            <a:pPr algn="just"/>
            <a:r>
              <a:rPr lang="cs-CZ" sz="2800" dirty="0"/>
              <a:t>Logika intervence, hierarchie cílů - V této podkapitole bude popsána logika intervence, tj. přístup k řešení stanoveného a definovaného problému. Konkrétně zde bude popsáno, čeho a jakým způsobem má být dosaženo. Zároveň bude popsána a vysvětlena zvolená hierarchie cílů strategie.</a:t>
            </a:r>
          </a:p>
          <a:p>
            <a:endParaRPr lang="cs-CZ" sz="2800" dirty="0"/>
          </a:p>
          <a:p>
            <a:r>
              <a:rPr lang="cs-CZ" sz="2800" dirty="0"/>
              <a:t>Vize, globální cíl a strategické oblasti</a:t>
            </a:r>
          </a:p>
          <a:p>
            <a:r>
              <a:rPr lang="cs-CZ" sz="2800" dirty="0"/>
              <a:t>Strategické cíle strategie </a:t>
            </a:r>
          </a:p>
        </p:txBody>
      </p:sp>
    </p:spTree>
    <p:extLst>
      <p:ext uri="{BB962C8B-B14F-4D97-AF65-F5344CB8AC3E}">
        <p14:creationId xmlns:p14="http://schemas.microsoft.com/office/powerpoint/2010/main" val="4017540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4636A-9A28-1E95-9A7F-11402B494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249A3018-7DD3-6067-0668-47EF7912510C}"/>
              </a:ext>
            </a:extLst>
          </p:cNvPr>
          <p:cNvSpPr txBox="1"/>
          <p:nvPr/>
        </p:nvSpPr>
        <p:spPr>
          <a:xfrm>
            <a:off x="706582" y="353291"/>
            <a:ext cx="1084810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b. Popis cílů a opatření v jednotlivých strategických oblastech</a:t>
            </a:r>
          </a:p>
          <a:p>
            <a:endParaRPr lang="cs-CZ" sz="2800" dirty="0"/>
          </a:p>
          <a:p>
            <a:r>
              <a:rPr lang="cs-CZ" sz="2800" dirty="0"/>
              <a:t>Popis specifických cílů, dopady jejich naplnění</a:t>
            </a:r>
          </a:p>
          <a:p>
            <a:pPr algn="just"/>
            <a:r>
              <a:rPr lang="cs-CZ" sz="2800" dirty="0"/>
              <a:t>Přehled a popis opatření - Na tomto místě budou popsána opatření vedoucí k naplnění příslušného specifického cíle. Dále budou popsány náklady, přínosy a dopady realizace daného opatření.</a:t>
            </a:r>
          </a:p>
          <a:p>
            <a:pPr algn="just"/>
            <a:endParaRPr lang="cs-CZ" sz="2800" dirty="0"/>
          </a:p>
          <a:p>
            <a:r>
              <a:rPr lang="cs-CZ" sz="2800" dirty="0"/>
              <a:t>Výsledky a výstupy realizace jednotlivých opatření (aktivit), indikátory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412470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BC73DF-0854-10C8-2E4B-936FA8E48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61EDA0F1-9312-D306-DE91-7A7CD1689B93}"/>
              </a:ext>
            </a:extLst>
          </p:cNvPr>
          <p:cNvSpPr txBox="1"/>
          <p:nvPr/>
        </p:nvSpPr>
        <p:spPr>
          <a:xfrm>
            <a:off x="685800" y="436418"/>
            <a:ext cx="110143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IV. Implementační část</a:t>
            </a:r>
          </a:p>
          <a:p>
            <a:endParaRPr lang="cs-CZ" sz="2800" b="1" dirty="0"/>
          </a:p>
          <a:p>
            <a:r>
              <a:rPr lang="cs-CZ" sz="2800" dirty="0"/>
              <a:t>Implementační struktura a systém řízení implementace</a:t>
            </a:r>
          </a:p>
          <a:p>
            <a:r>
              <a:rPr lang="cs-CZ" sz="2800" dirty="0"/>
              <a:t>Plán realizace aktivit</a:t>
            </a:r>
          </a:p>
          <a:p>
            <a:r>
              <a:rPr lang="cs-CZ" sz="2800" dirty="0"/>
              <a:t>Časový harmonogram</a:t>
            </a:r>
          </a:p>
          <a:p>
            <a:r>
              <a:rPr lang="cs-CZ" sz="2800" dirty="0"/>
              <a:t>Rozpočet a zdroje financování</a:t>
            </a:r>
          </a:p>
          <a:p>
            <a:r>
              <a:rPr lang="cs-CZ" sz="2800" dirty="0"/>
              <a:t>Systém monitorování a evaluace strategie</a:t>
            </a:r>
          </a:p>
          <a:p>
            <a:r>
              <a:rPr lang="cs-CZ" sz="2800" dirty="0"/>
              <a:t>Systém řízení rizik a předpoklady realizace strategie</a:t>
            </a:r>
          </a:p>
        </p:txBody>
      </p:sp>
    </p:spTree>
    <p:extLst>
      <p:ext uri="{BB962C8B-B14F-4D97-AF65-F5344CB8AC3E}">
        <p14:creationId xmlns:p14="http://schemas.microsoft.com/office/powerpoint/2010/main" val="2101103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32CC2-1B55-5BE4-0F06-AD66C2FEA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58675563-6DB1-364D-FF24-31289A7A4DB6}"/>
              </a:ext>
            </a:extLst>
          </p:cNvPr>
          <p:cNvSpPr txBox="1"/>
          <p:nvPr/>
        </p:nvSpPr>
        <p:spPr>
          <a:xfrm>
            <a:off x="623455" y="498764"/>
            <a:ext cx="107857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V. Postup tvorby strategie</a:t>
            </a:r>
          </a:p>
          <a:p>
            <a:endParaRPr lang="cs-CZ" sz="2800" dirty="0"/>
          </a:p>
          <a:p>
            <a:r>
              <a:rPr lang="cs-CZ" sz="2800" dirty="0"/>
              <a:t>Autoři strategie a zúčastněné strany</a:t>
            </a:r>
          </a:p>
          <a:p>
            <a:pPr algn="just"/>
            <a:r>
              <a:rPr lang="cs-CZ" sz="2800" dirty="0"/>
              <a:t>Popis postupu tvorby strategie - V této kapitole budou stručně popsány klíčové aktivity, kroky a události tvorby strategie.</a:t>
            </a:r>
          </a:p>
        </p:txBody>
      </p:sp>
    </p:spTree>
    <p:extLst>
      <p:ext uri="{BB962C8B-B14F-4D97-AF65-F5344CB8AC3E}">
        <p14:creationId xmlns:p14="http://schemas.microsoft.com/office/powerpoint/2010/main" val="1773110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DA97D-E719-65C2-BFA4-59771AF2D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1CDC1EBA-25B6-6CE1-7D70-6FAB3637D540}"/>
              </a:ext>
            </a:extLst>
          </p:cNvPr>
          <p:cNvSpPr txBox="1"/>
          <p:nvPr/>
        </p:nvSpPr>
        <p:spPr>
          <a:xfrm>
            <a:off x="639041" y="494437"/>
            <a:ext cx="1118581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Strategie jako strategický dokument </a:t>
            </a:r>
            <a:r>
              <a:rPr lang="cs-CZ" sz="2800" dirty="0"/>
              <a:t>je střednědobý až dlouhodobý ucelený soubor opatření směřujících k dosažení cílů v definované konkrétní oblasti. 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Strategie má vysokou míru podrobnosti a vzájemně vyvážené a propojené všechny </a:t>
            </a:r>
            <a:r>
              <a:rPr lang="cs-CZ" sz="2800" b="1" dirty="0"/>
              <a:t>3 části </a:t>
            </a:r>
            <a:r>
              <a:rPr lang="cs-CZ" sz="2800" dirty="0"/>
              <a:t>– analytickou, strategickou i implementační.</a:t>
            </a:r>
          </a:p>
        </p:txBody>
      </p:sp>
    </p:spTree>
    <p:extLst>
      <p:ext uri="{BB962C8B-B14F-4D97-AF65-F5344CB8AC3E}">
        <p14:creationId xmlns:p14="http://schemas.microsoft.com/office/powerpoint/2010/main" val="25105367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F9A0E-3643-D4DB-4617-D48F10613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9436CB58-1FDB-BAC3-D2BE-36DBE7584C10}"/>
              </a:ext>
            </a:extLst>
          </p:cNvPr>
          <p:cNvSpPr txBox="1"/>
          <p:nvPr/>
        </p:nvSpPr>
        <p:spPr>
          <a:xfrm>
            <a:off x="701385" y="466820"/>
            <a:ext cx="1108190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Strategie</a:t>
            </a:r>
            <a:r>
              <a:rPr lang="cs-CZ" sz="2800" dirty="0"/>
              <a:t> v tomto pojetí obsahuje definici problému, souhrn podkladových analýz a dat, definuje vizi (tj. budoucí žádoucí stav v dané oblasti) a stanovuje sadu cílů, jichž má být dosaženo.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Dále </a:t>
            </a:r>
            <a:r>
              <a:rPr lang="cs-CZ" sz="2800" b="1" dirty="0"/>
              <a:t>strategie</a:t>
            </a:r>
            <a:r>
              <a:rPr lang="cs-CZ" sz="2800" dirty="0"/>
              <a:t> obsahuje opatření, jejichž prostřednictvím jsou jednotlivé cíle naplněny. Zároveň </a:t>
            </a:r>
            <a:r>
              <a:rPr lang="cs-CZ" sz="2800" b="1" dirty="0"/>
              <a:t>strategie</a:t>
            </a:r>
            <a:r>
              <a:rPr lang="cs-CZ" sz="2800" dirty="0"/>
              <a:t> stanoví způsob implementace (včetně vymezení aktérů implementace strategie, časový a finanční rámec implementace atd.).</a:t>
            </a:r>
          </a:p>
        </p:txBody>
      </p:sp>
    </p:spTree>
    <p:extLst>
      <p:ext uri="{BB962C8B-B14F-4D97-AF65-F5344CB8AC3E}">
        <p14:creationId xmlns:p14="http://schemas.microsoft.com/office/powerpoint/2010/main" val="4215111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F074D-1C05-EFD1-D00C-2E632229D8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F771863-0D8F-867E-E10F-58071DF4C253}"/>
              </a:ext>
            </a:extLst>
          </p:cNvPr>
          <p:cNvSpPr txBox="1"/>
          <p:nvPr/>
        </p:nvSpPr>
        <p:spPr>
          <a:xfrm>
            <a:off x="535131" y="390389"/>
            <a:ext cx="1126894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Strategie</a:t>
            </a:r>
            <a:r>
              <a:rPr lang="cs-CZ" sz="2800" dirty="0"/>
              <a:t> obsahuje způsob vyhodnocení plnění cílů a opatření, vč. sady indikátorů a termínů. </a:t>
            </a:r>
            <a:r>
              <a:rPr lang="cs-CZ" sz="2800" b="1" dirty="0"/>
              <a:t>Strategie</a:t>
            </a:r>
            <a:r>
              <a:rPr lang="cs-CZ" sz="2800" dirty="0"/>
              <a:t> může vycházet z nadřazené politiky nebo strategického rámce. </a:t>
            </a:r>
          </a:p>
        </p:txBody>
      </p:sp>
    </p:spTree>
    <p:extLst>
      <p:ext uri="{BB962C8B-B14F-4D97-AF65-F5344CB8AC3E}">
        <p14:creationId xmlns:p14="http://schemas.microsoft.com/office/powerpoint/2010/main" val="3386117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5A2DAC-D9DF-B7D0-258F-8C37EE45B1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315CA0B-C113-0188-22F7-A3BAC4679992}"/>
              </a:ext>
            </a:extLst>
          </p:cNvPr>
          <p:cNvSpPr txBox="1"/>
          <p:nvPr/>
        </p:nvSpPr>
        <p:spPr>
          <a:xfrm>
            <a:off x="452004" y="355661"/>
            <a:ext cx="1124816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800" b="1" dirty="0"/>
              <a:t>Vztahy mezi organizační strategií, kulturou a strukturou</a:t>
            </a:r>
          </a:p>
          <a:p>
            <a:endParaRPr lang="pl-PL" sz="2800" b="1" dirty="0"/>
          </a:p>
          <a:p>
            <a:pPr algn="just"/>
            <a:r>
              <a:rPr lang="cs-CZ" sz="2800" dirty="0"/>
              <a:t>Organizační kultura, která vzniká a rozvíjí se víceméně spontánně, jako přirozený fenomén společenství lidí kooperujících v rámci organizace, objektem s největší stabilitou a autonomií. 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Vývoj organizační kultury lze sice do jisté míry modifikovat cílevědomým a racionálním řídícím působením, nelze ji však tímto působením jednoduše znovu vytvořit, či zcela zásadně změnit.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6499720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D19B8-D33D-69DD-13C0-7BF46D6C1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A793C12-6572-CDBE-53BA-0F53FD88EC97}"/>
              </a:ext>
            </a:extLst>
          </p:cNvPr>
          <p:cNvSpPr txBox="1"/>
          <p:nvPr/>
        </p:nvSpPr>
        <p:spPr>
          <a:xfrm>
            <a:off x="472786" y="362772"/>
            <a:ext cx="1139363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Toto je určující ve vztahu mezi </a:t>
            </a:r>
            <a:r>
              <a:rPr lang="cs-CZ" sz="2800" b="1" dirty="0"/>
              <a:t>strategií a organizační kulturou</a:t>
            </a:r>
            <a:r>
              <a:rPr lang="cs-CZ" sz="2800" dirty="0"/>
              <a:t>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Při koncipování strategie, jako racionálního volného aktu, by nad snahou, aby strategie směřovala k zásadní změně organizační kultury, mělo převažovat respektování obsahu a síly organizační kultury jako daného a limitovaného zdroje.</a:t>
            </a:r>
          </a:p>
        </p:txBody>
      </p:sp>
    </p:spTree>
    <p:extLst>
      <p:ext uri="{BB962C8B-B14F-4D97-AF65-F5344CB8AC3E}">
        <p14:creationId xmlns:p14="http://schemas.microsoft.com/office/powerpoint/2010/main" val="974308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A52E48-7AD2-6A52-9202-9FAB484C3B4D}"/>
              </a:ext>
            </a:extLst>
          </p:cNvPr>
          <p:cNvSpPr txBox="1"/>
          <p:nvPr/>
        </p:nvSpPr>
        <p:spPr>
          <a:xfrm>
            <a:off x="471340" y="329938"/>
            <a:ext cx="11331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Obsah a struktura strategie</a:t>
            </a:r>
          </a:p>
        </p:txBody>
      </p:sp>
    </p:spTree>
    <p:extLst>
      <p:ext uri="{BB962C8B-B14F-4D97-AF65-F5344CB8AC3E}">
        <p14:creationId xmlns:p14="http://schemas.microsoft.com/office/powerpoint/2010/main" val="16917058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7CAFF7-14AA-DF79-A623-396ACA2DB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0A9E86AF-C6F6-CC7F-8485-1C0355053195}"/>
              </a:ext>
            </a:extLst>
          </p:cNvPr>
          <p:cNvSpPr txBox="1"/>
          <p:nvPr/>
        </p:nvSpPr>
        <p:spPr>
          <a:xfrm>
            <a:off x="410441" y="376720"/>
            <a:ext cx="1139363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Poměrně jednoznačný je vztah </a:t>
            </a:r>
            <a:r>
              <a:rPr lang="cs-CZ" sz="2800" b="1" dirty="0"/>
              <a:t>strategie</a:t>
            </a:r>
            <a:r>
              <a:rPr lang="cs-CZ" sz="2800" dirty="0"/>
              <a:t> vůči </a:t>
            </a:r>
            <a:r>
              <a:rPr lang="cs-CZ" sz="2800" b="1" dirty="0"/>
              <a:t>organizační struktuře</a:t>
            </a:r>
            <a:r>
              <a:rPr lang="cs-CZ" sz="2800" dirty="0"/>
              <a:t>. Ta vystupuje v roli nástroje pro naplňování cílů organizace, formulovaných v její strategii. 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Organizační strategie by měla, na základě strategické analýzy vnějšího a vnitřního prostředí, včetně zohlednění síly a obsahu organizační kultury, v podstatě formulovat zadání pro konkrétní </a:t>
            </a:r>
            <a:r>
              <a:rPr lang="cs-CZ" sz="2800" b="1" dirty="0"/>
              <a:t>koncepci organizační struktury</a:t>
            </a:r>
            <a:r>
              <a:rPr lang="cs-CZ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79544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01412-5EC6-5890-84FC-DCEC4375C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20B0382-DC6A-58A7-BF28-7653F3541DB3}"/>
              </a:ext>
            </a:extLst>
          </p:cNvPr>
          <p:cNvSpPr txBox="1"/>
          <p:nvPr/>
        </p:nvSpPr>
        <p:spPr>
          <a:xfrm>
            <a:off x="514350" y="362773"/>
            <a:ext cx="1110268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Měla by obsahovat informace o charakteru portfolia produkovaných výrobků či poskytovaných služeb, o jejich objemu, o velikosti organizace, o její teritoriální působnosti, o předpokládané dynamice vnějšího prostředí, o aplikovaných technologiích apod. </a:t>
            </a:r>
          </a:p>
        </p:txBody>
      </p:sp>
    </p:spTree>
    <p:extLst>
      <p:ext uri="{BB962C8B-B14F-4D97-AF65-F5344CB8AC3E}">
        <p14:creationId xmlns:p14="http://schemas.microsoft.com/office/powerpoint/2010/main" val="7124859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85F0E-2407-B68D-7B5F-65B951F8B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851AA1D-3B99-346F-1773-D1245C9E74EF}"/>
              </a:ext>
            </a:extLst>
          </p:cNvPr>
          <p:cNvSpPr txBox="1"/>
          <p:nvPr/>
        </p:nvSpPr>
        <p:spPr>
          <a:xfrm>
            <a:off x="639040" y="424981"/>
            <a:ext cx="10998777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Vztah mezi </a:t>
            </a:r>
            <a:r>
              <a:rPr lang="cs-CZ" sz="2800" b="1" dirty="0"/>
              <a:t>organizační kulturou </a:t>
            </a:r>
            <a:r>
              <a:rPr lang="cs-CZ" sz="2800" dirty="0"/>
              <a:t>a </a:t>
            </a:r>
            <a:r>
              <a:rPr lang="cs-CZ" sz="2800" b="1" dirty="0"/>
              <a:t>organizační strukturou </a:t>
            </a:r>
            <a:r>
              <a:rPr lang="cs-CZ" sz="2800" dirty="0"/>
              <a:t>se projevuje v normách chování.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Normy chování jako produkt a součást organizační kultury vznikají, rozvíjí se a upevňují převážně spontánně. Normy chování zakotvené v organizačních předpisech vznikají uměle v rámci cílevědomého procesu vytváření organizační struktury.</a:t>
            </a:r>
          </a:p>
        </p:txBody>
      </p:sp>
    </p:spTree>
    <p:extLst>
      <p:ext uri="{BB962C8B-B14F-4D97-AF65-F5344CB8AC3E}">
        <p14:creationId xmlns:p14="http://schemas.microsoft.com/office/powerpoint/2010/main" val="42765141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D5888-4CBC-2F18-966B-E5719C8979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EC55291-D3B9-DA06-47DE-4C1D39A46252}"/>
              </a:ext>
            </a:extLst>
          </p:cNvPr>
          <p:cNvSpPr txBox="1"/>
          <p:nvPr/>
        </p:nvSpPr>
        <p:spPr>
          <a:xfrm>
            <a:off x="431223" y="334878"/>
            <a:ext cx="1135206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b="1" dirty="0"/>
              <a:t>Typy útvarových struktur</a:t>
            </a:r>
          </a:p>
          <a:p>
            <a:endParaRPr lang="cs-CZ" sz="2800" b="1" dirty="0"/>
          </a:p>
          <a:p>
            <a:r>
              <a:rPr lang="cs-CZ" sz="2800" dirty="0"/>
              <a:t>Typy útvarových struktur se liší podle druhů útvarů, druhů vztahů mezi nimi a zejména pak podle toho, zda a do jaké míry či v jaké podobě je uplatňován princip jediného odpovědného vedoucího. </a:t>
            </a:r>
          </a:p>
          <a:p>
            <a:endParaRPr lang="cs-CZ" sz="2800" dirty="0"/>
          </a:p>
          <a:p>
            <a:r>
              <a:rPr lang="cs-CZ" sz="2800" dirty="0"/>
              <a:t>Rozlišujeme dvě základní skupiny typů útvarových struktur, a to:</a:t>
            </a:r>
          </a:p>
          <a:p>
            <a:endParaRPr lang="cs-CZ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 tradiční organizační struktury 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 cílově-programové organizační struktury.</a:t>
            </a:r>
          </a:p>
        </p:txBody>
      </p:sp>
    </p:spTree>
    <p:extLst>
      <p:ext uri="{BB962C8B-B14F-4D97-AF65-F5344CB8AC3E}">
        <p14:creationId xmlns:p14="http://schemas.microsoft.com/office/powerpoint/2010/main" val="12020953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7229B5-04A2-0708-9C3C-9D62FA591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94DDDFC-57FF-C404-24B2-9B8F3DFCDFED}"/>
              </a:ext>
            </a:extLst>
          </p:cNvPr>
          <p:cNvSpPr txBox="1"/>
          <p:nvPr/>
        </p:nvSpPr>
        <p:spPr>
          <a:xfrm>
            <a:off x="410441" y="348826"/>
            <a:ext cx="1139363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V rámci tradičních organizačních struktur se jedná o následující typy:</a:t>
            </a:r>
          </a:p>
          <a:p>
            <a:pPr algn="just"/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 liniovou organizační strukturu,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 funkční organizační strukturu,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 liniově-štábní organizační strukturu.</a:t>
            </a:r>
          </a:p>
        </p:txBody>
      </p:sp>
    </p:spTree>
    <p:extLst>
      <p:ext uri="{BB962C8B-B14F-4D97-AF65-F5344CB8AC3E}">
        <p14:creationId xmlns:p14="http://schemas.microsoft.com/office/powerpoint/2010/main" val="25119360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DA7CD-CEFB-7541-87F3-05F64685E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365ED3E-EA8F-2398-479E-B6B260CA60B9}"/>
              </a:ext>
            </a:extLst>
          </p:cNvPr>
          <p:cNvSpPr txBox="1"/>
          <p:nvPr/>
        </p:nvSpPr>
        <p:spPr>
          <a:xfrm>
            <a:off x="513484" y="286481"/>
            <a:ext cx="1116503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V rámci cílově-programových organizačních struktur rozeznáváme: </a:t>
            </a:r>
          </a:p>
          <a:p>
            <a:pPr algn="just"/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projektovou koordinaci,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projektovou organizační strukturu,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 maticovou organizační strukturu.</a:t>
            </a:r>
          </a:p>
        </p:txBody>
      </p:sp>
    </p:spTree>
    <p:extLst>
      <p:ext uri="{BB962C8B-B14F-4D97-AF65-F5344CB8AC3E}">
        <p14:creationId xmlns:p14="http://schemas.microsoft.com/office/powerpoint/2010/main" val="5653528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E6440-D3FC-2E0F-AA31-4D2839F51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FBE8991-63DE-36AA-2558-80494E3AB9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6858" y="373658"/>
            <a:ext cx="6921959" cy="4565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2706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9EF6E7-C9F9-F93F-7AA6-2CCE7F508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4F1D0135-8688-BE12-712B-C7AFE17DCD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2752" y="1224694"/>
            <a:ext cx="7564888" cy="3181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4207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9C882-51DD-4DAE-D6DD-70FAD3135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E775AD8D-9D60-7E16-B28A-EF7045B025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3036" y="734378"/>
            <a:ext cx="5808408" cy="5389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0877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44F15-315B-9AE9-890B-C4A60A919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40C8F817-5F6B-2927-F42B-98DBD5605C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100" y="1533260"/>
            <a:ext cx="7163800" cy="379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060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522ADC46-382D-CD78-6C90-AD15C776953F}"/>
              </a:ext>
            </a:extLst>
          </p:cNvPr>
          <p:cNvSpPr txBox="1"/>
          <p:nvPr/>
        </p:nvSpPr>
        <p:spPr>
          <a:xfrm>
            <a:off x="510871" y="305155"/>
            <a:ext cx="11392232" cy="23816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Obsah a struktura strategie 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zahrnují </a:t>
            </a:r>
            <a:r>
              <a:rPr lang="cs-CZ" sz="28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analytickou část 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(analýza současného stavu, příležitostí a hrozeb), </a:t>
            </a:r>
            <a:r>
              <a:rPr lang="cs-CZ" sz="28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strategickou část 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(stanovení vize, poslání, cílů a konkrétní strategické směry) a </a:t>
            </a:r>
            <a:r>
              <a:rPr lang="cs-CZ" sz="28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implementační část 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(akční plány, alokace zdrojů, organizační zajištění a řízení výkonu). Tyto části slouží k definování cesty k dosažení dlouhodobých cílů organizace. </a:t>
            </a:r>
          </a:p>
        </p:txBody>
      </p:sp>
    </p:spTree>
    <p:extLst>
      <p:ext uri="{BB962C8B-B14F-4D97-AF65-F5344CB8AC3E}">
        <p14:creationId xmlns:p14="http://schemas.microsoft.com/office/powerpoint/2010/main" val="17965006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1D75C-F7BE-D7F6-009D-771DDE41A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A78C3406-635E-FA82-80C9-C933B2F6B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5100" y="1176023"/>
            <a:ext cx="6801799" cy="4505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6823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584F0-B079-AD73-334A-D3FF4B75B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3D9B84A0-6D1F-1480-5F9D-B631DA028B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785" y="0"/>
            <a:ext cx="79044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8141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5A81C08A-9EBC-C0C0-2FDC-2C55C7873083}"/>
              </a:ext>
            </a:extLst>
          </p:cNvPr>
          <p:cNvSpPr txBox="1"/>
          <p:nvPr/>
        </p:nvSpPr>
        <p:spPr>
          <a:xfrm>
            <a:off x="512378" y="370490"/>
            <a:ext cx="112873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/>
              <a:t>Použité zdroje:</a:t>
            </a:r>
          </a:p>
          <a:p>
            <a:endParaRPr lang="cs-CZ" b="1" u="sng" dirty="0"/>
          </a:p>
          <a:p>
            <a:r>
              <a:rPr lang="cs-CZ" b="1" u="sng" dirty="0">
                <a:hlinkClick r:id="rId2"/>
              </a:rPr>
              <a:t>https://www.databaze-strategie.cz/aaa/view.php3?vid=3229&amp;cmd[3229]=x-3229-99f683105e2b29b80767634b5cd4b65a</a:t>
            </a:r>
            <a:r>
              <a:rPr lang="cs-CZ" b="1" u="sng" dirty="0"/>
              <a:t> </a:t>
            </a:r>
            <a:r>
              <a:rPr lang="cs-CZ" dirty="0"/>
              <a:t>05.11.2025</a:t>
            </a:r>
          </a:p>
          <a:p>
            <a:endParaRPr lang="cs-CZ" b="1" u="sng" dirty="0"/>
          </a:p>
          <a:p>
            <a:r>
              <a:rPr lang="cs-CZ" b="1" u="sng" dirty="0">
                <a:hlinkClick r:id="rId3"/>
              </a:rPr>
              <a:t>https://mmr.gov.cz/getmedia/a8e367ae-8c84-48f2-9ce4-5484e4d5de52/Typologie-strategickych-a-provadecich-dokumentu_final.pdf</a:t>
            </a:r>
            <a:r>
              <a:rPr lang="cs-CZ" b="1" u="sng" dirty="0"/>
              <a:t> </a:t>
            </a:r>
            <a:r>
              <a:rPr lang="cs-CZ" dirty="0"/>
              <a:t>05.11.2025</a:t>
            </a:r>
          </a:p>
          <a:p>
            <a:endParaRPr lang="cs-CZ" b="1" u="sng" dirty="0"/>
          </a:p>
          <a:p>
            <a:r>
              <a:rPr lang="cs-CZ" b="1" u="sng" dirty="0">
                <a:hlinkClick r:id="rId4"/>
              </a:rPr>
              <a:t>https://is.muni.cz/el/fss/podzim2010/SPP801/um/Organizacni_struktura.pdf</a:t>
            </a:r>
            <a:r>
              <a:rPr lang="cs-CZ" dirty="0"/>
              <a:t> 05.11.2025</a:t>
            </a:r>
            <a:endParaRPr lang="cs-CZ" b="1" u="sng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7741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6F2CB-ACB3-1875-E811-9E117C1F9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94D8CB9-5BB1-BF3D-CF04-9A7E97EE6595}"/>
              </a:ext>
            </a:extLst>
          </p:cNvPr>
          <p:cNvSpPr txBox="1"/>
          <p:nvPr/>
        </p:nvSpPr>
        <p:spPr>
          <a:xfrm>
            <a:off x="415456" y="255990"/>
            <a:ext cx="6094674" cy="537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Typický obsah strategie: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60F2F41-27A0-1D85-A772-608CBCD00694}"/>
              </a:ext>
            </a:extLst>
          </p:cNvPr>
          <p:cNvSpPr txBox="1"/>
          <p:nvPr/>
        </p:nvSpPr>
        <p:spPr>
          <a:xfrm>
            <a:off x="415455" y="1367991"/>
            <a:ext cx="11511501" cy="46361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Vize a poslání: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Dlouhodobá představa o budoucnosti a účel existence organizace.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Analýza: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SWOT analýza: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Zhodnocení silných a slabých stránek, příležitostí a hrozeb. 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Analýza prostředí: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Zkoumání externích faktorů (např. trhu, konkurence, legislativy), které ovlivňují organizaci.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Cíle: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Konkrétní, měřitelné, dosažitelné, relevantní a časově ohraničené (SMART) cíle, které organizace usiluje dosáhnout. </a:t>
            </a:r>
          </a:p>
        </p:txBody>
      </p:sp>
    </p:spTree>
    <p:extLst>
      <p:ext uri="{BB962C8B-B14F-4D97-AF65-F5344CB8AC3E}">
        <p14:creationId xmlns:p14="http://schemas.microsoft.com/office/powerpoint/2010/main" val="3322200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B9B2E-E099-FCD4-28E5-FC3230DD9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E80A34F-7B3D-0B4F-FC6C-BE9BEEEB3E3E}"/>
              </a:ext>
            </a:extLst>
          </p:cNvPr>
          <p:cNvSpPr txBox="1"/>
          <p:nvPr/>
        </p:nvSpPr>
        <p:spPr>
          <a:xfrm>
            <a:off x="598335" y="511765"/>
            <a:ext cx="11280913" cy="53023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Strategické možnosti/směry: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Popis cest a přístupů, které povedou k dosažení stanovených cílů.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Implementační plán (akční plán):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Konkrétní kroky: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Detailní popis činností, které je třeba vykonat. 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Alokace zdrojů: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Zajištění potřebných lidských, finančních a dalších zdrojů. 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Rozdělení odpovědností: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Definování, kdo je za co zodpovědný. 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Harmonogram: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Časový rámec pro realizaci jednotlivých úkolů. 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Měření a vyhodnocování: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Stanovení metrik pro sledování pokroku a hodnocení úspěšnosti. </a:t>
            </a:r>
          </a:p>
        </p:txBody>
      </p:sp>
    </p:spTree>
    <p:extLst>
      <p:ext uri="{BB962C8B-B14F-4D97-AF65-F5344CB8AC3E}">
        <p14:creationId xmlns:p14="http://schemas.microsoft.com/office/powerpoint/2010/main" val="847224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98C8B-730B-6F44-4803-2D9A07BC29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9D68A95-231F-8BC9-5B1B-8FE04A4AA4FA}"/>
              </a:ext>
            </a:extLst>
          </p:cNvPr>
          <p:cNvSpPr txBox="1"/>
          <p:nvPr/>
        </p:nvSpPr>
        <p:spPr>
          <a:xfrm>
            <a:off x="487018" y="353604"/>
            <a:ext cx="11376328" cy="15622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Struktura strategie: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Ačkoliv se struktura může lišit v závislosti na typu a účelu strategie, obecně se dá rozdělit do tří klíčových částí: 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AC9E5710-39FD-454B-A3FC-7303506578F6}"/>
              </a:ext>
            </a:extLst>
          </p:cNvPr>
          <p:cNvSpPr txBox="1"/>
          <p:nvPr/>
        </p:nvSpPr>
        <p:spPr>
          <a:xfrm>
            <a:off x="614238" y="2709388"/>
            <a:ext cx="11249107" cy="2125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lvl="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Analytická část: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Zaměřuje se na zhodnocení současné situace.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Strategická část: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Definuje vizi, poslání a cíle.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Implementační část: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Popisuje, jak budou cíle dosaženy a jak bude strategie realizována.</a:t>
            </a:r>
          </a:p>
        </p:txBody>
      </p:sp>
    </p:spTree>
    <p:extLst>
      <p:ext uri="{BB962C8B-B14F-4D97-AF65-F5344CB8AC3E}">
        <p14:creationId xmlns:p14="http://schemas.microsoft.com/office/powerpoint/2010/main" val="2850223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EB5E3-BBB6-EBF1-24BE-26749D823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9666576-4E7D-C8DC-69B3-B85DFF421D59}"/>
              </a:ext>
            </a:extLst>
          </p:cNvPr>
          <p:cNvSpPr txBox="1"/>
          <p:nvPr/>
        </p:nvSpPr>
        <p:spPr>
          <a:xfrm>
            <a:off x="431359" y="287796"/>
            <a:ext cx="6094674" cy="537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Důležité aspekty: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4995182-8216-D5E8-2F94-4E61763C85CD}"/>
              </a:ext>
            </a:extLst>
          </p:cNvPr>
          <p:cNvSpPr txBox="1"/>
          <p:nvPr/>
        </p:nvSpPr>
        <p:spPr>
          <a:xfrm>
            <a:off x="431359" y="1156719"/>
            <a:ext cx="11495598" cy="35089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Variabilita: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Struktura a obsah se mohou lišit, je třeba je přizpůsobit konkrétní situaci a typu strategie.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Propojení: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Všechny části strategie by měly být v souladu a logicky provázány.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Znalost a angažovanost: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Úspěch strategie závisí na tom, zda ji všichni relevantní zaměstnanci znají, chápou a aktivně se podílejí na její realizaci. </a:t>
            </a:r>
          </a:p>
        </p:txBody>
      </p:sp>
    </p:spTree>
    <p:extLst>
      <p:ext uri="{BB962C8B-B14F-4D97-AF65-F5344CB8AC3E}">
        <p14:creationId xmlns:p14="http://schemas.microsoft.com/office/powerpoint/2010/main" val="3642174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9237E-5BD5-BB8B-C0BA-452381ABD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ABCF0200-6FDF-6403-5527-2E8A4A9A68E9}"/>
              </a:ext>
            </a:extLst>
          </p:cNvPr>
          <p:cNvSpPr txBox="1"/>
          <p:nvPr/>
        </p:nvSpPr>
        <p:spPr>
          <a:xfrm>
            <a:off x="555913" y="424980"/>
            <a:ext cx="11268941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cs-CZ" sz="2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Vzorová struktura a popis jednotlivých částí strategického dokumentu</a:t>
            </a:r>
          </a:p>
          <a:p>
            <a:pPr algn="l"/>
            <a:endParaRPr lang="cs-CZ" sz="28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571500" indent="-571500" algn="l">
              <a:buAutoNum type="romanUcPeriod"/>
            </a:pPr>
            <a:r>
              <a:rPr lang="cs-CZ" sz="2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Úvod (přibližně 10% rozsahu strategie)</a:t>
            </a:r>
          </a:p>
          <a:p>
            <a:pPr marL="571500" indent="-571500" algn="l">
              <a:buAutoNum type="romanUcPeriod"/>
            </a:pPr>
            <a:r>
              <a:rPr lang="cs-CZ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Analytická část (přibližně 15% rozsahu strategie)</a:t>
            </a:r>
          </a:p>
          <a:p>
            <a:pPr marL="571500" indent="-571500" algn="l">
              <a:buAutoNum type="romanUcPeriod"/>
            </a:pPr>
            <a:r>
              <a:rPr lang="cs-CZ" sz="2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Strategická část (přibližně 45% rozsahu strategie)</a:t>
            </a:r>
          </a:p>
          <a:p>
            <a:pPr marL="571500" indent="-571500" algn="l">
              <a:buAutoNum type="romanUcPeriod"/>
            </a:pPr>
            <a:r>
              <a:rPr lang="cs-CZ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Implementační část (přibližně 25% rozsahu strategie)</a:t>
            </a:r>
          </a:p>
          <a:p>
            <a:pPr marL="571500" indent="-571500" algn="l">
              <a:buAutoNum type="romanUcPeriod"/>
            </a:pPr>
            <a:r>
              <a:rPr lang="cs-CZ" sz="2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Postup tvorby strategie (přibližně 5% rozsahu strategie)</a:t>
            </a:r>
          </a:p>
          <a:p>
            <a:pPr marL="571500" indent="-571500" algn="l">
              <a:buAutoNum type="romanUcPeriod"/>
            </a:pPr>
            <a:r>
              <a:rPr lang="cs-CZ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Přílohy</a:t>
            </a:r>
            <a:endParaRPr lang="cs-CZ" sz="280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677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E4876-7976-0090-DEF7-834B3144F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1188BECB-609D-9200-EA1E-21559469BA8F}"/>
              </a:ext>
            </a:extLst>
          </p:cNvPr>
          <p:cNvSpPr txBox="1"/>
          <p:nvPr/>
        </p:nvSpPr>
        <p:spPr>
          <a:xfrm>
            <a:off x="602673" y="457200"/>
            <a:ext cx="11201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cs-CZ" sz="2800" b="1" dirty="0"/>
              <a:t>Úvod</a:t>
            </a:r>
          </a:p>
          <a:p>
            <a:endParaRPr lang="cs-CZ" sz="2800" dirty="0"/>
          </a:p>
          <a:p>
            <a:r>
              <a:rPr lang="cs-CZ" sz="2800" dirty="0"/>
              <a:t>Základní informace o strategii</a:t>
            </a:r>
          </a:p>
          <a:p>
            <a:r>
              <a:rPr lang="cs-CZ" sz="2800" dirty="0"/>
              <a:t>Kontext vzniku a existence strategie</a:t>
            </a:r>
          </a:p>
          <a:p>
            <a:r>
              <a:rPr lang="cs-CZ" sz="2800" dirty="0"/>
              <a:t>Účel strategie</a:t>
            </a:r>
          </a:p>
          <a:p>
            <a:r>
              <a:rPr lang="cs-CZ" sz="2800" dirty="0"/>
              <a:t>Uživatelé strategie</a:t>
            </a:r>
          </a:p>
          <a:p>
            <a:r>
              <a:rPr lang="cs-CZ" sz="2800" dirty="0"/>
              <a:t>Základní používané pojmy</a:t>
            </a:r>
          </a:p>
          <a:p>
            <a:r>
              <a:rPr lang="cs-CZ" sz="2800" dirty="0"/>
              <a:t>Ostatní relevantní strategické dokumenty</a:t>
            </a:r>
          </a:p>
          <a:p>
            <a:endParaRPr lang="cs-CZ" sz="2800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3371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1232</Words>
  <Application>Microsoft Office PowerPoint</Application>
  <PresentationFormat>Širokoúhlá obrazovka</PresentationFormat>
  <Paragraphs>130</Paragraphs>
  <Slides>32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40" baseType="lpstr">
      <vt:lpstr>Aptos</vt:lpstr>
      <vt:lpstr>Arial</vt:lpstr>
      <vt:lpstr>Calibri</vt:lpstr>
      <vt:lpstr>Calibri Light</vt:lpstr>
      <vt:lpstr>Courier New</vt:lpstr>
      <vt:lpstr>Symbol</vt:lpstr>
      <vt:lpstr>Times New Roman</vt:lpstr>
      <vt:lpstr>Office Theme</vt:lpstr>
      <vt:lpstr>Strategický management XSM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Hart</dc:creator>
  <cp:lastModifiedBy>Hart Martin</cp:lastModifiedBy>
  <cp:revision>58</cp:revision>
  <dcterms:created xsi:type="dcterms:W3CDTF">2025-05-04T08:15:56Z</dcterms:created>
  <dcterms:modified xsi:type="dcterms:W3CDTF">2025-11-05T09:18:03Z</dcterms:modified>
</cp:coreProperties>
</file>