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82" r:id="rId2"/>
    <p:sldId id="256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52" r:id="rId3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Aloka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Gantt%C5%AFv_diagram" TargetMode="External"/><Relationship Id="rId3" Type="http://schemas.openxmlformats.org/officeDocument/2006/relationships/hyperlink" Target="https://www.businessinfo.cz/navody/tvorba-strategickeho-planu/5/" TargetMode="External"/><Relationship Id="rId7" Type="http://schemas.openxmlformats.org/officeDocument/2006/relationships/hyperlink" Target="https://www.businessinfo.cz/navody/tvorba-strategickeho-planu-urovne-planovani-a-funkcni-strategie/3/" TargetMode="External"/><Relationship Id="rId2" Type="http://schemas.openxmlformats.org/officeDocument/2006/relationships/hyperlink" Target="https://www.mvso.cz/files/strategicky-management-studijni-tex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lek.info/prezentace/management-cviceni6/mngcv6-print.php?projection&amp;l=02" TargetMode="External"/><Relationship Id="rId5" Type="http://schemas.openxmlformats.org/officeDocument/2006/relationships/hyperlink" Target="https://www.strast.cz/cs/storage/e4e513f20b3416f43eb53c3d76e834b67e9c7c97?uid=e4e513f20b3416f43eb53c3d76e834b67e9c7c97" TargetMode="External"/><Relationship Id="rId4" Type="http://schemas.openxmlformats.org/officeDocument/2006/relationships/hyperlink" Target="https://cs.wikipedia.org/wiki/Strategick%C3%A9_pl%C3%A1nov%C3%A1n%C3%A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29. 10. 2025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1949D-E058-0644-817C-2293BEB8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936304D-565B-A9C4-800C-ADBC92D22DA0}"/>
              </a:ext>
            </a:extLst>
          </p:cNvPr>
          <p:cNvSpPr txBox="1"/>
          <p:nvPr/>
        </p:nvSpPr>
        <p:spPr>
          <a:xfrm>
            <a:off x="391601" y="241940"/>
            <a:ext cx="1150354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Jak pro pracovníky organizace, tak i pro veškeré prvky vnějšího okolí musí být cíl akceptovatelný (tzn., musí být v souladu s platnými zákony či normami daného státu, respektující po environmentální stránce nejbližší okolí apod.).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Předpokládaný cílový stav musí být </a:t>
            </a:r>
            <a:r>
              <a:rPr lang="cs-CZ" sz="2800" b="1" dirty="0"/>
              <a:t>kvantifikován</a:t>
            </a:r>
            <a:r>
              <a:rPr lang="cs-CZ" sz="2800" dirty="0"/>
              <a:t>, tzn., musí být stanoveny konkrétní hodnoty klíčových ukazatelů, což umožní zhodnocení míry naplnění cíle po uplynutí strategického období.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Formulace cíle již musí obsahovat i termínové vymezení, tedy délku strategického období a předpokládaný okamžik splnění cíle. </a:t>
            </a:r>
          </a:p>
        </p:txBody>
      </p:sp>
    </p:spTree>
    <p:extLst>
      <p:ext uri="{BB962C8B-B14F-4D97-AF65-F5344CB8AC3E}">
        <p14:creationId xmlns:p14="http://schemas.microsoft.com/office/powerpoint/2010/main" val="1328799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A0F36-A9EE-3C08-A52D-62CC45377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EE1D8B1-D332-B9EE-A0D4-2AB2B36D5119}"/>
              </a:ext>
            </a:extLst>
          </p:cNvPr>
          <p:cNvSpPr txBox="1"/>
          <p:nvPr/>
        </p:nvSpPr>
        <p:spPr>
          <a:xfrm>
            <a:off x="367748" y="355289"/>
            <a:ext cx="1151945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Jak již bylo uvedeno, musí být mj. dosažitelný, splnitelný a reálný. Tzn., že musí respektovat možnosti organizace a odpovídat na současný stav a budoucí trendy ve vnějším okolí.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Z tohoto důvodu by cíl měl být formulován až na základě provedených analýz vnitřního a vnějšího prostředí.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Strategické analýzy </a:t>
            </a:r>
            <a:r>
              <a:rPr lang="cs-CZ" sz="2800" dirty="0"/>
              <a:t>tedy logicky předcházejí fázi stanovení cíle.</a:t>
            </a:r>
          </a:p>
        </p:txBody>
      </p:sp>
    </p:spTree>
    <p:extLst>
      <p:ext uri="{BB962C8B-B14F-4D97-AF65-F5344CB8AC3E}">
        <p14:creationId xmlns:p14="http://schemas.microsoft.com/office/powerpoint/2010/main" val="2506996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C4AFC-0299-5BA6-3096-25372250C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C5D98879-4C27-3E34-4C02-5F4B94876041}"/>
              </a:ext>
            </a:extLst>
          </p:cNvPr>
          <p:cNvSpPr txBox="1"/>
          <p:nvPr/>
        </p:nvSpPr>
        <p:spPr>
          <a:xfrm>
            <a:off x="335942" y="283728"/>
            <a:ext cx="1145584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u="sng" dirty="0"/>
              <a:t>Příklady strategických cílů </a:t>
            </a:r>
          </a:p>
          <a:p>
            <a:endParaRPr lang="cs-CZ" sz="2800" dirty="0"/>
          </a:p>
          <a:p>
            <a:r>
              <a:rPr lang="cs-CZ" sz="2800" dirty="0"/>
              <a:t>Ekonomické: Zvýšení tržní hodnoty firmy, zvýšení zisku o 15% do tří let.</a:t>
            </a:r>
          </a:p>
          <a:p>
            <a:endParaRPr lang="cs-CZ" sz="2800" dirty="0"/>
          </a:p>
          <a:p>
            <a:r>
              <a:rPr lang="cs-CZ" sz="2800" dirty="0"/>
              <a:t>Marketingové: Získání 10% podílu na trhu v regionu střední Evropy do konce roku.</a:t>
            </a:r>
          </a:p>
          <a:p>
            <a:endParaRPr lang="cs-CZ" sz="2800" dirty="0"/>
          </a:p>
          <a:p>
            <a:r>
              <a:rPr lang="cs-CZ" sz="2800" dirty="0"/>
              <a:t>Personální: Snížení fluktuace zaměstnanců o 5% během dvou let.</a:t>
            </a:r>
          </a:p>
          <a:p>
            <a:endParaRPr lang="cs-CZ" sz="2800" dirty="0"/>
          </a:p>
          <a:p>
            <a:r>
              <a:rPr lang="cs-CZ" sz="2800" dirty="0"/>
              <a:t>Rozvojové: Úspěšné uvedení dvou nových produktů na trh v následujícím roce. </a:t>
            </a:r>
          </a:p>
        </p:txBody>
      </p:sp>
    </p:spTree>
    <p:extLst>
      <p:ext uri="{BB962C8B-B14F-4D97-AF65-F5344CB8AC3E}">
        <p14:creationId xmlns:p14="http://schemas.microsoft.com/office/powerpoint/2010/main" val="623895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8B5C5-51F0-CDCE-04BF-F21E9D9D1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0231C8E-1565-A4E1-94D6-253E8D7A7147}"/>
              </a:ext>
            </a:extLst>
          </p:cNvPr>
          <p:cNvSpPr txBox="1"/>
          <p:nvPr/>
        </p:nvSpPr>
        <p:spPr>
          <a:xfrm>
            <a:off x="391602" y="326810"/>
            <a:ext cx="114717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Stanovení strategických cílů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představuje fundamentální akt v rámci procesu formulování strategie. Stanovení a znalost cílů dává manažerům základ pro formulování strategie. Strategické cíle orientují a sjednocují všechny činnosti podniku.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77985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A48C9-AA62-D20B-BD4A-9F4F73BEB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46E5020-89FF-5B7E-1B7E-4FD6BE82127E}"/>
              </a:ext>
            </a:extLst>
          </p:cNvPr>
          <p:cNvSpPr txBox="1"/>
          <p:nvPr/>
        </p:nvSpPr>
        <p:spPr>
          <a:xfrm>
            <a:off x="280284" y="305551"/>
            <a:ext cx="1163077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Cíle dále poskytují manažerům kritéria pro výběr a zamítnutí variantních strategií na základě hodnocení potenciálu každé strategie dosáhnout cílů na všech organizačních úrovních společností.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Formulace strategických cílů vychází z erudovaných interpretací analýz okolí podniku, analýzy SWOT a musí respektovat princip SMART. 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Základním strategickým cílem za všech okolností je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zvyšování tržní hodnoty firmy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(tj. zhodnocování majetku akcionářů).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5989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97448-FEC3-2A67-5B2E-6A55A9A96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7217150-E5BF-7662-F00D-2E60A4300981}"/>
              </a:ext>
            </a:extLst>
          </p:cNvPr>
          <p:cNvSpPr txBox="1"/>
          <p:nvPr/>
        </p:nvSpPr>
        <p:spPr>
          <a:xfrm>
            <a:off x="407505" y="316830"/>
            <a:ext cx="1155920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Je účelné, aby strategické cíle oslovovaly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klíčové skupiny </a:t>
            </a:r>
            <a:r>
              <a:rPr lang="cs-CZ" sz="2800" b="1" i="0" dirty="0" err="1">
                <a:effectLst/>
                <a:latin typeface="Arial" panose="020B0604020202020204" pitchFamily="34" charset="0"/>
              </a:rPr>
              <a:t>stakeholders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. Pokud některá z významných zájmových skupin nenalezne mezi cíli ty, které uspokojí její aspirace, stává se potom vůči plánu, ale i firmě indiferentní.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Z tohoto důvodu je přínosné, když jsou 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strategické cíle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strukturovány a formulovány v závislosti na uspokojování </a:t>
            </a:r>
            <a:r>
              <a:rPr lang="cs-CZ" sz="2800" b="0" i="0" dirty="0" err="1">
                <a:effectLst/>
                <a:latin typeface="Arial" panose="020B0604020202020204" pitchFamily="34" charset="0"/>
              </a:rPr>
              <a:t>stakeholders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. Strategické cíle se obvykle člení do několika skupin: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5159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CF931-FF25-22C0-D5D4-6974F69A2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A2A8041-E465-68ED-74F0-89DFD17C19D1}"/>
              </a:ext>
            </a:extLst>
          </p:cNvPr>
          <p:cNvSpPr txBox="1"/>
          <p:nvPr/>
        </p:nvSpPr>
        <p:spPr>
          <a:xfrm>
            <a:off x="383651" y="275776"/>
            <a:ext cx="115115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marketingové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vztahují se k působnosti firmy na relevantním trhu a uspokojení poptávky odběratelů.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2800" b="0" i="0" dirty="0">
              <a:effectLst/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ekonomické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vztahují se k vytváření ekonomického efektu a tvorbě hodnoty firmy.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2800" b="0" i="0" dirty="0">
              <a:effectLst/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majetkové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vztahují se k rozvoji a zhodnocení hmotných a nehmotných aktiv společnosti.</a:t>
            </a:r>
          </a:p>
        </p:txBody>
      </p:sp>
    </p:spTree>
    <p:extLst>
      <p:ext uri="{BB962C8B-B14F-4D97-AF65-F5344CB8AC3E}">
        <p14:creationId xmlns:p14="http://schemas.microsoft.com/office/powerpoint/2010/main" val="813445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FBC09-70D4-53BE-1632-10E0F8455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1789E74-A76D-8C8A-046D-2FCCCB0E6951}"/>
              </a:ext>
            </a:extLst>
          </p:cNvPr>
          <p:cNvSpPr txBox="1"/>
          <p:nvPr/>
        </p:nvSpPr>
        <p:spPr>
          <a:xfrm>
            <a:off x="391602" y="320157"/>
            <a:ext cx="1151945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rozvojové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vztahují se ke klíčovým milníkům inovačního procesu firmy.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2800" b="0" i="0" dirty="0">
              <a:effectLst/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personální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vtahují se k lidskému kapitálu, jeho rozvoji, motivaci, stimulaci a k sociálnímu programu.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2800" b="0" i="0" dirty="0">
              <a:effectLst/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i="0" dirty="0">
                <a:effectLst/>
                <a:latin typeface="Arial" panose="020B0604020202020204" pitchFamily="34" charset="0"/>
              </a:rPr>
              <a:t>Cíle ostatní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– vztahují se k ostatním prioritám společnosti (např. v oblasti ekologie, bezpečnosti práce, etiky podnikání, tvorby identity firmy apod.).</a:t>
            </a:r>
          </a:p>
        </p:txBody>
      </p:sp>
    </p:spTree>
    <p:extLst>
      <p:ext uri="{BB962C8B-B14F-4D97-AF65-F5344CB8AC3E}">
        <p14:creationId xmlns:p14="http://schemas.microsoft.com/office/powerpoint/2010/main" val="468037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A8AF9-5E66-C592-B875-451506613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4926B90-3C90-5DB6-2E20-5F9909CD9B95}"/>
              </a:ext>
            </a:extLst>
          </p:cNvPr>
          <p:cNvSpPr txBox="1"/>
          <p:nvPr/>
        </p:nvSpPr>
        <p:spPr>
          <a:xfrm>
            <a:off x="407505" y="286320"/>
            <a:ext cx="1149559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Preference jednotlivých cílů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závisí na oboru podnikání, konkurenčním postavení firmy, stavu vnějšího a vnitřního okolí firmy apod. 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Firma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 i cíle se mohou v důsledku změněných podmínek měnit. Ten, kdo včas vystihne nutnost vytyčení nových cílů, získává náskok před ostatními. 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Zaměstnanci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 se identifikují se strategickými cíli firmy tehdy, jestliže cítí, že se účastnili na jejich formulaci.</a:t>
            </a:r>
            <a:r>
              <a:rPr lang="cs-CZ" sz="2800" baseline="30000" dirty="0">
                <a:latin typeface="Arial" panose="020B0604020202020204" pitchFamily="34" charset="0"/>
              </a:rPr>
              <a:t>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Je proto účelné zapojit špičkové a kreativní zaměstnance do procesu formulování strategických cílů (např. jejich jmenováním do strategického týmu).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57797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99420-FA2D-CB37-B3D4-30C9328B7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39056C1-0595-71C2-2A48-FCDF1C3CB314}"/>
              </a:ext>
            </a:extLst>
          </p:cNvPr>
          <p:cNvSpPr txBox="1"/>
          <p:nvPr/>
        </p:nvSpPr>
        <p:spPr>
          <a:xfrm>
            <a:off x="359796" y="291679"/>
            <a:ext cx="1147969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Strategické plánování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je systematický proces, který slouží organizaci ke stanovení cílů, identifikování cesty k dosažení cílů a efektivní </a:t>
            </a:r>
            <a:r>
              <a:rPr lang="cs-CZ" sz="28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" tooltip="Alokace"/>
              </a:rPr>
              <a:t>alokaci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dostupných zdrojů. Tento přístup je nezbytný pro adaptaci organizace v měnícím se prostředí a k dosažení její vize. Výstupem je strategický plán.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6561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Formulace strategického cíle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2E92B-0F74-F921-97F0-AD62C3264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C149843-E4B7-63C1-191D-76748BC94C38}"/>
              </a:ext>
            </a:extLst>
          </p:cNvPr>
          <p:cNvSpPr txBox="1"/>
          <p:nvPr/>
        </p:nvSpPr>
        <p:spPr>
          <a:xfrm>
            <a:off x="367747" y="297600"/>
            <a:ext cx="1155920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Strategické plánování 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 začalo uplatňovat v organizacích během 60. let 20. století. V průběhu svého vývoje se stalo důležitým aspektem strategického řízení a podstatnou roli zaujímá i v 21. století.</a:t>
            </a:r>
          </a:p>
          <a:p>
            <a:pPr algn="just"/>
            <a:endParaRPr lang="cs-CZ" sz="28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Zaměřuje se především na dlouhodobé řízení, zpravidla na období trvající od 2 do 5 let. Vedoucí pozice v organizaci mají za úkol stanovit strategii směřování. Na strategii může být nahlíženo jako na vzorec činností sloužící organizaci k adaptaci v prostředí.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6107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03959-3D74-7F58-0884-5782FCDFA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655ADFC-B1F4-003F-E3D4-3B4334B89F58}"/>
              </a:ext>
            </a:extLst>
          </p:cNvPr>
          <p:cNvSpPr txBox="1"/>
          <p:nvPr/>
        </p:nvSpPr>
        <p:spPr>
          <a:xfrm>
            <a:off x="383651" y="271152"/>
            <a:ext cx="115115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Strategické plánování 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je proces, který má své vstupy, aktivity, výstupy a výsledky. Tento proces má svá omezení a může být jak formální, tak neformální. Celý proces lze rozdělit do pěti fází. Proces je naprosto nezbytný pro zajištění udržitelného rozvoje a úspěchu organizace.</a:t>
            </a:r>
            <a:endParaRPr lang="cs-CZ" sz="28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CB54D8F3-1D50-93CC-B4F1-A9BC9A775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324" y="2087034"/>
            <a:ext cx="4162911" cy="4296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529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623E-2168-C2D4-1C50-0A0F72C27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ED25B94-1E3A-3455-8CB9-2C2583BC0B5F}"/>
              </a:ext>
            </a:extLst>
          </p:cNvPr>
          <p:cNvSpPr txBox="1"/>
          <p:nvPr/>
        </p:nvSpPr>
        <p:spPr>
          <a:xfrm>
            <a:off x="407504" y="347338"/>
            <a:ext cx="114558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cs-CZ" sz="2800" b="1" i="0" dirty="0">
                <a:solidFill>
                  <a:srgbClr val="101418"/>
                </a:solidFill>
                <a:effectLst/>
                <a:latin typeface="inherit"/>
              </a:rPr>
              <a:t>Přípravná fáze</a:t>
            </a:r>
          </a:p>
          <a:p>
            <a:pPr algn="just">
              <a:buNone/>
            </a:pPr>
            <a:endParaRPr lang="cs-CZ" sz="2800" b="1" i="0" dirty="0">
              <a:solidFill>
                <a:srgbClr val="101418"/>
              </a:solidFill>
              <a:effectLst/>
              <a:latin typeface="inherit"/>
            </a:endParaRPr>
          </a:p>
          <a:p>
            <a:pPr algn="just"/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Příprava je klíčová pro úspěšný průběh celého procesu. V této fázi se sestavuje tým odpovědný za plánování, identifikují se klíčové zainteresované strany a stanovuje se časový harmonogram. Důležitým aspektem je také shromáždění vstupních dat o organizaci a jejím okolí.</a:t>
            </a:r>
          </a:p>
        </p:txBody>
      </p:sp>
    </p:spTree>
    <p:extLst>
      <p:ext uri="{BB962C8B-B14F-4D97-AF65-F5344CB8AC3E}">
        <p14:creationId xmlns:p14="http://schemas.microsoft.com/office/powerpoint/2010/main" val="4008967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BF63D-F988-CBA9-FDB4-A5803E607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6620693-58D6-3627-128F-06C008EAD77E}"/>
              </a:ext>
            </a:extLst>
          </p:cNvPr>
          <p:cNvSpPr txBox="1"/>
          <p:nvPr/>
        </p:nvSpPr>
        <p:spPr>
          <a:xfrm>
            <a:off x="479067" y="261170"/>
            <a:ext cx="1140018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cs-CZ" sz="2800" b="1" i="0" dirty="0">
                <a:solidFill>
                  <a:srgbClr val="101418"/>
                </a:solidFill>
                <a:effectLst/>
                <a:latin typeface="inherit"/>
              </a:rPr>
              <a:t>Analýza současného stavu</a:t>
            </a:r>
          </a:p>
          <a:p>
            <a:pPr algn="just">
              <a:buNone/>
            </a:pPr>
            <a:endParaRPr lang="cs-CZ" sz="2800" b="1" i="0" dirty="0">
              <a:solidFill>
                <a:srgbClr val="101418"/>
              </a:solidFill>
              <a:effectLst/>
              <a:latin typeface="inherit"/>
            </a:endParaRPr>
          </a:p>
          <a:p>
            <a:pPr algn="just"/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Organizace provádí detailní analýzu vnitřního i vnějšího prostředí. Tato analýza umožňuje pochopit, jaké faktory ovlivňují její fungování. Zaměřuje se na hodnocení zdrojů organizace, jejích schopností a tržního prostředí, ve kterém působí. Důraz je kladen na identifikaci trendů, rizik a příležitostí, které mohou mít vliv na budoucí směřování.</a:t>
            </a:r>
          </a:p>
        </p:txBody>
      </p:sp>
    </p:spTree>
    <p:extLst>
      <p:ext uri="{BB962C8B-B14F-4D97-AF65-F5344CB8AC3E}">
        <p14:creationId xmlns:p14="http://schemas.microsoft.com/office/powerpoint/2010/main" val="833232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91B38-9853-E755-89C6-23CF0327E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26D7124-9CDB-C6E1-F8B6-F7DDB7A4BB67}"/>
              </a:ext>
            </a:extLst>
          </p:cNvPr>
          <p:cNvSpPr txBox="1"/>
          <p:nvPr/>
        </p:nvSpPr>
        <p:spPr>
          <a:xfrm>
            <a:off x="431359" y="326077"/>
            <a:ext cx="115115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cs-CZ" sz="2800" b="1" i="0" dirty="0">
                <a:solidFill>
                  <a:srgbClr val="101418"/>
                </a:solidFill>
                <a:effectLst/>
                <a:latin typeface="inherit"/>
              </a:rPr>
              <a:t>Stanovení vize, poslání a hodnot</a:t>
            </a:r>
          </a:p>
          <a:p>
            <a:pPr algn="just">
              <a:buNone/>
            </a:pPr>
            <a:endParaRPr lang="cs-CZ" sz="2800" b="1" i="0" dirty="0">
              <a:solidFill>
                <a:srgbClr val="101418"/>
              </a:solidFill>
              <a:effectLst/>
              <a:latin typeface="inherit"/>
            </a:endParaRPr>
          </a:p>
          <a:p>
            <a:pPr algn="just"/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Vize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popisuje, kam organizace směřuje a jaké chce mít postavení v budoucnosti. Jde o dlouhodobý ideál, který inspiruje a motivuje všechny zúčastněné. 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Poslání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odpovídá na otázku, proč organizace existuje, a definuje její hlavní účel. Poskytuje jasné zaměření na to, co organizace dělá a pro koho. 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Hodnoty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představují základní principy a pravidla, která organizace uznává. Jsou základem pro rozhodování a jednání všech členů organizace.</a:t>
            </a:r>
          </a:p>
        </p:txBody>
      </p:sp>
    </p:spTree>
    <p:extLst>
      <p:ext uri="{BB962C8B-B14F-4D97-AF65-F5344CB8AC3E}">
        <p14:creationId xmlns:p14="http://schemas.microsoft.com/office/powerpoint/2010/main" val="4047157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C600B-EE79-E0CB-322A-6AB29DDD8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87D3986-D3DD-9FA6-86E2-6DC2DF385F58}"/>
              </a:ext>
            </a:extLst>
          </p:cNvPr>
          <p:cNvSpPr txBox="1"/>
          <p:nvPr/>
        </p:nvSpPr>
        <p:spPr>
          <a:xfrm>
            <a:off x="494970" y="383767"/>
            <a:ext cx="1132862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cs-CZ" sz="2800" b="1" i="0" dirty="0">
                <a:solidFill>
                  <a:srgbClr val="101418"/>
                </a:solidFill>
                <a:effectLst/>
                <a:latin typeface="inherit"/>
              </a:rPr>
              <a:t>Formulování cílů a strategií</a:t>
            </a:r>
          </a:p>
          <a:p>
            <a:pPr algn="just">
              <a:buNone/>
            </a:pPr>
            <a:endParaRPr lang="cs-CZ" sz="2800" b="1" i="0" dirty="0">
              <a:solidFill>
                <a:srgbClr val="101418"/>
              </a:solidFill>
              <a:effectLst/>
              <a:latin typeface="inherit"/>
            </a:endParaRPr>
          </a:p>
          <a:p>
            <a:pPr algn="just"/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Organizace stanovuje konkrétní cíle, které jsou obvykle formulovány podle zásad SMART (specifické, měřitelné, dosažitelné, relevantní, časově ohraničené). Následně jsou navrhovány strategie, které definují, jakým způsobem těchto cílů dosáhnout. V této fázi se také určují strategické priority, které zajistí efektivní využití zdrojů.</a:t>
            </a:r>
          </a:p>
        </p:txBody>
      </p:sp>
    </p:spTree>
    <p:extLst>
      <p:ext uri="{BB962C8B-B14F-4D97-AF65-F5344CB8AC3E}">
        <p14:creationId xmlns:p14="http://schemas.microsoft.com/office/powerpoint/2010/main" val="2136757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C61CB-28AF-3301-9849-57E18F133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A8FBB90-59F5-B6B6-A6AC-2DB1DAB7ED3E}"/>
              </a:ext>
            </a:extLst>
          </p:cNvPr>
          <p:cNvSpPr txBox="1"/>
          <p:nvPr/>
        </p:nvSpPr>
        <p:spPr>
          <a:xfrm>
            <a:off x="407505" y="231395"/>
            <a:ext cx="115115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cs-CZ" sz="2800" b="1" i="0" dirty="0">
                <a:solidFill>
                  <a:srgbClr val="101418"/>
                </a:solidFill>
                <a:effectLst/>
                <a:latin typeface="inherit"/>
              </a:rPr>
              <a:t>Implementace a řízení strategie</a:t>
            </a:r>
          </a:p>
          <a:p>
            <a:pPr algn="l">
              <a:buNone/>
            </a:pPr>
            <a:endParaRPr lang="cs-CZ" sz="2800" b="1" i="0" dirty="0">
              <a:solidFill>
                <a:srgbClr val="101418"/>
              </a:solidFill>
              <a:effectLst/>
              <a:latin typeface="inherit"/>
            </a:endParaRPr>
          </a:p>
          <a:p>
            <a:pPr algn="l"/>
            <a:r>
              <a:rPr lang="cs-CZ" sz="28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Tento krok zahrnuje vytvoření akčních plánů, rozdělení odpovědností a přidělení zdrojů. Důraz je kladen na sledování pokroku a zajištění toho, že jednotlivé aktivity odpovídají stanoveným cílům.</a:t>
            </a:r>
          </a:p>
        </p:txBody>
      </p:sp>
    </p:spTree>
    <p:extLst>
      <p:ext uri="{BB962C8B-B14F-4D97-AF65-F5344CB8AC3E}">
        <p14:creationId xmlns:p14="http://schemas.microsoft.com/office/powerpoint/2010/main" val="24386853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A9D6F-1B7C-A74A-6889-22FA63E28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E1A0FE7-FFC6-8502-16F3-7AB742FDF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970" y="0"/>
            <a:ext cx="98600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439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EF2BB-99D3-AF5B-5507-F1A2E5126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D6F8DF3-2CBC-9288-84FB-4C3985A4B2C5}"/>
              </a:ext>
            </a:extLst>
          </p:cNvPr>
          <p:cNvSpPr txBox="1"/>
          <p:nvPr/>
        </p:nvSpPr>
        <p:spPr>
          <a:xfrm>
            <a:off x="439309" y="284291"/>
            <a:ext cx="1136837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Strategické plánování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stanovení strategických cílů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ve 3 postupových krocích:</a:t>
            </a:r>
          </a:p>
          <a:p>
            <a:pPr algn="just"/>
            <a:endParaRPr lang="cs-CZ" sz="2800" dirty="0"/>
          </a:p>
          <a:p>
            <a:pPr marL="342900" indent="-342900" algn="just">
              <a:buFont typeface="+mj-lt"/>
              <a:buAutoNum type="arabicPeriod"/>
            </a:pPr>
            <a:r>
              <a:rPr lang="cs-CZ" sz="2800" dirty="0"/>
              <a:t>Formulace obecných cílů. (vstup na trh s lázeňskými a wellness pobyty)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800" dirty="0"/>
              <a:t>Formulace specifických cílů. (uzavření smluv o obchodní spolupráci s cestovními kancelářemi a agenturami v ČR, které budou nabízet naše produkty)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800" dirty="0"/>
              <a:t>Stanovení priorit významnosti cílů. (nepoškodit image firmy v případě předčasného vstupu na trh)</a:t>
            </a:r>
          </a:p>
        </p:txBody>
      </p:sp>
    </p:spTree>
    <p:extLst>
      <p:ext uri="{BB962C8B-B14F-4D97-AF65-F5344CB8AC3E}">
        <p14:creationId xmlns:p14="http://schemas.microsoft.com/office/powerpoint/2010/main" val="3182110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F97F5-37D6-51FD-134A-38038A5BB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F2B62CA-0DD8-E6A5-4FA9-5E3EB7DC8E17}"/>
              </a:ext>
            </a:extLst>
          </p:cNvPr>
          <p:cNvSpPr txBox="1"/>
          <p:nvPr/>
        </p:nvSpPr>
        <p:spPr>
          <a:xfrm>
            <a:off x="407504" y="300927"/>
            <a:ext cx="1152740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Funkční strategie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reprezentují dílčí strategie, které jsou výsledkem rozpracování příslušné varianty firemní strategie do jednotlivých specializovaných oblastí.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Aby bylo možno naplnit strategické cíle na úrovni firmy, je nezbytné tyto cíle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dekomponovat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do soustavy dílčích cílů sledujících jednotlivé funkční oblasti. Splnění těchto dílčích cílů je podmínkou naplnění hierarchicky vyššího cíle na firemní úrovni.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3875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95F6517E-A6A2-0809-BCA8-1B8F1568301B}"/>
              </a:ext>
            </a:extLst>
          </p:cNvPr>
          <p:cNvSpPr txBox="1"/>
          <p:nvPr/>
        </p:nvSpPr>
        <p:spPr>
          <a:xfrm>
            <a:off x="439310" y="302262"/>
            <a:ext cx="11400182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Formulace strategického cíle 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spočívá v jednoznačném a konkrétním popisu stavu, kterého chce organizace dosáhnout v daném období, aby si zajistila lepší pozici a stabilní rozvoj. Klíčové je, aby cíl byl formulován s ohledem na současnou situaci organizace, podporoval její vizi a byl měřitelný. </a:t>
            </a:r>
          </a:p>
        </p:txBody>
      </p:sp>
    </p:spTree>
    <p:extLst>
      <p:ext uri="{BB962C8B-B14F-4D97-AF65-F5344CB8AC3E}">
        <p14:creationId xmlns:p14="http://schemas.microsoft.com/office/powerpoint/2010/main" val="2179618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8AD22-6908-037D-4BC1-B147C9EB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520960C-39A0-8E5C-8643-BC4A678B2D8E}"/>
              </a:ext>
            </a:extLst>
          </p:cNvPr>
          <p:cNvSpPr txBox="1"/>
          <p:nvPr/>
        </p:nvSpPr>
        <p:spPr>
          <a:xfrm>
            <a:off x="431358" y="304254"/>
            <a:ext cx="1140813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Funkční strategie jsou zpracovávány pro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zvolené strategické varianty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, které jsou již výsledkem určitého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kvalifikovaného předvýběru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V praxi se zpracovávají obvykle dvě až čtyři strategické varianty v členění na funkční strategie. Zpracování funkčních strategií je obvykle velmi náročné a s rostoucím počtem strategických variant pracnost výrazně narůstá.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235040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E104B-8173-6864-F71B-DC285A903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2775D8B-347F-A7A2-050C-7D16F5EB3A59}"/>
              </a:ext>
            </a:extLst>
          </p:cNvPr>
          <p:cNvSpPr txBox="1"/>
          <p:nvPr/>
        </p:nvSpPr>
        <p:spPr>
          <a:xfrm>
            <a:off x="455213" y="244705"/>
            <a:ext cx="6094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sz="2800" b="1" i="0" dirty="0">
                <a:effectLst/>
                <a:latin typeface="FrankRuhlLibre"/>
              </a:rPr>
              <a:t>Dekompozice firemních cílů na dílčí cíle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FE3F8B7-3115-7F65-8C04-3AA51486CA51}"/>
              </a:ext>
            </a:extLst>
          </p:cNvPr>
          <p:cNvSpPr txBox="1"/>
          <p:nvPr/>
        </p:nvSpPr>
        <p:spPr>
          <a:xfrm>
            <a:off x="455213" y="1202017"/>
            <a:ext cx="1153535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Strategické cíle formulované na firemní úrovni, resp. jejich splnění vyžaduje koordinovanou součinnost ostatních specializovaných aktivit v rámci organizace. 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Je-li například strategický cíl na úrovni firmy formulován např. jako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uvedení nového výrobku XY na trh a získání 5% tržního podílu do tří let,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 znamená to, že výrobek je nutno nejprve vyvinout, zajistit jeho standardní výrobu včetně řízení kvality v rámci celého produkčního procesu, navrhnout a realizovat související investice, zajistit zákazníky, kteří budou výrobek za dohodnutou cenu odebírat, navrhnout distribuční cesty a logistické zajištění a nakonec zajistit celý proces personálně a finančně.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809075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F7CB8-8572-DA14-ED90-6E6FE5725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259812F-812A-A3E5-3111-80C3A974DA56}"/>
              </a:ext>
            </a:extLst>
          </p:cNvPr>
          <p:cNvSpPr txBox="1"/>
          <p:nvPr/>
        </p:nvSpPr>
        <p:spPr>
          <a:xfrm>
            <a:off x="447261" y="198857"/>
            <a:ext cx="1145584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Z celého popisu nezvratně vyplývá, že 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zajištění firemního cíle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, kterým je uvedení nového výrobku na trh, nelze zajistit jinak, než že se tento cíl kvalifikovaně transformuje do 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soustavy dílčích cílů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, jejichž splnění je podmínkou naplnění firemního cíle.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V popsaném případě je nezbytné stanovit, jaké kroky je nutno udělat, aby vývoj výrobku byl včas a s požadovanými parametry dokončen, jaké množství a za jakou cenu a v jakém čase je nutno dodat na trh, aby byl splněn cíl kvantifikovaný jako dosažení tržního podílu.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76871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E0160-354A-957C-E1C6-E03F2B266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CE38090-7C17-9BA5-DCFA-6586D38F5B30}"/>
              </a:ext>
            </a:extLst>
          </p:cNvPr>
          <p:cNvSpPr txBox="1"/>
          <p:nvPr/>
        </p:nvSpPr>
        <p:spPr>
          <a:xfrm>
            <a:off x="407505" y="347338"/>
            <a:ext cx="1147174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Dekompozici cílů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je nutno provést s dokonalou znalostí procesů a aktivit, neboť jedině tak lze zajistit kvalitativní a kvantitativní konzistenci jednotlivých cílů. </a:t>
            </a:r>
          </a:p>
          <a:p>
            <a:pPr algn="just"/>
            <a:endParaRPr lang="cs-CZ" sz="2800" dirty="0">
              <a:latin typeface="Arial" panose="020B0604020202020204" pitchFamily="34" charset="0"/>
            </a:endParaRPr>
          </a:p>
          <a:p>
            <a:pPr algn="just"/>
            <a:r>
              <a:rPr lang="cs-CZ" sz="2800" b="1" i="0" dirty="0">
                <a:effectLst/>
                <a:latin typeface="Arial" panose="020B0604020202020204" pitchFamily="34" charset="0"/>
              </a:rPr>
              <a:t>Dekompozice cílů 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musí připomínat dokonale sladěné soukolí, jehož jednotlivé prvky do sebe zapadají, mají obdobnou dynamiku a navzájem se podporují.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434138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EFEA-E875-015B-BDAD-FBEDD268A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54BEAC-43E0-D27E-E25E-F6A5AA5549D4}"/>
              </a:ext>
            </a:extLst>
          </p:cNvPr>
          <p:cNvSpPr txBox="1"/>
          <p:nvPr/>
        </p:nvSpPr>
        <p:spPr>
          <a:xfrm>
            <a:off x="407505" y="371925"/>
            <a:ext cx="1125705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sz="2800" b="1" i="0" dirty="0">
                <a:effectLst/>
                <a:latin typeface="FrankRuhlLibre"/>
              </a:rPr>
              <a:t>Přiřazení strategických operací dílčím cílům</a:t>
            </a:r>
          </a:p>
          <a:p>
            <a:pPr algn="just"/>
            <a:endParaRPr lang="cs-CZ" sz="2800" b="1" dirty="0">
              <a:latin typeface="FrankRuhlLibre"/>
            </a:endParaRPr>
          </a:p>
          <a:p>
            <a:pPr algn="just"/>
            <a:r>
              <a:rPr lang="cs-CZ" sz="2800" b="1" dirty="0"/>
              <a:t>Strategické operace </a:t>
            </a:r>
            <a:r>
              <a:rPr lang="cs-CZ" sz="2800" dirty="0"/>
              <a:t>představují sled aktivit, které je nutno vykonat pro dosažení dílčího cíle.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Počet a rozsah aktivit, které je nutno realizovat, se různí podle typu, složitosti a náročnosti cíle. </a:t>
            </a:r>
            <a:r>
              <a:rPr lang="cs-CZ" sz="2800" b="1" dirty="0"/>
              <a:t>Strategická operace </a:t>
            </a:r>
            <a:r>
              <a:rPr lang="cs-CZ" sz="2800" dirty="0"/>
              <a:t>může představovat buď jednotlivou aktivitu, nebo i soubor aktivit, lišící se mírou své složitosti. Strategická operace musí být dostatečně přesně a věcně popsána, aby nebyla pochybnost o její náplni, dále musí být spojena se jménem zodpovědného pracovníka, musí mít jasně vymezený časový rámec a alokovány zdroje nezbytné k jejímu zajištění.</a:t>
            </a:r>
            <a:endParaRPr lang="cs-CZ" sz="2800" b="1" i="0" dirty="0">
              <a:effectLst/>
              <a:latin typeface="FrankRuhlLibre"/>
            </a:endParaRPr>
          </a:p>
        </p:txBody>
      </p:sp>
    </p:spTree>
    <p:extLst>
      <p:ext uri="{BB962C8B-B14F-4D97-AF65-F5344CB8AC3E}">
        <p14:creationId xmlns:p14="http://schemas.microsoft.com/office/powerpoint/2010/main" val="19571996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5E4EA-3CE0-CD5B-94A1-84ED3F349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EE9253B-C232-EFDB-4FEB-085B575C8D1D}"/>
              </a:ext>
            </a:extLst>
          </p:cNvPr>
          <p:cNvSpPr txBox="1"/>
          <p:nvPr/>
        </p:nvSpPr>
        <p:spPr>
          <a:xfrm>
            <a:off x="399553" y="366567"/>
            <a:ext cx="1140813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effectLst/>
                <a:latin typeface="Arial" panose="020B0604020202020204" pitchFamily="34" charset="0"/>
              </a:rPr>
              <a:t>V implementačním plánu je nezbytné rozčlenit strategickou operaci až na úroveň jednotlivých aktivit, charakterizovaných požadovanou úrovní detailu. Pro znázornění strategických operací v členění na jednotlivé aktivity lze s výhodou použít </a:t>
            </a:r>
            <a:r>
              <a:rPr lang="cs-CZ" sz="2800" b="1" i="0" dirty="0" err="1">
                <a:effectLst/>
                <a:latin typeface="Arial" panose="020B0604020202020204" pitchFamily="34" charset="0"/>
              </a:rPr>
              <a:t>Ganttův</a:t>
            </a:r>
            <a:r>
              <a:rPr lang="cs-CZ" sz="2800" b="1" i="0" dirty="0">
                <a:effectLst/>
                <a:latin typeface="Arial" panose="020B0604020202020204" pitchFamily="34" charset="0"/>
              </a:rPr>
              <a:t> diagram</a:t>
            </a:r>
            <a:r>
              <a:rPr lang="cs-CZ" sz="2800" b="0" i="0" dirty="0">
                <a:effectLst/>
                <a:latin typeface="Arial" panose="020B0604020202020204" pitchFamily="34" charset="0"/>
              </a:rPr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903927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4A090-7394-0B18-7531-4CB55F051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anttův diagram – Wikipedie">
            <a:extLst>
              <a:ext uri="{FF2B5EF4-FFF2-40B4-BE49-F238E27FC236}">
                <a16:creationId xmlns:a16="http://schemas.microsoft.com/office/drawing/2014/main" id="{D17567BD-64DC-FD14-7840-FB94484F6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027" y="3371353"/>
            <a:ext cx="7679882" cy="227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F857F6E-4081-A358-8F01-F186719B1825}"/>
              </a:ext>
            </a:extLst>
          </p:cNvPr>
          <p:cNvSpPr txBox="1"/>
          <p:nvPr/>
        </p:nvSpPr>
        <p:spPr>
          <a:xfrm>
            <a:off x="659958" y="262393"/>
            <a:ext cx="861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Příklad </a:t>
            </a:r>
            <a:r>
              <a:rPr lang="cs-CZ" sz="2800" b="1" dirty="0" err="1"/>
              <a:t>Ganttova</a:t>
            </a:r>
            <a:r>
              <a:rPr lang="cs-CZ" sz="2800" b="1" dirty="0"/>
              <a:t> diagramu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AD8A1D7-A999-14F5-2676-42BB745F7D97}"/>
              </a:ext>
            </a:extLst>
          </p:cNvPr>
          <p:cNvSpPr txBox="1"/>
          <p:nvPr/>
        </p:nvSpPr>
        <p:spPr>
          <a:xfrm>
            <a:off x="613329" y="1213402"/>
            <a:ext cx="111397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 err="1"/>
              <a:t>Ganttův</a:t>
            </a:r>
            <a:r>
              <a:rPr lang="cs-CZ" sz="2800" dirty="0"/>
              <a:t> diagram je grafický nástroj pro řízení projektů, který vizuálně znázorňuje úkoly a jejich časový harmonogram</a:t>
            </a:r>
            <a:r>
              <a:rPr lang="cs-CZ" sz="2800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45816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r>
              <a:rPr lang="cs-CZ" u="sng" dirty="0">
                <a:hlinkClick r:id="rId2"/>
              </a:rPr>
              <a:t>https://www.mvso.cz/files/strategicky-management-studijni-text.pdf</a:t>
            </a:r>
            <a:r>
              <a:rPr lang="cs-CZ" dirty="0"/>
              <a:t> 29.10.2025</a:t>
            </a:r>
            <a:endParaRPr lang="cs-CZ" u="sng" dirty="0"/>
          </a:p>
          <a:p>
            <a:endParaRPr lang="cs-CZ" b="1" u="sng" dirty="0"/>
          </a:p>
          <a:p>
            <a:r>
              <a:rPr lang="cs-CZ" dirty="0">
                <a:hlinkClick r:id="rId3"/>
              </a:rPr>
              <a:t>https://www.businessinfo.cz/navody/tvorba-strategickeho-planu/5/</a:t>
            </a:r>
            <a:r>
              <a:rPr lang="cs-CZ" dirty="0"/>
              <a:t> 29.10.2025</a:t>
            </a:r>
          </a:p>
          <a:p>
            <a:endParaRPr lang="cs-CZ" dirty="0"/>
          </a:p>
          <a:p>
            <a:r>
              <a:rPr lang="cs-CZ" dirty="0">
                <a:hlinkClick r:id="rId4"/>
              </a:rPr>
              <a:t>https://cs.wikipedia.org/wiki/Strategick%C3%A9_pl%C3%A1nov%C3%A1n%C3%AD</a:t>
            </a:r>
            <a:r>
              <a:rPr lang="cs-CZ" dirty="0"/>
              <a:t> 29.10.2025</a:t>
            </a:r>
          </a:p>
          <a:p>
            <a:endParaRPr lang="cs-CZ" dirty="0"/>
          </a:p>
          <a:p>
            <a:r>
              <a:rPr lang="cs-CZ" dirty="0">
                <a:hlinkClick r:id="rId5"/>
              </a:rPr>
              <a:t>https://www.strast.cz/cs/storage/e4e513f20b3416f43eb53c3d76e834b67e9c7c97?uid=e4e513f20b3416f43eb53c3d76e834b67e9c7c97</a:t>
            </a:r>
            <a:r>
              <a:rPr lang="cs-CZ" dirty="0"/>
              <a:t> 29.10.2025</a:t>
            </a:r>
          </a:p>
          <a:p>
            <a:endParaRPr lang="cs-CZ" dirty="0"/>
          </a:p>
          <a:p>
            <a:r>
              <a:rPr lang="cs-CZ" dirty="0">
                <a:hlinkClick r:id="rId6"/>
              </a:rPr>
              <a:t>https://halek.info/prezentace/management-cviceni6/mngcv6-print.php?projection&amp;l=02</a:t>
            </a:r>
            <a:r>
              <a:rPr lang="cs-CZ" dirty="0"/>
              <a:t> 29.10.2025 </a:t>
            </a:r>
          </a:p>
          <a:p>
            <a:endParaRPr lang="cs-CZ" dirty="0"/>
          </a:p>
          <a:p>
            <a:r>
              <a:rPr lang="cs-CZ" dirty="0">
                <a:hlinkClick r:id="rId7"/>
              </a:rPr>
              <a:t>https://www.businessinfo.cz/navody/tvorba-strategickeho-planu-urovne-planovani-a-funkcni-strategie/3/</a:t>
            </a:r>
            <a:r>
              <a:rPr lang="cs-CZ" dirty="0"/>
              <a:t> 29.10.2025</a:t>
            </a:r>
          </a:p>
          <a:p>
            <a:endParaRPr lang="cs-CZ" dirty="0"/>
          </a:p>
          <a:p>
            <a:r>
              <a:rPr lang="cs-CZ" dirty="0">
                <a:hlinkClick r:id="rId8"/>
              </a:rPr>
              <a:t>https://cs.wikipedia.org/wiki/Gantt%C5%AFv_diagram</a:t>
            </a:r>
            <a:r>
              <a:rPr lang="cs-CZ" dirty="0"/>
              <a:t> 29.10.2025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DE648-C11D-5DFF-029E-F2369A3A3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83B697E-F681-6A3F-B24A-E9A159F81927}"/>
              </a:ext>
            </a:extLst>
          </p:cNvPr>
          <p:cNvSpPr txBox="1"/>
          <p:nvPr/>
        </p:nvSpPr>
        <p:spPr>
          <a:xfrm>
            <a:off x="447262" y="271231"/>
            <a:ext cx="11527402" cy="3150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 by strategický cíl měl splňovat: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Jasnost a konkrétnost: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Cíl musí být formulován tak, aby bylo po uplynutí strategického období jasně zřejmé, zda byl splněn.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Měřitelnost: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Stav, kterého má být dosaženo, by měl být kvantifikovatelný, aby bylo možné sledovat pokrok. </a:t>
            </a:r>
          </a:p>
        </p:txBody>
      </p:sp>
    </p:spTree>
    <p:extLst>
      <p:ext uri="{BB962C8B-B14F-4D97-AF65-F5344CB8AC3E}">
        <p14:creationId xmlns:p14="http://schemas.microsoft.com/office/powerpoint/2010/main" val="235275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2DEA1-5E20-DB0F-2FDC-054A38280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A1E49D9-6619-7E5B-E57B-C515C01668D0}"/>
              </a:ext>
            </a:extLst>
          </p:cNvPr>
          <p:cNvSpPr txBox="1"/>
          <p:nvPr/>
        </p:nvSpPr>
        <p:spPr>
          <a:xfrm>
            <a:off x="455213" y="313186"/>
            <a:ext cx="11376328" cy="3611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Dosažitelnost: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Cíl by měl být realistický a v rámci možností organizace.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Relevance: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Cíl musí souviset s celkovou vizí a posláním organizace.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Časová ohraničenost: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Měl by být definován pro určité strategické období (střednědobé či dlouhodobé).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Konkurenční výhoda: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Cíl by měl přispět k posílení pozice organizace vůči konkurenci. </a:t>
            </a:r>
          </a:p>
        </p:txBody>
      </p:sp>
    </p:spTree>
    <p:extLst>
      <p:ext uri="{BB962C8B-B14F-4D97-AF65-F5344CB8AC3E}">
        <p14:creationId xmlns:p14="http://schemas.microsoft.com/office/powerpoint/2010/main" val="222333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44E0C-7BA6-A9D9-779F-238CA9B3F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8A222C3-6DA3-4D75-8A86-91AF55E56481}"/>
              </a:ext>
            </a:extLst>
          </p:cNvPr>
          <p:cNvSpPr txBox="1"/>
          <p:nvPr/>
        </p:nvSpPr>
        <p:spPr>
          <a:xfrm>
            <a:off x="479066" y="290802"/>
            <a:ext cx="11471743" cy="427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Proces formulace strategického cíle: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současné situace: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Zhodnocení silných a slabých stránek organizace i příležitostí a hrozeb v externím prostředí.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Definice vize a poslání: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Stanovení žádoucího budoucího stavu a toho, jakým "podnikáním" se organizace bude zabývat k dosažení cíle. </a:t>
            </a:r>
          </a:p>
        </p:txBody>
      </p:sp>
    </p:spTree>
    <p:extLst>
      <p:ext uri="{BB962C8B-B14F-4D97-AF65-F5344CB8AC3E}">
        <p14:creationId xmlns:p14="http://schemas.microsoft.com/office/powerpoint/2010/main" val="407013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F1EA1-F912-604E-D51E-0AAB584FD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D7900DD-9024-3570-1F1A-8A17847507F9}"/>
              </a:ext>
            </a:extLst>
          </p:cNvPr>
          <p:cNvSpPr txBox="1"/>
          <p:nvPr/>
        </p:nvSpPr>
        <p:spPr>
          <a:xfrm>
            <a:off x="526773" y="384860"/>
            <a:ext cx="11280913" cy="5865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Stanovení globálního cíle: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Konkretizace vize do širšího, ale stále faktického popisu budoucího stavu. </a:t>
            </a: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Formulace strategických cílů: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Rozdělení globálního cíle na dílčí, konkrétní cíle v jednotlivých oblastech (např. marketingové, ekonomické, personální). </a:t>
            </a: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Vytvoření akčních plánů: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 formulaci cílů následuje stanovení konkrétních kroků a aktivit, které povedou k jejich naplnění. </a:t>
            </a:r>
          </a:p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Monitorování a úpravy: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Pravidelné sledování pokroku a úprava plánu podle změn v situaci. </a:t>
            </a:r>
          </a:p>
        </p:txBody>
      </p:sp>
    </p:spTree>
    <p:extLst>
      <p:ext uri="{BB962C8B-B14F-4D97-AF65-F5344CB8AC3E}">
        <p14:creationId xmlns:p14="http://schemas.microsoft.com/office/powerpoint/2010/main" val="392134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9E234-B0C6-D851-3F4D-045502080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A289DB1-9EE0-0064-4447-3DF98A01B557}"/>
              </a:ext>
            </a:extLst>
          </p:cNvPr>
          <p:cNvSpPr txBox="1"/>
          <p:nvPr/>
        </p:nvSpPr>
        <p:spPr>
          <a:xfrm>
            <a:off x="494969" y="410948"/>
            <a:ext cx="113524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Strategický cíl </a:t>
            </a:r>
            <a:r>
              <a:rPr lang="cs-CZ" sz="2800" dirty="0"/>
              <a:t>popisuje konečný, výsledný stav po uplynutí předem daného (strategického) období. Musí být zformulován naprosto jednoznačně a konkrétně, aby po uplynutí strategického období mohlo být konstatováno, zda byl cíl naplněn. Strategický cíl by měl být definován tak, aby zajistil organizaci výhodnější pozici oproti konkurenci.</a:t>
            </a:r>
          </a:p>
        </p:txBody>
      </p:sp>
    </p:spTree>
    <p:extLst>
      <p:ext uri="{BB962C8B-B14F-4D97-AF65-F5344CB8AC3E}">
        <p14:creationId xmlns:p14="http://schemas.microsoft.com/office/powerpoint/2010/main" val="489207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675D5-EC49-B5CF-2E01-05B6F53C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88BDBA9-3366-BCEB-E2BF-B11190471C08}"/>
              </a:ext>
            </a:extLst>
          </p:cNvPr>
          <p:cNvSpPr txBox="1"/>
          <p:nvPr/>
        </p:nvSpPr>
        <p:spPr>
          <a:xfrm>
            <a:off x="343894" y="285024"/>
            <a:ext cx="1149559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Zároveň by měl umožnit organizaci její </a:t>
            </a:r>
            <a:r>
              <a:rPr lang="cs-CZ" sz="2800" b="1" dirty="0"/>
              <a:t>stabilní vývoj</a:t>
            </a:r>
            <a:r>
              <a:rPr lang="cs-CZ" sz="2800" dirty="0"/>
              <a:t>, tzn. respektovat změny, které s jistou mírou určitosti mohou v průběhu strategického období nastat.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Pro strategický cíl</a:t>
            </a:r>
            <a:r>
              <a:rPr lang="cs-CZ" sz="2800" dirty="0"/>
              <a:t>, stejně jako pro jakýkoliv jiný cíl z pohledu managementu, platí pravidlo SMART. Znamená to, že cíl musí být pro organizaci a její pracovníky stimulující, podněcující k co nejlepším výsledkům. Zároveň však musí být dosažitelný, splnitelný a reálný.</a:t>
            </a:r>
          </a:p>
        </p:txBody>
      </p:sp>
    </p:spTree>
    <p:extLst>
      <p:ext uri="{BB962C8B-B14F-4D97-AF65-F5344CB8AC3E}">
        <p14:creationId xmlns:p14="http://schemas.microsoft.com/office/powerpoint/2010/main" val="2248403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2146</Words>
  <Application>Microsoft Office PowerPoint</Application>
  <PresentationFormat>Širokoúhlá obrazovka</PresentationFormat>
  <Paragraphs>145</Paragraphs>
  <Slides>37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6" baseType="lpstr">
      <vt:lpstr>Aptos</vt:lpstr>
      <vt:lpstr>Arial</vt:lpstr>
      <vt:lpstr>Calibri</vt:lpstr>
      <vt:lpstr>Calibri Light</vt:lpstr>
      <vt:lpstr>FrankRuhlLibre</vt:lpstr>
      <vt:lpstr>Google Sans</vt:lpstr>
      <vt:lpstr>inherit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48</cp:revision>
  <dcterms:created xsi:type="dcterms:W3CDTF">2025-05-04T08:15:56Z</dcterms:created>
  <dcterms:modified xsi:type="dcterms:W3CDTF">2025-11-19T09:28:31Z</dcterms:modified>
</cp:coreProperties>
</file>