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82" r:id="rId2"/>
    <p:sldId id="256" r:id="rId3"/>
    <p:sldId id="353" r:id="rId4"/>
    <p:sldId id="354" r:id="rId5"/>
    <p:sldId id="355" r:id="rId6"/>
    <p:sldId id="387" r:id="rId7"/>
    <p:sldId id="388" r:id="rId8"/>
    <p:sldId id="389" r:id="rId9"/>
    <p:sldId id="356" r:id="rId10"/>
    <p:sldId id="357" r:id="rId11"/>
    <p:sldId id="358" r:id="rId12"/>
    <p:sldId id="359" r:id="rId13"/>
    <p:sldId id="360" r:id="rId14"/>
    <p:sldId id="361" r:id="rId15"/>
    <p:sldId id="362" r:id="rId16"/>
    <p:sldId id="363" r:id="rId17"/>
    <p:sldId id="364" r:id="rId18"/>
    <p:sldId id="365" r:id="rId19"/>
    <p:sldId id="366" r:id="rId20"/>
    <p:sldId id="367" r:id="rId21"/>
    <p:sldId id="385" r:id="rId22"/>
    <p:sldId id="368" r:id="rId23"/>
    <p:sldId id="369" r:id="rId24"/>
    <p:sldId id="370" r:id="rId25"/>
    <p:sldId id="371" r:id="rId26"/>
    <p:sldId id="386" r:id="rId27"/>
    <p:sldId id="372" r:id="rId28"/>
    <p:sldId id="373" r:id="rId29"/>
    <p:sldId id="374" r:id="rId30"/>
    <p:sldId id="375" r:id="rId31"/>
    <p:sldId id="376" r:id="rId32"/>
    <p:sldId id="377" r:id="rId33"/>
    <p:sldId id="381" r:id="rId34"/>
    <p:sldId id="382" r:id="rId35"/>
    <p:sldId id="383" r:id="rId36"/>
    <p:sldId id="384" r:id="rId37"/>
    <p:sldId id="378" r:id="rId38"/>
    <p:sldId id="379" r:id="rId39"/>
    <p:sldId id="352" r:id="rId4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08CCEE-D4B2-4D31-8617-B167DC371928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9D87C8-0881-4DF6-B035-D0C7F089C3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0045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789F9-8675-3778-7945-C64F919B16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C958CF-74F0-6F9B-10D8-5ABD47E5C5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0DBA9-881B-E219-29C7-2014946E3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6EEB5-32E2-F24B-753D-3C0819A48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A00E3-69AD-100D-7631-CF37DDD2B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437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50492-E3EC-C30D-F720-DA43DB5C5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9E895F-23FE-1144-9A48-3F38663F3C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06B0B-5CB7-EB88-2388-C3FC95BB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BAE56-FEA5-74EB-414A-D709F99D0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D9079A-BEF5-92E9-ED3C-6DF69AF90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334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FA0045-B60D-D681-1633-C348C5EB7A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60DC3C-EB83-812D-BC3B-0AB80B426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AC22D-7A15-2096-4E80-60AE6716B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ADA20-2469-450A-CA69-B8482D9FF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08B4B-0D7F-4121-A064-65DF217B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5303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4D80B-A5AD-C557-6A4F-6F32FFF0C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539BA-783F-4CC2-124C-DAB6529A9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A01BC4-251E-4B47-25B0-93E147166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A8310-A119-86C3-5F56-4CEEC8E46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9146C4-8A01-7096-CB65-B2A8E6BC2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223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9DED1-CCBF-8478-8A67-3E7E359BD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7583D-2BD6-96B1-64D0-B5035208C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9E528-2510-8C93-156F-78A06E9C1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F47C7-6B84-D608-0C85-E6ED88DD7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C5F696-1391-6BD3-A0E4-B4A38F85E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852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45939-F915-931B-1343-3B5498513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67F7B-EF89-EDD4-4957-F7BAFBEF2A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75C63-0EF6-4B3E-5B47-690FF443F8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C0DFAD-4563-AFA2-9C31-6291D49CD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E8521C-CF9B-E60C-6FA3-620A4326B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70B300-1844-9FFB-8731-2E28E6A66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3087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69095-C9AC-FC16-1F1C-5EB720585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9C2405-571F-1A7B-3A78-2853F5510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45B3E-9FE5-33C9-0C8B-918AB65BD2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AB662-1F58-CAD7-4504-D385138633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6E01E7-957E-CEA6-B9EA-A9937B35AC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9B3015-F726-08B6-B419-D53060F01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50891E-F49F-BE78-C490-40D2F085E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CF7BBF-C5E7-FAFF-2EF6-4E94E2C93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8452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E388C-7B61-180D-2493-EF8C96FB8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74D4FC-D1CA-60FC-ABD0-B84F0A22B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396F-1B2F-8157-065F-1D8FC3FED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12BD91-B2C5-187D-A2FF-FAD4D882D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873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B558FF-EC23-3AE2-F393-FF448FF74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C81343-0B4A-E6CF-1F90-3EE3B8C33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7EEBB2-530B-C7D8-40CB-19FBC24D9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203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6D1DE-17CD-CF47-4DCE-A37B734F4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2E601-7ED5-80B4-573F-556954059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8DF65B-EA0F-901A-4189-459B2E4D96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4E4D23-F25F-A740-6362-4216D4D8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36385-E33D-E5B4-1600-554E86F63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46D25B-3EFE-8852-44AF-B92BAABF3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067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50B5D-36F1-65A9-2996-B1A1150A9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574C23-192A-8401-DE69-FBD459576F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112402-5FD0-75B4-E662-D4FC60D12D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39E75F-0340-D503-6C39-E58C4030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2F5FC1-821B-2A8F-D0AA-98A8AEAB8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B05A0A-5CB5-E62F-3732-EBD67A571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747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293663-0F47-C076-CA02-218AAC59D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74C48-D8AF-B3E3-95A0-EC25A2372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B39EA-20D1-8F33-B93E-AC8B741DA8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44DC3-F9AA-46D0-933A-4DF03B51A6AC}" type="datetimeFigureOut">
              <a:rPr lang="cs-CZ" smtClean="0"/>
              <a:t>27.10.2025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7FCD5-FA46-9103-7D09-061B43CDA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43826-34F8-CB09-4DF9-CBBB66E767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722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sca_esv=8436e30913f223ae&amp;cs=0&amp;q=PESTLE+anal%C3%BDza&amp;sa=X&amp;ved=2ahUKEwj2vsuR_v-PAxXQ9gIHHZeSOpwQxccNegQIAhAD&amp;mstk=AUtExfCAPlBo1lwnJlQOfWCMcZDm5yowm0npFKJZ_PS9nmr2o8m3ze6ysvWk4byr9FKhEaqcA4CkyOZNy3Lq-WsLrzCaDgwhuVp7bQ0VMo9pFzXLVSKgNA8bw_gzjNz96I0VKK4&amp;csui=3" TargetMode="External"/><Relationship Id="rId2" Type="http://schemas.openxmlformats.org/officeDocument/2006/relationships/hyperlink" Target="https://www.google.com/search?sca_esv=8436e30913f223ae&amp;cs=0&amp;q=makrookol%C3%AD&amp;sa=X&amp;ved=2ahUKEwj2vsuR_v-PAxXQ9gIHHZeSOpwQxccNegQIAhAC&amp;mstk=AUtExfCAPlBo1lwnJlQOfWCMcZDm5yowm0npFKJZ_PS9nmr2o8m3ze6ysvWk4byr9FKhEaqcA4CkyOZNy3Lq-WsLrzCaDgwhuVp7bQ0VMo9pFzXLVSKgNA8bw_gzjNz96I0VKK4&amp;csui=3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oogle.com/search?sca_esv=8436e30913f223ae&amp;cs=0&amp;q=Porter%C5%AFv+model+p%C4%9Bti+sil&amp;sa=X&amp;ved=2ahUKEwj2vsuR_v-PAxXQ9gIHHZeSOpwQxccNegQIAhAF&amp;mstk=AUtExfCAPlBo1lwnJlQOfWCMcZDm5yowm0npFKJZ_PS9nmr2o8m3ze6ysvWk4byr9FKhEaqcA4CkyOZNy3Lq-WsLrzCaDgwhuVp7bQ0VMo9pFzXLVSKgNA8bw_gzjNz96I0VKK4&amp;csui=3" TargetMode="External"/><Relationship Id="rId4" Type="http://schemas.openxmlformats.org/officeDocument/2006/relationships/hyperlink" Target="https://www.google.com/search?sca_esv=8436e30913f223ae&amp;cs=0&amp;q=mikrookol%C3%AD&amp;sa=X&amp;ved=2ahUKEwj2vsuR_v-PAxXQ9gIHHZeSOpwQxccNegQIAhAE&amp;mstk=AUtExfCAPlBo1lwnJlQOfWCMcZDm5yowm0npFKJZ_PS9nmr2o8m3ze6ysvWk4byr9FKhEaqcA4CkyOZNy3Lq-WsLrzCaDgwhuVp7bQ0VMo9pFzXLVSKgNA8bw_gzjNz96I0VKK4&amp;csui=3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rateg.cz/strategicka_analyza.html" TargetMode="External"/><Relationship Id="rId2" Type="http://schemas.openxmlformats.org/officeDocument/2006/relationships/hyperlink" Target="https://is.muni.cz/el/1456/podzim2008/PHSTRP/Prednaska_c._6_-_charakteristika_odvetvi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sca_esv=8436e30913f223ae&amp;cs=0&amp;q=Mikrookol%C3%AD&amp;sa=X&amp;ved=2ahUKEwj2vsuR_v-PAxXQ9gIHHZeSOpwQxccNegQIMhAB&amp;mstk=AUtExfCAPlBo1lwnJlQOfWCMcZDm5yowm0npFKJZ_PS9nmr2o8m3ze6ysvWk4byr9FKhEaqcA4CkyOZNy3Lq-WsLrzCaDgwhuVp7bQ0VMo9pFzXLVSKgNA8bw_gzjNz96I0VKK4&amp;csui=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1743600" y="1194860"/>
            <a:ext cx="8704800" cy="3258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  <a:buClr>
                <a:srgbClr val="D10202"/>
              </a:buClr>
              <a:buSzPts val="4400"/>
            </a:pPr>
            <a:r>
              <a:rPr lang="cs-CZ" b="1" dirty="0">
                <a:solidFill>
                  <a:srgbClr val="D10202"/>
                </a:solidFill>
              </a:rPr>
              <a:t>Strategický management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XSM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380151" y="5907867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Martin Hart, Ph.D.</a:t>
            </a:r>
            <a:endParaRPr dirty="0"/>
          </a:p>
          <a:p>
            <a:pPr>
              <a:buClr>
                <a:schemeClr val="dk1"/>
              </a:buClr>
              <a:buSzPts val="1600"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5943600" y="1703718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7821283" y="5907867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algn="r"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08. 10. 2025</a:t>
            </a:r>
            <a:endParaRPr dirty="0"/>
          </a:p>
          <a:p>
            <a:pPr algn="r"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>
              <a:buClr>
                <a:schemeClr val="dk1"/>
              </a:buClr>
              <a:buSzPts val="1600"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E0F86-E211-8DB1-A487-3A39456E1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FEE6E8DA-AFFF-1D51-47FD-C429E33E686A}"/>
              </a:ext>
            </a:extLst>
          </p:cNvPr>
          <p:cNvSpPr txBox="1"/>
          <p:nvPr/>
        </p:nvSpPr>
        <p:spPr>
          <a:xfrm>
            <a:off x="447347" y="292996"/>
            <a:ext cx="11408322" cy="3714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Klíčové otázky při analýze 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Jak se pravděpodobně změní významné faktory v prostředí v plánovaném období?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Jaké jsou hlavní «motory» těchto změn?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Jaký bude dopad těchto změn na fungování a konkurenční pozici podniku?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Jak tyto změny zohlednit při tvorbě strategie?</a:t>
            </a:r>
          </a:p>
        </p:txBody>
      </p:sp>
    </p:spTree>
    <p:extLst>
      <p:ext uri="{BB962C8B-B14F-4D97-AF65-F5344CB8AC3E}">
        <p14:creationId xmlns:p14="http://schemas.microsoft.com/office/powerpoint/2010/main" val="2281309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74078-E366-63E8-FEE2-09DF2ADC3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EDE6CB55-E22F-7814-A6A8-907E4A706658}"/>
              </a:ext>
            </a:extLst>
          </p:cNvPr>
          <p:cNvSpPr txBox="1"/>
          <p:nvPr/>
        </p:nvSpPr>
        <p:spPr>
          <a:xfrm>
            <a:off x="273926" y="247783"/>
            <a:ext cx="609731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 b="1" u="sng" dirty="0"/>
              <a:t>Analýza odvětví  </a:t>
            </a:r>
          </a:p>
          <a:p>
            <a:endParaRPr lang="cs-CZ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základní charakteristika odvětví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struktura odvětví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hybné </a:t>
            </a:r>
            <a:r>
              <a:rPr lang="cs-CZ" sz="2800" dirty="0" err="1"/>
              <a:t>změnotvorné</a:t>
            </a:r>
            <a:r>
              <a:rPr lang="cs-CZ" sz="2800" dirty="0"/>
              <a:t> síly odvětví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klíčové faktory úspěchu</a:t>
            </a:r>
          </a:p>
        </p:txBody>
      </p:sp>
    </p:spTree>
    <p:extLst>
      <p:ext uri="{BB962C8B-B14F-4D97-AF65-F5344CB8AC3E}">
        <p14:creationId xmlns:p14="http://schemas.microsoft.com/office/powerpoint/2010/main" val="8222603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87150-505A-4CA8-51D7-CEC01D0EB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4645E81-FD39-342C-DF50-5EE9F069FC13}"/>
              </a:ext>
            </a:extLst>
          </p:cNvPr>
          <p:cNvSpPr txBox="1"/>
          <p:nvPr/>
        </p:nvSpPr>
        <p:spPr>
          <a:xfrm>
            <a:off x="344871" y="332372"/>
            <a:ext cx="11613274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dirty="0"/>
              <a:t>základní charakteristika odvětví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b="1" dirty="0"/>
              <a:t>Definice:</a:t>
            </a:r>
          </a:p>
          <a:p>
            <a:pPr algn="just"/>
            <a:r>
              <a:rPr lang="cs-CZ" sz="2800" dirty="0"/>
              <a:t>Za odvětví v tomto případě považujeme skupinu firem, jejichž produkty mají tak mnoho společných charakteristik, že spolu soutěží o stejného zákazníka.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b="1" dirty="0"/>
              <a:t>Popis odvětví má své charakteristiky :</a:t>
            </a:r>
          </a:p>
          <a:p>
            <a:pPr algn="just"/>
            <a:r>
              <a:rPr lang="cs-CZ" sz="2800" b="1" dirty="0"/>
              <a:t>FAKTOR</a:t>
            </a:r>
            <a:r>
              <a:rPr lang="cs-CZ" sz="2800" dirty="0"/>
              <a:t>                    </a:t>
            </a:r>
            <a:r>
              <a:rPr lang="cs-CZ" sz="2800" b="1" dirty="0"/>
              <a:t>CHARAKTERISTIKA</a:t>
            </a:r>
            <a:r>
              <a:rPr lang="cs-CZ" sz="2800" dirty="0"/>
              <a:t>                              </a:t>
            </a:r>
            <a:r>
              <a:rPr lang="cs-CZ" sz="2800" b="1" dirty="0"/>
              <a:t>STRATEGICKÝ</a:t>
            </a:r>
            <a:r>
              <a:rPr lang="cs-CZ" sz="2800" dirty="0"/>
              <a:t> </a:t>
            </a:r>
            <a:r>
              <a:rPr lang="cs-CZ" sz="2800" b="1" dirty="0"/>
              <a:t>DOPAD</a:t>
            </a:r>
          </a:p>
          <a:p>
            <a:pPr algn="just"/>
            <a:r>
              <a:rPr lang="cs-CZ" sz="2800" dirty="0"/>
              <a:t>Velikost trhu            Celkový obrat =&gt; velké trhy přitahují korporace…</a:t>
            </a:r>
          </a:p>
          <a:p>
            <a:pPr algn="just"/>
            <a:r>
              <a:rPr lang="cs-CZ" sz="2800" dirty="0"/>
              <a:t>                                                                 malé trhy 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Geografický              </a:t>
            </a:r>
            <a:r>
              <a:rPr lang="cs-CZ" sz="2800" dirty="0" err="1"/>
              <a:t>Globální,regionální</a:t>
            </a:r>
            <a:r>
              <a:rPr lang="cs-CZ" sz="2800" dirty="0"/>
              <a:t>, lokální ( prostorové vymezení trhu )</a:t>
            </a:r>
          </a:p>
          <a:p>
            <a:pPr algn="just"/>
            <a:r>
              <a:rPr lang="cs-CZ" sz="2800" dirty="0"/>
              <a:t>rozsah konkurence</a:t>
            </a:r>
          </a:p>
        </p:txBody>
      </p:sp>
    </p:spTree>
    <p:extLst>
      <p:ext uri="{BB962C8B-B14F-4D97-AF65-F5344CB8AC3E}">
        <p14:creationId xmlns:p14="http://schemas.microsoft.com/office/powerpoint/2010/main" val="988355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E0A4D7-2CB9-F518-A5F3-34552B7EDF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89EABA8-5ECC-21DA-4B6F-99CC664F18AC}"/>
              </a:ext>
            </a:extLst>
          </p:cNvPr>
          <p:cNvSpPr txBox="1"/>
          <p:nvPr/>
        </p:nvSpPr>
        <p:spPr>
          <a:xfrm>
            <a:off x="431579" y="257955"/>
            <a:ext cx="11581743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 b="1" dirty="0"/>
              <a:t>VÝVOJ TRHU </a:t>
            </a:r>
          </a:p>
          <a:p>
            <a:endParaRPr lang="cs-CZ" sz="2800" b="1" dirty="0"/>
          </a:p>
          <a:p>
            <a:r>
              <a:rPr lang="cs-CZ" sz="2800" dirty="0"/>
              <a:t>Fáze v životních cyklu trhu:</a:t>
            </a:r>
          </a:p>
          <a:p>
            <a:r>
              <a:rPr lang="cs-CZ" sz="2800" dirty="0"/>
              <a:t>Vznik, růst, nasycení, úpadek</a:t>
            </a:r>
          </a:p>
          <a:p>
            <a:endParaRPr lang="cs-CZ" sz="2800" dirty="0"/>
          </a:p>
          <a:p>
            <a:r>
              <a:rPr lang="cs-CZ" sz="2800" dirty="0"/>
              <a:t>Odkrývá možnosti růstu firmy, její odbytový potenciál. Rychlý růst přitahuje</a:t>
            </a:r>
          </a:p>
          <a:p>
            <a:r>
              <a:rPr lang="cs-CZ" sz="2800" dirty="0"/>
              <a:t>nové subjekty, úpadek zvyšuje rivalitu …</a:t>
            </a:r>
          </a:p>
        </p:txBody>
      </p:sp>
    </p:spTree>
    <p:extLst>
      <p:ext uri="{BB962C8B-B14F-4D97-AF65-F5344CB8AC3E}">
        <p14:creationId xmlns:p14="http://schemas.microsoft.com/office/powerpoint/2010/main" val="37056306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F5E206-25E9-67B5-76BF-153B01310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E0F5EA0D-14DA-C01F-37C1-5A1125B034FE}"/>
              </a:ext>
            </a:extLst>
          </p:cNvPr>
          <p:cNvSpPr txBox="1"/>
          <p:nvPr/>
        </p:nvSpPr>
        <p:spPr>
          <a:xfrm>
            <a:off x="386080" y="334556"/>
            <a:ext cx="1150112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/>
              <a:t>Konkurenti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 .. počet, velikost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Monopol, oligopol, monopolní konkurence</a:t>
            </a:r>
          </a:p>
          <a:p>
            <a:pPr algn="just"/>
            <a:r>
              <a:rPr lang="cs-CZ" sz="2800" dirty="0"/>
              <a:t>( dominantní hráči ovlivní ceny, malé</a:t>
            </a:r>
          </a:p>
          <a:p>
            <a:pPr algn="just"/>
            <a:r>
              <a:rPr lang="cs-CZ" sz="2800" dirty="0"/>
              <a:t>podniky se přizpůsobí… ) </a:t>
            </a:r>
          </a:p>
        </p:txBody>
      </p:sp>
    </p:spTree>
    <p:extLst>
      <p:ext uri="{BB962C8B-B14F-4D97-AF65-F5344CB8AC3E}">
        <p14:creationId xmlns:p14="http://schemas.microsoft.com/office/powerpoint/2010/main" val="32673032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56706C-E11B-9352-A925-B05C574EC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BB05774-F2AF-B45E-6AA4-577073E8470C}"/>
              </a:ext>
            </a:extLst>
          </p:cNvPr>
          <p:cNvSpPr txBox="1"/>
          <p:nvPr/>
        </p:nvSpPr>
        <p:spPr>
          <a:xfrm>
            <a:off x="528320" y="343654"/>
            <a:ext cx="849376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 b="1" dirty="0"/>
              <a:t>ZÁKAZNÍCI </a:t>
            </a:r>
          </a:p>
          <a:p>
            <a:endParaRPr lang="cs-CZ" sz="2800" dirty="0"/>
          </a:p>
          <a:p>
            <a:r>
              <a:rPr lang="cs-CZ" sz="2800" dirty="0"/>
              <a:t>Počet a velikost =&gt; vyjednávací síla kupujících </a:t>
            </a:r>
          </a:p>
        </p:txBody>
      </p:sp>
    </p:spTree>
    <p:extLst>
      <p:ext uri="{BB962C8B-B14F-4D97-AF65-F5344CB8AC3E}">
        <p14:creationId xmlns:p14="http://schemas.microsoft.com/office/powerpoint/2010/main" val="20907591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6118EA-D552-8DDF-80CF-C2152161E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E8EEF69-7C65-AF34-30DE-A399D41B9C9B}"/>
              </a:ext>
            </a:extLst>
          </p:cNvPr>
          <p:cNvSpPr txBox="1"/>
          <p:nvPr/>
        </p:nvSpPr>
        <p:spPr>
          <a:xfrm>
            <a:off x="467360" y="334556"/>
            <a:ext cx="113792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/>
              <a:t>VSTUPNÍ BARIÉRY 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Např. legislativní úprava absolutní nákladové výhody, </a:t>
            </a:r>
            <a:r>
              <a:rPr lang="cs-CZ" sz="2800" dirty="0" err="1"/>
              <a:t>economy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scale,m</a:t>
            </a:r>
            <a:r>
              <a:rPr lang="cs-CZ" sz="2800" dirty="0"/>
              <a:t> zkušenostní efekt, loajalita zákazníků =&gt; nízké náklady přitahují konkurenci ve fázi růstu, tím ale klesá profitabilita jiných… </a:t>
            </a:r>
          </a:p>
        </p:txBody>
      </p:sp>
    </p:spTree>
    <p:extLst>
      <p:ext uri="{BB962C8B-B14F-4D97-AF65-F5344CB8AC3E}">
        <p14:creationId xmlns:p14="http://schemas.microsoft.com/office/powerpoint/2010/main" val="13313287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E7F8D-FD99-53E5-6AEA-6C7272395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E18906EB-9FDB-D203-DFEF-849C184F001F}"/>
              </a:ext>
            </a:extLst>
          </p:cNvPr>
          <p:cNvSpPr txBox="1"/>
          <p:nvPr/>
        </p:nvSpPr>
        <p:spPr>
          <a:xfrm>
            <a:off x="426720" y="310495"/>
            <a:ext cx="1133856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/>
              <a:t>VÝSTUPNÍ BARIÉRY 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Např. provázanost firem či divizí, fixní výstupní náklady, vysoké investice bez variantního použití, =&gt; vysoká rivalita konkurentů, cenová válka, nasycený trh…</a:t>
            </a:r>
          </a:p>
        </p:txBody>
      </p:sp>
    </p:spTree>
    <p:extLst>
      <p:ext uri="{BB962C8B-B14F-4D97-AF65-F5344CB8AC3E}">
        <p14:creationId xmlns:p14="http://schemas.microsoft.com/office/powerpoint/2010/main" val="26193490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555EFE-6524-6701-B6FF-488943CD6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C8A8CE-B184-A7D8-602A-E4410DEA6D52}"/>
              </a:ext>
            </a:extLst>
          </p:cNvPr>
          <p:cNvSpPr txBox="1"/>
          <p:nvPr/>
        </p:nvSpPr>
        <p:spPr>
          <a:xfrm>
            <a:off x="426720" y="432415"/>
            <a:ext cx="1139952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/>
              <a:t>DIFERENCIACE PRODUKTU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Čím vyšší diferenciace, tím nižší rivalita mezi firmami. Menší síla zákazníků při přechodu mezi prodávajícími </a:t>
            </a:r>
          </a:p>
        </p:txBody>
      </p:sp>
    </p:spTree>
    <p:extLst>
      <p:ext uri="{BB962C8B-B14F-4D97-AF65-F5344CB8AC3E}">
        <p14:creationId xmlns:p14="http://schemas.microsoft.com/office/powerpoint/2010/main" val="18888097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BFF26-C652-112D-AA01-A513F9A68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F4E8818B-A690-C57A-B76B-1F5C33C7BD11}"/>
              </a:ext>
            </a:extLst>
          </p:cNvPr>
          <p:cNvSpPr txBox="1"/>
          <p:nvPr/>
        </p:nvSpPr>
        <p:spPr>
          <a:xfrm>
            <a:off x="406400" y="347395"/>
            <a:ext cx="1141984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/>
              <a:t>MÍRA HOSPODÁRNOSTI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Zkušenostní efekt, </a:t>
            </a:r>
            <a:r>
              <a:rPr lang="cs-CZ" sz="2800" dirty="0" err="1"/>
              <a:t>economy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scale</a:t>
            </a:r>
            <a:r>
              <a:rPr lang="cs-CZ" sz="2800" dirty="0"/>
              <a:t>, využití kapacit. Snaha o dosažení větší míry hospodárnost</a:t>
            </a:r>
          </a:p>
        </p:txBody>
      </p:sp>
    </p:spTree>
    <p:extLst>
      <p:ext uri="{BB962C8B-B14F-4D97-AF65-F5344CB8AC3E}">
        <p14:creationId xmlns:p14="http://schemas.microsoft.com/office/powerpoint/2010/main" val="1949780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3A52E48-7AD2-6A52-9202-9FAB484C3B4D}"/>
              </a:ext>
            </a:extLst>
          </p:cNvPr>
          <p:cNvSpPr txBox="1"/>
          <p:nvPr/>
        </p:nvSpPr>
        <p:spPr>
          <a:xfrm>
            <a:off x="471340" y="329938"/>
            <a:ext cx="11331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Strategická analýza vnějšího okolí</a:t>
            </a:r>
          </a:p>
        </p:txBody>
      </p:sp>
    </p:spTree>
    <p:extLst>
      <p:ext uri="{BB962C8B-B14F-4D97-AF65-F5344CB8AC3E}">
        <p14:creationId xmlns:p14="http://schemas.microsoft.com/office/powerpoint/2010/main" val="16917058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158F74-AF8E-5FC3-DE76-F218A2BBB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1B2D8D6B-8686-7DAB-037F-1CD87A128A8D}"/>
              </a:ext>
            </a:extLst>
          </p:cNvPr>
          <p:cNvSpPr txBox="1"/>
          <p:nvPr/>
        </p:nvSpPr>
        <p:spPr>
          <a:xfrm>
            <a:off x="589280" y="406400"/>
            <a:ext cx="109524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800" b="1" dirty="0"/>
              <a:t>STRUKTURA ODVĚTVÍ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Pochopit strukturu odvětví je nezbytným výchozím krokem pro provádění dalších analýz otázka - z jakých prvků se tento systém skládá, jaké jsou mezi těmito prvky vazby, čím jsou ovlivněny a jaké další vzájemné souvislosti tento sytém vymezují. </a:t>
            </a:r>
          </a:p>
        </p:txBody>
      </p:sp>
    </p:spTree>
    <p:extLst>
      <p:ext uri="{BB962C8B-B14F-4D97-AF65-F5344CB8AC3E}">
        <p14:creationId xmlns:p14="http://schemas.microsoft.com/office/powerpoint/2010/main" val="11975062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398D259B-0C24-F8B1-CC2C-5F28921953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959" y="441511"/>
            <a:ext cx="10646082" cy="6100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0702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C9565A-A44E-55CC-78F7-8B9642E71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1FDD81F-B777-1172-66CB-EFC134AF9D2B}"/>
              </a:ext>
            </a:extLst>
          </p:cNvPr>
          <p:cNvSpPr txBox="1"/>
          <p:nvPr/>
        </p:nvSpPr>
        <p:spPr>
          <a:xfrm>
            <a:off x="487680" y="371455"/>
            <a:ext cx="1144016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/>
              <a:t>Atomizované</a:t>
            </a:r>
            <a:r>
              <a:rPr lang="cs-CZ" sz="2800" dirty="0"/>
              <a:t> - Mnoho malých podniků, žádný dominantní 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b="1" dirty="0"/>
              <a:t>Oligopol</a:t>
            </a:r>
            <a:r>
              <a:rPr lang="cs-CZ" sz="2800" dirty="0"/>
              <a:t>  - několik dominantních podniků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b="1" dirty="0"/>
              <a:t>Konsolidované konkurenční okolí </a:t>
            </a:r>
            <a:r>
              <a:rPr lang="cs-CZ" sz="2800" dirty="0"/>
              <a:t>– jeden dominantní podnik, malé podniky      </a:t>
            </a:r>
          </a:p>
          <a:p>
            <a:pPr algn="just"/>
            <a:r>
              <a:rPr lang="cs-CZ" sz="2800" dirty="0"/>
              <a:t>                                                                                                                 </a:t>
            </a:r>
          </a:p>
          <a:p>
            <a:pPr algn="just"/>
            <a:r>
              <a:rPr lang="cs-CZ" sz="2800" dirty="0"/>
              <a:t>Atomizované konkurenční okolí charakterizuje zpravidla nízká úroveň vstupních bariér a malá diferenciace výrobku. Obojí vyvolává cyklus konjunktury a úpadku. Kdykoli je silná poptávka slibující vysoký zisk, nízké bariéry vstupu umožňují příchod mnoha nových firem !!! Vstoupí-li do odvětví příliš mnoho nových subjektů, nastane přebytek kapacity !!! EFEKT - snížení ceny. Výsledek - cenová válka snižující dosažitelný zisk.</a:t>
            </a:r>
          </a:p>
        </p:txBody>
      </p:sp>
    </p:spTree>
    <p:extLst>
      <p:ext uri="{BB962C8B-B14F-4D97-AF65-F5344CB8AC3E}">
        <p14:creationId xmlns:p14="http://schemas.microsoft.com/office/powerpoint/2010/main" val="3936108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29AB4A-DE9C-2884-0B2C-B0DB036B9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9FC8B9A-89E5-1124-EF48-9C0D80319DF9}"/>
              </a:ext>
            </a:extLst>
          </p:cNvPr>
          <p:cNvSpPr txBox="1"/>
          <p:nvPr/>
        </p:nvSpPr>
        <p:spPr>
          <a:xfrm>
            <a:off x="467360" y="371455"/>
            <a:ext cx="1129792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dirty="0"/>
              <a:t>Ustálení - při vyrovnání kapacity daného konkurenčního odvětví s poptávkou po jeho produktech. 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Atomizované okolí vytváří tedy spíše hrozbu než příležitost !!!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Záleží na charakteru odvětví, jak dlouho a jak intenzivní jeho cyklus bude. základní cesta, jak dosahovat vysoký zisk za konjunktury a přežít úpadek – SNIŽOVAT NÁKLADY.</a:t>
            </a:r>
          </a:p>
        </p:txBody>
      </p:sp>
    </p:spTree>
    <p:extLst>
      <p:ext uri="{BB962C8B-B14F-4D97-AF65-F5344CB8AC3E}">
        <p14:creationId xmlns:p14="http://schemas.microsoft.com/office/powerpoint/2010/main" val="23928340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59EE0-9C13-13A9-4878-6CCC4B35E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8BE8387-B94F-C417-1250-660F36A6CE9E}"/>
              </a:ext>
            </a:extLst>
          </p:cNvPr>
          <p:cNvSpPr txBox="1"/>
          <p:nvPr/>
        </p:nvSpPr>
        <p:spPr>
          <a:xfrm>
            <a:off x="447040" y="297656"/>
            <a:ext cx="1133856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/>
              <a:t>Pro konsolidované odvětví </a:t>
            </a:r>
            <a:r>
              <a:rPr lang="cs-CZ" sz="2800" dirty="0"/>
              <a:t>je typický malý počet firem s velkým tržním podílem, případně jediná firma, monopol, dále existence vstupních bariér. Produkty mohou být homogenní i diferencované. V takovém prostředí akce jednoho podniku ovlivňují chování ostatních konkurentů.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Návody k řešení situace :</a:t>
            </a:r>
          </a:p>
          <a:p>
            <a:pPr algn="just"/>
            <a:r>
              <a:rPr lang="cs-CZ" sz="2800" dirty="0"/>
              <a:t>několik podniků s podobnými tržními podíly- doporučená</a:t>
            </a:r>
          </a:p>
          <a:p>
            <a:pPr algn="just"/>
            <a:r>
              <a:rPr lang="cs-CZ" sz="2800" dirty="0"/>
              <a:t>Strategie- vhodná velká diferenciace produktu prostřednictvím kvality, dodacích podmínek či marketingové komunikace. Bez výrazných cenových změn.</a:t>
            </a:r>
          </a:p>
        </p:txBody>
      </p:sp>
    </p:spTree>
    <p:extLst>
      <p:ext uri="{BB962C8B-B14F-4D97-AF65-F5344CB8AC3E}">
        <p14:creationId xmlns:p14="http://schemas.microsoft.com/office/powerpoint/2010/main" val="10239093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45D0A-4E99-5153-A49A-9FF84ECFDC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64429E5E-5D35-7298-5FE1-ACBFEA3FDCBD}"/>
              </a:ext>
            </a:extLst>
          </p:cNvPr>
          <p:cNvSpPr txBox="1"/>
          <p:nvPr/>
        </p:nvSpPr>
        <p:spPr>
          <a:xfrm>
            <a:off x="447040" y="382677"/>
            <a:ext cx="114808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/>
              <a:t>Operuje-li v odvětví jedna dominantní firma </a:t>
            </a:r>
            <a:r>
              <a:rPr lang="cs-CZ" sz="2800" dirty="0"/>
              <a:t>a vedle ní několik menších tvořících tzv. konkurenční lem, pak ona dominantní stanovuje ceny. Zvýšení odbytu lze dosáhnout například nacházením tržních výklenků a jejich vyplňováním prostřednictvím:</a:t>
            </a:r>
          </a:p>
          <a:p>
            <a:pPr algn="just"/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diferenciací,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lepší kvalitou,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komunikaci,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poskytováním speciálních služeb,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produkcí komplementů. </a:t>
            </a:r>
          </a:p>
        </p:txBody>
      </p:sp>
    </p:spTree>
    <p:extLst>
      <p:ext uri="{BB962C8B-B14F-4D97-AF65-F5344CB8AC3E}">
        <p14:creationId xmlns:p14="http://schemas.microsoft.com/office/powerpoint/2010/main" val="32595936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AB73F290-5E7A-9E24-46B2-67A26E3BFD51}"/>
              </a:ext>
            </a:extLst>
          </p:cNvPr>
          <p:cNvSpPr txBox="1"/>
          <p:nvPr/>
        </p:nvSpPr>
        <p:spPr>
          <a:xfrm>
            <a:off x="423697" y="207351"/>
            <a:ext cx="11573861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i="0" dirty="0">
                <a:solidFill>
                  <a:srgbClr val="000000"/>
                </a:solidFill>
                <a:effectLst/>
                <a:latin typeface="Arial CE" panose="020B0604020202020204" pitchFamily="34" charset="0"/>
              </a:rPr>
              <a:t>Konkurenčním firmám </a:t>
            </a:r>
            <a:r>
              <a:rPr lang="cs-CZ" sz="2800" b="0" i="0" dirty="0">
                <a:solidFill>
                  <a:srgbClr val="000000"/>
                </a:solidFill>
                <a:effectLst/>
                <a:latin typeface="Arial CE" panose="020B0604020202020204" pitchFamily="34" charset="0"/>
              </a:rPr>
              <a:t>by se měl management podniku věnovat podrobněji. V prvé řadě je třeba vymezit konkurenty a definovat jejich charakteristiky. Následně je vhodné konkurenty rozdělit do skupin podle podobnosti jejich strategie či záměru. </a:t>
            </a:r>
            <a:r>
              <a:rPr lang="cs-CZ" sz="2800" b="1" i="1" dirty="0">
                <a:solidFill>
                  <a:srgbClr val="000066"/>
                </a:solidFill>
                <a:effectLst/>
                <a:latin typeface="Arial CE" panose="020B0604020202020204" pitchFamily="34" charset="0"/>
              </a:rPr>
              <a:t>Mapa konkurenčních skupin</a:t>
            </a:r>
            <a:r>
              <a:rPr lang="cs-CZ" sz="2800" b="0" i="0" dirty="0">
                <a:solidFill>
                  <a:srgbClr val="000000"/>
                </a:solidFill>
                <a:effectLst/>
                <a:latin typeface="Arial CE" panose="020B0604020202020204" pitchFamily="34" charset="0"/>
              </a:rPr>
              <a:t> vnikne zanesením pozic konkurentů do dvojdimenzionální osové soustavy dle uvedených charakteristik. Strategické skupiny jsou vytvořeny z firem umístěných v těsné blízkosti. Mapa strategických konkurenčních skupin přehledně zobrazuje strukturu odvětví podle vybraných charakteristik a pomáhá managementu určit nejbližší konkurenty.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0676330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B6E83-30EE-D22A-0750-3B9E5D006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7EA745A-7BE9-D112-C4A4-47BBD84ADD36}"/>
              </a:ext>
            </a:extLst>
          </p:cNvPr>
          <p:cNvSpPr txBox="1"/>
          <p:nvPr/>
        </p:nvSpPr>
        <p:spPr>
          <a:xfrm>
            <a:off x="487680" y="388035"/>
            <a:ext cx="1135888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dirty="0"/>
              <a:t>Detailní a přesný pohled na odvětví poskytuje </a:t>
            </a:r>
            <a:r>
              <a:rPr lang="cs-CZ" sz="2800" b="1" dirty="0"/>
              <a:t>tzv. mapa strategických konkurenčních skupin</a:t>
            </a:r>
            <a:r>
              <a:rPr lang="cs-CZ" sz="2800" dirty="0"/>
              <a:t>.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Mapa strategických konkurenčních skupin je </a:t>
            </a:r>
            <a:r>
              <a:rPr lang="cs-CZ" sz="2800" b="1" dirty="0"/>
              <a:t>analytický nástroj</a:t>
            </a:r>
            <a:r>
              <a:rPr lang="cs-CZ" sz="2800" dirty="0"/>
              <a:t>, který rozděluje firmy v odvětví tak, že každá jejich skupina obsahuje podniky se stejnou nebo podobnou tržní strategií, podniky konkurující na podobném základě nebo s podobnými záměry.</a:t>
            </a:r>
          </a:p>
        </p:txBody>
      </p:sp>
      <p:pic>
        <p:nvPicPr>
          <p:cNvPr id="1026" name="Picture 2" descr="Mapa konkurenčních skupin">
            <a:extLst>
              <a:ext uri="{FF2B5EF4-FFF2-40B4-BE49-F238E27FC236}">
                <a16:creationId xmlns:a16="http://schemas.microsoft.com/office/drawing/2014/main" id="{FF6BDDE2-FB57-3EA7-A0C1-F4413D0A22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993" y="3425536"/>
            <a:ext cx="5848678" cy="3241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32781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16E0E5-EEBA-5DAE-73F8-5260E13B7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AF57E49-B7E5-3BEA-8FCD-9F0CB36E03F9}"/>
              </a:ext>
            </a:extLst>
          </p:cNvPr>
          <p:cNvSpPr txBox="1"/>
          <p:nvPr/>
        </p:nvSpPr>
        <p:spPr>
          <a:xfrm>
            <a:off x="467360" y="289679"/>
            <a:ext cx="1137920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u="sng" dirty="0"/>
              <a:t>Funkce mapy strategických konkurenčních skupin :</a:t>
            </a:r>
          </a:p>
          <a:p>
            <a:pPr algn="just"/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pomáhá určit nejbližší konkurenty - co je základem konkurenčního boje v jednotlivých skupinách, jak se v tomto skupiny liší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pomáhá identifikovat mezery na trhu, tedy příležitosti pro nové strategické skupiny či uplatňování nových strategií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kde je možné očekávat větší a kde menší konkurenční napětí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trendy v odvětí - přesuny mezi nimi v minulosti, odhadovat záměry a vývoj do budoucna, možné důsledky pro na konkurenční tlaky v odvětví.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bariéry vstupu – identifikovat je a určit intenzitu.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obchodní jméno,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marketingové schopnosti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logistickou síť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vyjednávací sílu kupujících či dodavatelů </a:t>
            </a:r>
          </a:p>
        </p:txBody>
      </p:sp>
    </p:spTree>
    <p:extLst>
      <p:ext uri="{BB962C8B-B14F-4D97-AF65-F5344CB8AC3E}">
        <p14:creationId xmlns:p14="http://schemas.microsoft.com/office/powerpoint/2010/main" val="17116974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E0268-A0BD-B8C7-0DFD-FA743B053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B74CFF3-95D6-32B0-DBC4-979898E844CF}"/>
              </a:ext>
            </a:extLst>
          </p:cNvPr>
          <p:cNvSpPr txBox="1"/>
          <p:nvPr/>
        </p:nvSpPr>
        <p:spPr>
          <a:xfrm>
            <a:off x="365760" y="253276"/>
            <a:ext cx="1141984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/>
              <a:t>Každé odvětví prochází vývojem </a:t>
            </a:r>
            <a:r>
              <a:rPr lang="cs-CZ" sz="2800" dirty="0"/>
              <a:t>a jsou pro něj charakteristické trendy, které vyžadují určité strategické reakce ekonomických subjektů. Na základě empirických zkušeností byl sestaven model životního cyklu odvětví.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b="1" u="sng" dirty="0"/>
              <a:t>Životní cyklus odvětví</a:t>
            </a:r>
          </a:p>
          <a:p>
            <a:pPr algn="just"/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Vznik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Růst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Ustálení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Dozrání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Úpadek </a:t>
            </a:r>
          </a:p>
        </p:txBody>
      </p:sp>
    </p:spTree>
    <p:extLst>
      <p:ext uri="{BB962C8B-B14F-4D97-AF65-F5344CB8AC3E}">
        <p14:creationId xmlns:p14="http://schemas.microsoft.com/office/powerpoint/2010/main" val="2318431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35CAD444-1FE5-C131-B7F6-0AC45F4C1ABD}"/>
              </a:ext>
            </a:extLst>
          </p:cNvPr>
          <p:cNvSpPr txBox="1"/>
          <p:nvPr/>
        </p:nvSpPr>
        <p:spPr>
          <a:xfrm>
            <a:off x="463112" y="282235"/>
            <a:ext cx="11487150" cy="4430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Strategická analýza vnějšího okolí 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zkoumá vnější síly a trendy ovlivňující firmu, které nejsou pod její kontrolou, a dělí se na analýzu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makrookolí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(všeobecné prostředí ovlivňující všechny podniky, např.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PESTLE analýza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 a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mikrookolí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(specifické prostředí relevantní pro dané odvětví a firmu, např. </a:t>
            </a:r>
            <a:r>
              <a:rPr lang="cs-CZ" sz="28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Porterův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 model pěti sil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nebo analýza konkurence, zákazníků a dodavatelů).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2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Cílem je identifikovat faktory, které mohou ovlivnit konkurenční postavení podniku, a následně je zohlednit při formulaci strategie. </a:t>
            </a:r>
          </a:p>
        </p:txBody>
      </p:sp>
    </p:spTree>
    <p:extLst>
      <p:ext uri="{BB962C8B-B14F-4D97-AF65-F5344CB8AC3E}">
        <p14:creationId xmlns:p14="http://schemas.microsoft.com/office/powerpoint/2010/main" val="30863879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31ABEA-4640-C487-7C24-0A83706C3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AB326425-86A5-E531-E23E-3B55BE56FB1C}"/>
              </a:ext>
            </a:extLst>
          </p:cNvPr>
          <p:cNvSpPr txBox="1"/>
          <p:nvPr/>
        </p:nvSpPr>
        <p:spPr>
          <a:xfrm>
            <a:off x="329105" y="211926"/>
            <a:ext cx="1171575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 b="1" u="sng" dirty="0"/>
              <a:t>Pro poznání charakteristik svých zákazníků je možné užít:  </a:t>
            </a:r>
          </a:p>
          <a:p>
            <a:endParaRPr lang="cs-CZ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demografické charakteristiky (věk, pohlaví, životní cyklus rodiny, její velikost…)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 sociálně-ekonomické charakteristiky (příjem, povolání, vzdělání, sociální statut…)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geografické charakteristiky (regiony, velikost a typ sídel – město x venkov…)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životní styl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očekávání od výrobků (způsob užívání, cena, kvalita, sociální efekt…)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objem a frekvence užívání produktů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výrobkové inovace a změny technologií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nové formy marketingu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nové formy komunikace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vstup nebo odchod významné firmy – může jít o vytlačování drobných obchodníků řetězci.  </a:t>
            </a:r>
          </a:p>
        </p:txBody>
      </p:sp>
    </p:spTree>
    <p:extLst>
      <p:ext uri="{BB962C8B-B14F-4D97-AF65-F5344CB8AC3E}">
        <p14:creationId xmlns:p14="http://schemas.microsoft.com/office/powerpoint/2010/main" val="12376650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CF493C-9649-11F6-0FE2-54222483D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B4F79C4F-AF08-2E0E-38A1-F189A377F6FF}"/>
              </a:ext>
            </a:extLst>
          </p:cNvPr>
          <p:cNvSpPr txBox="1"/>
          <p:nvPr/>
        </p:nvSpPr>
        <p:spPr>
          <a:xfrm>
            <a:off x="365760" y="308878"/>
            <a:ext cx="1146048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Vstup silné firmy do odvětví, fúzí nebo akvizicí, změní strukturu odvětví a konkurenčních vztahů.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Cílem bývá využít novým způsobem své dovednosti nebo zdroje, zvýšit podíl na trhu,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rostoucí globalizace , Globální konkurence mění především základy konkurenční výhody.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změny nákladové efektivnosti – prudký nárůst nákladů na klíčové vstupy (energie, materiál, práce…) může podnítit rozvoj nových technologií, hledání substitutů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hybné sily plynoucí z makrookolí – viz PEST</a:t>
            </a:r>
          </a:p>
        </p:txBody>
      </p:sp>
    </p:spTree>
    <p:extLst>
      <p:ext uri="{BB962C8B-B14F-4D97-AF65-F5344CB8AC3E}">
        <p14:creationId xmlns:p14="http://schemas.microsoft.com/office/powerpoint/2010/main" val="20589150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25F48-EF97-0FA9-C4BD-93AC8AC4B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CA9DD52-BAC0-B056-4428-3C92E94FBDB9}"/>
              </a:ext>
            </a:extLst>
          </p:cNvPr>
          <p:cNvSpPr txBox="1"/>
          <p:nvPr/>
        </p:nvSpPr>
        <p:spPr>
          <a:xfrm>
            <a:off x="447040" y="251659"/>
            <a:ext cx="1154176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/>
              <a:t>Klíčové faktory úspěchu </a:t>
            </a:r>
            <a:r>
              <a:rPr lang="cs-CZ" sz="2800" dirty="0"/>
              <a:t>vyjadřují vztah mezi zdroji a dovednostmi firmy na jedné straně a charakteristikami odvětví na straně druhé. 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Jsou hlavními determinantami úspěšnosti firmy v odvětví. Může jimi být nějaká specifická přednost plynoucí z určitých dovedností nebo vlastnictví zdrojů či stav, kterého firma musí dosáhnout, aby byla úspěšná. 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u="sng" dirty="0"/>
              <a:t>Klíčové faktory úspěchu jsou:</a:t>
            </a:r>
          </a:p>
          <a:p>
            <a:pPr algn="just"/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podkladem pro tvorbu firemní strategie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ukazují manažerům, čemu v odvětví věnovat pozornost. </a:t>
            </a:r>
          </a:p>
        </p:txBody>
      </p:sp>
    </p:spTree>
    <p:extLst>
      <p:ext uri="{BB962C8B-B14F-4D97-AF65-F5344CB8AC3E}">
        <p14:creationId xmlns:p14="http://schemas.microsoft.com/office/powerpoint/2010/main" val="7067274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05FF36-8CF6-B64D-9F2E-8B28DB151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662B612D-A66C-299C-F846-6F5A9AA6BDB6}"/>
              </a:ext>
            </a:extLst>
          </p:cNvPr>
          <p:cNvSpPr txBox="1"/>
          <p:nvPr/>
        </p:nvSpPr>
        <p:spPr>
          <a:xfrm>
            <a:off x="508000" y="489635"/>
            <a:ext cx="111556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dirty="0"/>
              <a:t>Klíčové faktory úspěchu lze obyčejně nalézt v některých těchto oblastech: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E1D8DB91-4DBD-D47D-BEBA-BD75126D658E}"/>
              </a:ext>
            </a:extLst>
          </p:cNvPr>
          <p:cNvSpPr txBox="1"/>
          <p:nvPr/>
        </p:nvSpPr>
        <p:spPr>
          <a:xfrm>
            <a:off x="508000" y="1533436"/>
            <a:ext cx="1115568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just">
              <a:buAutoNum type="arabicParenR"/>
            </a:pPr>
            <a:r>
              <a:rPr lang="cs-CZ" sz="2800" b="1" dirty="0"/>
              <a:t>organizace a řízení 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pružnost organizační struktury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zkušený management 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schopnost používat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moderní řídící přístupy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typu </a:t>
            </a:r>
            <a:r>
              <a:rPr lang="cs-CZ" sz="2800" dirty="0" err="1"/>
              <a:t>reengineering</a:t>
            </a:r>
            <a:r>
              <a:rPr lang="cs-CZ" sz="2800" dirty="0"/>
              <a:t>, procesní řízení,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projektové řízení 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informační systém</a:t>
            </a:r>
          </a:p>
        </p:txBody>
      </p:sp>
    </p:spTree>
    <p:extLst>
      <p:ext uri="{BB962C8B-B14F-4D97-AF65-F5344CB8AC3E}">
        <p14:creationId xmlns:p14="http://schemas.microsoft.com/office/powerpoint/2010/main" val="16238582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ED72E9-FEE2-3C5B-5D3D-3FCE61A20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0E8D9169-D14D-2896-3CAA-597CD5D91F87}"/>
              </a:ext>
            </a:extLst>
          </p:cNvPr>
          <p:cNvSpPr txBox="1"/>
          <p:nvPr/>
        </p:nvSpPr>
        <p:spPr>
          <a:xfrm>
            <a:off x="467360" y="391775"/>
            <a:ext cx="1125728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/>
              <a:t>2) Technologie</a:t>
            </a:r>
          </a:p>
          <a:p>
            <a:pPr algn="just"/>
            <a:endParaRPr lang="cs-CZ" sz="2800" b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 odbornost v technologii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 odbornost ve výzkumu a vývoji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 schopnost inovace výrobního procesu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 schopnost inovace výrobku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 užívání určité technologie </a:t>
            </a:r>
          </a:p>
        </p:txBody>
      </p:sp>
    </p:spTree>
    <p:extLst>
      <p:ext uri="{BB962C8B-B14F-4D97-AF65-F5344CB8AC3E}">
        <p14:creationId xmlns:p14="http://schemas.microsoft.com/office/powerpoint/2010/main" val="706555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176A41-287E-3664-4E35-929CD36D76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6C1155DE-E146-1E16-D3B2-C00974F9B097}"/>
              </a:ext>
            </a:extLst>
          </p:cNvPr>
          <p:cNvSpPr txBox="1"/>
          <p:nvPr/>
        </p:nvSpPr>
        <p:spPr>
          <a:xfrm>
            <a:off x="386080" y="362357"/>
            <a:ext cx="1144016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/>
              <a:t>3) výroba </a:t>
            </a:r>
          </a:p>
          <a:p>
            <a:pPr algn="just"/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nákladová efektivnost (zkušenostní efekt, 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úspory v rozsahu, využívání kapacit)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vysoká produktivita práce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dostupnost kvalitních zdrojů, např. pracovních sil s potřebnými nebo zvláštními dovednostmi 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bezproblémová kvalitní výroba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schopnost pružně reagovat na přání zákazníků, flexibilita v diferencování produktů </a:t>
            </a:r>
          </a:p>
        </p:txBody>
      </p:sp>
    </p:spTree>
    <p:extLst>
      <p:ext uri="{BB962C8B-B14F-4D97-AF65-F5344CB8AC3E}">
        <p14:creationId xmlns:p14="http://schemas.microsoft.com/office/powerpoint/2010/main" val="17809742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6BC9C8-FFEA-14F8-2C00-708205086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FC5BDDC-83C1-EEFC-661D-637343136A5C}"/>
              </a:ext>
            </a:extLst>
          </p:cNvPr>
          <p:cNvSpPr txBox="1"/>
          <p:nvPr/>
        </p:nvSpPr>
        <p:spPr>
          <a:xfrm>
            <a:off x="528320" y="366098"/>
            <a:ext cx="1131824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/>
              <a:t>4) marketing  </a:t>
            </a:r>
          </a:p>
          <a:p>
            <a:pPr algn="just"/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schopnost identifikovat potřeby zákazníků,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definovat segmenty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rychlé a efektivní převedení požadavků zákazníků do technických specifikací,  úzkou spoluprací marketingového výzkumu, vývoje a výroby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zkušený prodejní personál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šířka a hloubka sortimentu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efektivní marketingová komunikace a práce se značkou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servisní zázemí, odborná asistence</a:t>
            </a:r>
          </a:p>
        </p:txBody>
      </p:sp>
    </p:spTree>
    <p:extLst>
      <p:ext uri="{BB962C8B-B14F-4D97-AF65-F5344CB8AC3E}">
        <p14:creationId xmlns:p14="http://schemas.microsoft.com/office/powerpoint/2010/main" val="37794308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CA1B5-4496-DB63-D906-1B04BDF8E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6BE6F019-F89A-5C05-90C3-4ED7080F3EF3}"/>
              </a:ext>
            </a:extLst>
          </p:cNvPr>
          <p:cNvSpPr txBox="1"/>
          <p:nvPr/>
        </p:nvSpPr>
        <p:spPr>
          <a:xfrm>
            <a:off x="508000" y="456476"/>
            <a:ext cx="1139952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 b="1" dirty="0"/>
              <a:t>5) distribuce  </a:t>
            </a:r>
          </a:p>
          <a:p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vlastní maloobchodní distribuční síť,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výhodnost umístění prodejen 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bohatá distribuční síť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velikost prodejních ploch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pružnost dodávek 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výše distribučních nákladů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logistické know-how </a:t>
            </a:r>
          </a:p>
        </p:txBody>
      </p:sp>
    </p:spTree>
    <p:extLst>
      <p:ext uri="{BB962C8B-B14F-4D97-AF65-F5344CB8AC3E}">
        <p14:creationId xmlns:p14="http://schemas.microsoft.com/office/powerpoint/2010/main" val="292195407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D1BEF1-432B-09EF-D0CB-E5C4DE2FD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86B9D34E-1137-12F6-F631-BD2385624D94}"/>
              </a:ext>
            </a:extLst>
          </p:cNvPr>
          <p:cNvSpPr txBox="1"/>
          <p:nvPr/>
        </p:nvSpPr>
        <p:spPr>
          <a:xfrm>
            <a:off x="508000" y="473055"/>
            <a:ext cx="1135888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/>
              <a:t>6) ostatní  </a:t>
            </a:r>
          </a:p>
          <a:p>
            <a:pPr algn="just"/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přístup ke kapitálu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celkové nízké náklady v rámci veškerého produkčního procesu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/>
              <a:t>tradice, věrní konzervativní zákazníci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cs-CZ" sz="2800" dirty="0"/>
          </a:p>
          <a:p>
            <a:pPr algn="just"/>
            <a:r>
              <a:rPr lang="cs-CZ" sz="2800" dirty="0"/>
              <a:t>Definice klíčových faktorů úspěchu je podmínkou pro identifikaci hlavních předností strategického subjektu.</a:t>
            </a:r>
          </a:p>
        </p:txBody>
      </p:sp>
    </p:spTree>
    <p:extLst>
      <p:ext uri="{BB962C8B-B14F-4D97-AF65-F5344CB8AC3E}">
        <p14:creationId xmlns:p14="http://schemas.microsoft.com/office/powerpoint/2010/main" val="26629187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5A81C08A-9EBC-C0C0-2FDC-2C55C7873083}"/>
              </a:ext>
            </a:extLst>
          </p:cNvPr>
          <p:cNvSpPr txBox="1"/>
          <p:nvPr/>
        </p:nvSpPr>
        <p:spPr>
          <a:xfrm>
            <a:off x="512379" y="370490"/>
            <a:ext cx="110752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/>
              <a:t>Použité zdroje:</a:t>
            </a:r>
          </a:p>
          <a:p>
            <a:endParaRPr lang="cs-CZ" dirty="0"/>
          </a:p>
          <a:p>
            <a:r>
              <a:rPr lang="cs-CZ" dirty="0">
                <a:hlinkClick r:id="rId2"/>
              </a:rPr>
              <a:t>https://is.muni.cz/el/1456/podzim2008/PHSTRP/Prednaska_c._6_-_charakteristika_odvetvi.pdf</a:t>
            </a:r>
            <a:r>
              <a:rPr lang="cs-CZ" dirty="0"/>
              <a:t> 08.10.2025</a:t>
            </a:r>
          </a:p>
          <a:p>
            <a:endParaRPr lang="cs-CZ" dirty="0"/>
          </a:p>
          <a:p>
            <a:r>
              <a:rPr lang="cs-CZ" dirty="0">
                <a:hlinkClick r:id="rId3"/>
              </a:rPr>
              <a:t>https://www.strateg.cz/strategicka_analyza.html</a:t>
            </a:r>
            <a:r>
              <a:rPr lang="cs-CZ" dirty="0"/>
              <a:t> 08.10.2025</a:t>
            </a:r>
          </a:p>
        </p:txBody>
      </p:sp>
    </p:spTree>
    <p:extLst>
      <p:ext uri="{BB962C8B-B14F-4D97-AF65-F5344CB8AC3E}">
        <p14:creationId xmlns:p14="http://schemas.microsoft.com/office/powerpoint/2010/main" val="1807741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24414A-93D5-15B2-AB82-EEB904476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8BFADFD2-975F-C1A5-E24D-2BD257B49E86}"/>
              </a:ext>
            </a:extLst>
          </p:cNvPr>
          <p:cNvSpPr txBox="1"/>
          <p:nvPr/>
        </p:nvSpPr>
        <p:spPr>
          <a:xfrm>
            <a:off x="352753" y="241816"/>
            <a:ext cx="11605391" cy="41751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 je to strategická analýza vnějšího okolí?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b="1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 to klíčová součást strategického managementu, která hodnotí externí prostředí podniku. 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Zjišťuje, jaké vnější vlivy, síly a instituce mohou potenciálně ovlivnit výkonnost podniku. 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Pomáhá pochopit, jaké změny v prostředí očekávat a jak na ně podnik reaguje. </a:t>
            </a:r>
          </a:p>
        </p:txBody>
      </p:sp>
    </p:spTree>
    <p:extLst>
      <p:ext uri="{BB962C8B-B14F-4D97-AF65-F5344CB8AC3E}">
        <p14:creationId xmlns:p14="http://schemas.microsoft.com/office/powerpoint/2010/main" val="2428440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F1E44A-8874-02E8-6165-3A416A398A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86C6F561-1C23-2FDD-8B59-64ABA106BA15}"/>
              </a:ext>
            </a:extLst>
          </p:cNvPr>
          <p:cNvSpPr txBox="1"/>
          <p:nvPr/>
        </p:nvSpPr>
        <p:spPr>
          <a:xfrm>
            <a:off x="313340" y="335599"/>
            <a:ext cx="11558094" cy="42777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Dělení vnějšího prostředí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Vnější okolí se obvykle dělí na dvě hlavní části: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Makrookolí (všeobecné prostředí)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Zahrnuje faktory, které ovlivňují všechny podniky v dané zemi nebo regionu. 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Příklady faktorů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 Politické, ekonomické, sociální, technologické, legislativní a ekologické vlivy. 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Vhodná metoda analýzy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 PESTLE analýza. </a:t>
            </a:r>
          </a:p>
        </p:txBody>
      </p:sp>
    </p:spTree>
    <p:extLst>
      <p:ext uri="{BB962C8B-B14F-4D97-AF65-F5344CB8AC3E}">
        <p14:creationId xmlns:p14="http://schemas.microsoft.com/office/powerpoint/2010/main" val="2884476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B92660B2-A602-3649-C06E-99E781416455}"/>
              </a:ext>
            </a:extLst>
          </p:cNvPr>
          <p:cNvSpPr txBox="1"/>
          <p:nvPr/>
        </p:nvSpPr>
        <p:spPr>
          <a:xfrm>
            <a:off x="447345" y="284095"/>
            <a:ext cx="11447737" cy="2780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375"/>
              </a:spcAft>
              <a:buNone/>
            </a:pPr>
            <a:r>
              <a:rPr lang="cs-CZ" sz="2800" b="0" i="0" dirty="0">
                <a:solidFill>
                  <a:srgbClr val="000000"/>
                </a:solidFill>
                <a:effectLst/>
                <a:latin typeface="Arial CE" panose="020B0604020202020204" pitchFamily="34" charset="0"/>
              </a:rPr>
              <a:t>Analýza makrookolí podniku umožňuje managementu uvědomit si především vazby a souvislosti mezi jednotlivými působícími faktory a v neposlední řadě i příležitosti a hrozby, na které by se měl podnik zaměřit.</a:t>
            </a:r>
          </a:p>
          <a:p>
            <a:pPr algn="just">
              <a:spcAft>
                <a:spcPts val="375"/>
              </a:spcAft>
              <a:buNone/>
            </a:pPr>
            <a:endParaRPr lang="cs-CZ" sz="2800" b="0" i="0" dirty="0">
              <a:solidFill>
                <a:srgbClr val="000000"/>
              </a:solidFill>
              <a:effectLst/>
              <a:latin typeface="Arial CE" panose="020B0604020202020204" pitchFamily="34" charset="0"/>
            </a:endParaRPr>
          </a:p>
          <a:p>
            <a:pPr algn="just">
              <a:spcAft>
                <a:spcPts val="375"/>
              </a:spcAft>
            </a:pPr>
            <a:r>
              <a:rPr lang="cs-CZ" sz="2800" b="0" i="0" dirty="0">
                <a:solidFill>
                  <a:srgbClr val="000000"/>
                </a:solidFill>
                <a:effectLst/>
                <a:latin typeface="Arial CE" panose="020B0604020202020204" pitchFamily="34" charset="0"/>
              </a:rPr>
              <a:t>Vhodnou metodou je tzv. </a:t>
            </a:r>
            <a:r>
              <a:rPr lang="cs-CZ" sz="2800" b="1" i="1" dirty="0">
                <a:solidFill>
                  <a:srgbClr val="000066"/>
                </a:solidFill>
                <a:effectLst/>
                <a:latin typeface="Arial CE" panose="020B0604020202020204" pitchFamily="34" charset="0"/>
              </a:rPr>
              <a:t>PEST analýza.</a:t>
            </a:r>
            <a:endParaRPr lang="cs-CZ" sz="2800" b="0" i="0" dirty="0">
              <a:solidFill>
                <a:srgbClr val="000000"/>
              </a:solidFill>
              <a:effectLst/>
              <a:latin typeface="Arial CE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423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id="{B7C3C97E-631F-9A71-B320-0CD716A06D7C}"/>
              </a:ext>
            </a:extLst>
          </p:cNvPr>
          <p:cNvSpPr txBox="1"/>
          <p:nvPr/>
        </p:nvSpPr>
        <p:spPr>
          <a:xfrm>
            <a:off x="415814" y="346953"/>
            <a:ext cx="11471385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0" i="0" dirty="0">
                <a:solidFill>
                  <a:srgbClr val="000000"/>
                </a:solidFill>
                <a:effectLst/>
                <a:latin typeface="Arial CE" panose="020B0604020202020204" pitchFamily="34" charset="0"/>
              </a:rPr>
              <a:t>Informace o důležitých faktorech získané z PEST analýzy je možné využít při tvorbě scénářů vývoje okolí podniku. Prostřednictvím </a:t>
            </a:r>
            <a:r>
              <a:rPr lang="cs-CZ" sz="2800" b="1" i="1" dirty="0">
                <a:solidFill>
                  <a:srgbClr val="000066"/>
                </a:solidFill>
                <a:effectLst/>
                <a:latin typeface="Arial CE" panose="020B0604020202020204" pitchFamily="34" charset="0"/>
              </a:rPr>
              <a:t>metody tvorby scénářů</a:t>
            </a:r>
            <a:r>
              <a:rPr lang="cs-CZ" sz="2800" b="0" i="0" dirty="0">
                <a:solidFill>
                  <a:srgbClr val="000000"/>
                </a:solidFill>
                <a:effectLst/>
                <a:latin typeface="Arial CE" panose="020B0604020202020204" pitchFamily="34" charset="0"/>
              </a:rPr>
              <a:t> může management simulovat jednotlivé varianty vývoje externího prostředí a určit jejich případný vliv na strategii. Pokud je faktorů málo, lze vytvářet scénáře na základě jejich kombinace. V ostatních případech se doporučuje vytvářet scénáře, které se od sebe výrazně liší, tj. například scénáře optimistické, realistické a pesimistické.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487866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2E124CA1-7F56-6AAB-4296-18313689B72E}"/>
              </a:ext>
            </a:extLst>
          </p:cNvPr>
          <p:cNvSpPr txBox="1"/>
          <p:nvPr/>
        </p:nvSpPr>
        <p:spPr>
          <a:xfrm>
            <a:off x="431582" y="387469"/>
            <a:ext cx="1147926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0" i="0" dirty="0">
                <a:solidFill>
                  <a:srgbClr val="000000"/>
                </a:solidFill>
                <a:effectLst/>
                <a:latin typeface="Arial CE" panose="020B0604020202020204" pitchFamily="34" charset="0"/>
              </a:rPr>
              <a:t>Globalizační trendy postihuje </a:t>
            </a:r>
            <a:r>
              <a:rPr lang="cs-CZ" sz="2800" b="1" i="1" dirty="0">
                <a:solidFill>
                  <a:srgbClr val="000066"/>
                </a:solidFill>
                <a:effectLst/>
                <a:latin typeface="Arial CE" panose="020B0604020202020204" pitchFamily="34" charset="0"/>
              </a:rPr>
              <a:t>metoda „4 C“</a:t>
            </a:r>
            <a:r>
              <a:rPr lang="cs-CZ" sz="2800" b="0" i="0" dirty="0">
                <a:solidFill>
                  <a:srgbClr val="000000"/>
                </a:solidFill>
                <a:effectLst/>
                <a:latin typeface="Arial CE" panose="020B0604020202020204" pitchFamily="34" charset="0"/>
              </a:rPr>
              <a:t>, prostřednictvím které se může management podniku rozhodnout, zdali zvolit globální či lokální strategii. V rámci uvedené metody jsou faktory podstatné pro rozhodování rozděleny do čtyř základních skupin. Jedná se o faktory týkající se zákazníků (</a:t>
            </a:r>
            <a:r>
              <a:rPr lang="cs-CZ" sz="2800" b="0" i="0" dirty="0" err="1">
                <a:solidFill>
                  <a:srgbClr val="000000"/>
                </a:solidFill>
                <a:effectLst/>
                <a:latin typeface="Arial CE" panose="020B0604020202020204" pitchFamily="34" charset="0"/>
              </a:rPr>
              <a:t>Customers</a:t>
            </a:r>
            <a:r>
              <a:rPr lang="cs-CZ" sz="2800" b="0" i="0" dirty="0">
                <a:solidFill>
                  <a:srgbClr val="000000"/>
                </a:solidFill>
                <a:effectLst/>
                <a:latin typeface="Arial CE" panose="020B0604020202020204" pitchFamily="34" charset="0"/>
              </a:rPr>
              <a:t>), nákladů (</a:t>
            </a:r>
            <a:r>
              <a:rPr lang="cs-CZ" sz="2800" b="0" i="0" dirty="0" err="1">
                <a:solidFill>
                  <a:srgbClr val="000000"/>
                </a:solidFill>
                <a:effectLst/>
                <a:latin typeface="Arial CE" panose="020B0604020202020204" pitchFamily="34" charset="0"/>
              </a:rPr>
              <a:t>Costs</a:t>
            </a:r>
            <a:r>
              <a:rPr lang="cs-CZ" sz="2800" b="0" i="0" dirty="0">
                <a:solidFill>
                  <a:srgbClr val="000000"/>
                </a:solidFill>
                <a:effectLst/>
                <a:latin typeface="Arial CE" panose="020B0604020202020204" pitchFamily="34" charset="0"/>
              </a:rPr>
              <a:t>), národních specifik (Country) a konkurentů (</a:t>
            </a:r>
            <a:r>
              <a:rPr lang="cs-CZ" sz="2800" b="0" i="0" dirty="0" err="1">
                <a:solidFill>
                  <a:srgbClr val="000000"/>
                </a:solidFill>
                <a:effectLst/>
                <a:latin typeface="Arial CE" panose="020B0604020202020204" pitchFamily="34" charset="0"/>
              </a:rPr>
              <a:t>Competitors</a:t>
            </a:r>
            <a:r>
              <a:rPr lang="cs-CZ" sz="2800" b="0" i="0" dirty="0">
                <a:solidFill>
                  <a:srgbClr val="000000"/>
                </a:solidFill>
                <a:effectLst/>
                <a:latin typeface="Arial CE" panose="020B0604020202020204" pitchFamily="34" charset="0"/>
              </a:rPr>
              <a:t>).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999970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E2DE75-8245-D500-1717-82E099D09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0428BB35-394A-4343-7EA4-7861BAE06F9B}"/>
              </a:ext>
            </a:extLst>
          </p:cNvPr>
          <p:cNvSpPr txBox="1"/>
          <p:nvPr/>
        </p:nvSpPr>
        <p:spPr>
          <a:xfrm>
            <a:off x="258160" y="288255"/>
            <a:ext cx="11715750" cy="36115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lvl="0" indent="-5143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2"/>
              <a:tabLst>
                <a:tab pos="457200" algn="l"/>
              </a:tabLst>
            </a:pP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Mikrookolí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(specifické prostředí)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Zahrnuje faktory, které jsou specifické pro dané odvětví a mají přímý vliv na danou firmu. 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Příklady faktorů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 Konkurenti, zákazníci, dodavatelé, vstupní a výstupní bariéry. 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Vhodné metody analýzy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 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Porterův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model pěti konkurenčních sil, analýza odvětví, analýza konkurence, zákazníků a dodavatelů. </a:t>
            </a:r>
          </a:p>
        </p:txBody>
      </p:sp>
    </p:spTree>
    <p:extLst>
      <p:ext uri="{BB962C8B-B14F-4D97-AF65-F5344CB8AC3E}">
        <p14:creationId xmlns:p14="http://schemas.microsoft.com/office/powerpoint/2010/main" val="3502746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1811</Words>
  <Application>Microsoft Office PowerPoint</Application>
  <PresentationFormat>Širokoúhlá obrazovka</PresentationFormat>
  <Paragraphs>212</Paragraphs>
  <Slides>39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39</vt:i4>
      </vt:variant>
    </vt:vector>
  </HeadingPairs>
  <TitlesOfParts>
    <vt:vector size="47" baseType="lpstr">
      <vt:lpstr>Aptos</vt:lpstr>
      <vt:lpstr>Arial</vt:lpstr>
      <vt:lpstr>Arial CE</vt:lpstr>
      <vt:lpstr>Calibri</vt:lpstr>
      <vt:lpstr>Calibri Light</vt:lpstr>
      <vt:lpstr>Courier New</vt:lpstr>
      <vt:lpstr>Symbol</vt:lpstr>
      <vt:lpstr>Office Theme</vt:lpstr>
      <vt:lpstr>Strategický management XSM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Hart</dc:creator>
  <cp:lastModifiedBy>Hart Martin</cp:lastModifiedBy>
  <cp:revision>23</cp:revision>
  <dcterms:created xsi:type="dcterms:W3CDTF">2025-05-04T08:15:56Z</dcterms:created>
  <dcterms:modified xsi:type="dcterms:W3CDTF">2025-10-27T06:46:21Z</dcterms:modified>
</cp:coreProperties>
</file>