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82" r:id="rId2"/>
    <p:sldId id="256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8" r:id="rId39"/>
    <p:sldId id="319" r:id="rId40"/>
    <p:sldId id="320" r:id="rId41"/>
    <p:sldId id="352" r:id="rId4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8CCEE-D4B2-4D31-8617-B167DC371928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D87C8-0881-4DF6-B035-D0C7F089C3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04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789F9-8675-3778-7945-C64F919B1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958CF-74F0-6F9B-10D8-5ABD47E5C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0DBA9-881B-E219-29C7-2014946E3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6EEB5-32E2-F24B-753D-3C0819A4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A00E3-69AD-100D-7631-CF37DDD2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3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0492-E3EC-C30D-F720-DA43DB5C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E895F-23FE-1144-9A48-3F38663F3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06B0B-5CB7-EB88-2388-C3FC95BB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BAE56-FEA5-74EB-414A-D709F99D0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9079A-BEF5-92E9-ED3C-6DF69AF9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34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FA0045-B60D-D681-1633-C348C5EB7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60DC3C-EB83-812D-BC3B-0AB80B426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AC22D-7A15-2096-4E80-60AE6716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ADA20-2469-450A-CA69-B8482D9F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08B4B-0D7F-4121-A064-65DF217B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30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D80B-A5AD-C557-6A4F-6F32FFF0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39BA-783F-4CC2-124C-DAB6529A9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01BC4-251E-4B47-25B0-93E14716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A8310-A119-86C3-5F56-4CEEC8E4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146C4-8A01-7096-CB65-B2A8E6BC2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22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9DED1-CCBF-8478-8A67-3E7E359BD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7583D-2BD6-96B1-64D0-B5035208C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9E528-2510-8C93-156F-78A06E9C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F47C7-6B84-D608-0C85-E6ED88DD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5F696-1391-6BD3-A0E4-B4A38F85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852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45939-F915-931B-1343-3B5498513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67F7B-EF89-EDD4-4957-F7BAFBEF2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5C63-0EF6-4B3E-5B47-690FF443F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0DFAD-4563-AFA2-9C31-6291D49C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8521C-CF9B-E60C-6FA3-620A4326B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0B300-1844-9FFB-8731-2E28E6A6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08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9095-C9AC-FC16-1F1C-5EB72058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C2405-571F-1A7B-3A78-2853F5510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45B3E-9FE5-33C9-0C8B-918AB65BD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AB662-1F58-CAD7-4504-D38513863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E01E7-957E-CEA6-B9EA-A9937B35A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9B3015-F726-08B6-B419-D53060F01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0891E-F49F-BE78-C490-40D2F085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F7BBF-C5E7-FAFF-2EF6-4E94E2C93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45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388C-7B61-180D-2493-EF8C96FB8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4D4FC-D1CA-60FC-ABD0-B84F0A22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396F-1B2F-8157-065F-1D8FC3FED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2BD91-B2C5-187D-A2FF-FAD4D882D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7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B558FF-EC23-3AE2-F393-FF448FF74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C81343-0B4A-E6CF-1F90-3EE3B8C3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EEBB2-530B-C7D8-40CB-19FBC24D9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20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D1DE-17CD-CF47-4DCE-A37B734F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2E601-7ED5-80B4-573F-556954059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DF65B-EA0F-901A-4189-459B2E4D9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E4D23-F25F-A740-6362-4216D4D8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36385-E33D-E5B4-1600-554E86F63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6D25B-3EFE-8852-44AF-B92BAABF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6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0B5D-36F1-65A9-2996-B1A1150A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574C23-192A-8401-DE69-FBD459576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12402-5FD0-75B4-E662-D4FC60D12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9E75F-0340-D503-6C39-E58C4030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F5FC1-821B-2A8F-D0AA-98A8AEAB8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05A0A-5CB5-E62F-3732-EBD67A57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4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293663-0F47-C076-CA02-218AAC59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74C48-D8AF-B3E3-95A0-EC25A2372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B39EA-20D1-8F33-B93E-AC8B741DA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4DC3-F9AA-46D0-933A-4DF03B51A6AC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FCD5-FA46-9103-7D09-061B43CDA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43826-34F8-CB09-4DF9-CBBB66E76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22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eraliceskaprofi.cz/-/podnikatelsky-plan-jak-ho-zpracovat-co-nejlepe-" TargetMode="External"/><Relationship Id="rId2" Type="http://schemas.openxmlformats.org/officeDocument/2006/relationships/hyperlink" Target="https://www.generaliceskaprofi.cz/-/pruzkum-trhu-proc-je-pro-firmu-nezbytny-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eraliceskaprofi.cz/-/jak-poznat-vhodny-cas-pro-zalozeni-nove-pobocky-firmy" TargetMode="External"/><Relationship Id="rId2" Type="http://schemas.openxmlformats.org/officeDocument/2006/relationships/hyperlink" Target="https://www.generaliceskaprofi.cz/-/kde-mohou-ziskat-dotace-zacinajici-podnikatel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ci-malo.cz/detail/moznosti-jak-chranit-podnikani-pred-krizi" TargetMode="External"/><Relationship Id="rId2" Type="http://schemas.openxmlformats.org/officeDocument/2006/relationships/hyperlink" Target="https://www.staci-malo.cz/detail/digitalizace-podnikani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eraliceskaprofi.cz/ze-zivota/jak-efektivne-delegovat-ukoly-a-zlepsit-produktivitu-tymu" TargetMode="External"/><Relationship Id="rId2" Type="http://schemas.openxmlformats.org/officeDocument/2006/relationships/hyperlink" Target="https://www.generaliceskaprofi.cz/ze-zivota/nastup-noveho-zamestnance-na-co-nezapomenout-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eneraliceskaprofi.cz/-/analyza-konkurence-v-cem-spociva-a-jak-ji-provest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ci-malo.cz/detail/pojisteni-byznysu-pro-klidnejsi-spanek-podnikatelu" TargetMode="External"/><Relationship Id="rId2" Type="http://schemas.openxmlformats.org/officeDocument/2006/relationships/hyperlink" Target="https://www.generaliceskaprofi.cz/-/osm-tipu-jak-se-stat-lepsim-leadere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eneraliceskaprofi.cz/-/investice-versus-dotace-vyplati-se-firmam-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eraliceskaprofi.cz/-/proc-a-jak-zaridit-digitalizaci-firemnich-financi" TargetMode="External"/><Relationship Id="rId2" Type="http://schemas.openxmlformats.org/officeDocument/2006/relationships/hyperlink" Target="https://www.generaliceskaprofi.cz/-/podnikatelsky-plan-jak-ho-zpracovat-co-nejlepe-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eneraliceskaprofi.cz/-/10-tipu-jak-vhodne-nastavit-cenu-svych-vyrobku-a-sluzeb" TargetMode="External"/><Relationship Id="rId4" Type="http://schemas.openxmlformats.org/officeDocument/2006/relationships/hyperlink" Target="https://www.generaliceskaprofi.cz/-/druhy-reklamy-aneb-jak-muzete-propagovat-svou-firmu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ci-malo.cz/detail/technologie-ktere-vam-pomohou-s-praci-na-dalku" TargetMode="External"/><Relationship Id="rId2" Type="http://schemas.openxmlformats.org/officeDocument/2006/relationships/hyperlink" Target="https://www.generaliceskaprofi.cz/ze-zivota/prakticke-rady-kde-hledat-konkurenci-ve-vasem-podnikani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eraliceskaprofi.cz/-/podnikatelsky-plan-jak-ho-zpracovat-co-nejlepe" TargetMode="External"/><Relationship Id="rId2" Type="http://schemas.openxmlformats.org/officeDocument/2006/relationships/hyperlink" Target="https://www.generaliceskaprofi.cz/-/pruzkum-trhu-proc-je-pro-firmu-nezbytny-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eneraliceskaprofi.cz/-/jak-vytvorit-financni-plan-pro-podnikani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okolni-prostredi" TargetMode="External"/><Relationship Id="rId2" Type="http://schemas.openxmlformats.org/officeDocument/2006/relationships/hyperlink" Target="https://managementmania.com/cs/analyzy-analyticke-technik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organizace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kultura" TargetMode="External"/><Relationship Id="rId2" Type="http://schemas.openxmlformats.org/officeDocument/2006/relationships/hyperlink" Target="https://managementmania.com/cs/ekonomik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nagementmania.com/cs/zivotni-prostredi" TargetMode="External"/><Relationship Id="rId5" Type="http://schemas.openxmlformats.org/officeDocument/2006/relationships/hyperlink" Target="https://managementmania.com/cs/legislativa" TargetMode="External"/><Relationship Id="rId4" Type="http://schemas.openxmlformats.org/officeDocument/2006/relationships/hyperlink" Target="https://managementmania.com/cs/technologie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dopadove-analyzy" TargetMode="External"/><Relationship Id="rId2" Type="http://schemas.openxmlformats.org/officeDocument/2006/relationships/hyperlink" Target="https://managementmania.com/cs/rizik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swot-analyza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8436e30913f223ae&amp;cs=0&amp;q=SWOT+anal%C3%BDza&amp;sa=X&amp;ved=2ahUKEwiqyN_e_P-PAxVI-AIHHefnONQQxccNegQICBAB&amp;mstk=AUtExfBI7yFAsOTP_gL1V7hHEqmXGVR7w5qd9Bm0KDpr9Q9JIWqcSTURmjV7MY3plMCRZgB7Bbg2IUdBcrnCgUlWqaMS4pcdCv9Yrtv_AMqd8VV3sp6C3mBv-Wj740vcIXQuqrw&amp;csui=3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zsf.cz/slovnik/seo-report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zsf.cz/slovnik/swot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8436e30913f223ae&amp;cs=0&amp;q=PESTLE+anal%C3%BDza&amp;sa=X&amp;ved=2ahUKEwiqyN_e_P-PAxVI-AIHHefnONQQxccNegQIGBAB&amp;mstk=AUtExfBI7yFAsOTP_gL1V7hHEqmXGVR7w5qd9Bm0KDpr9Q9JIWqcSTURmjV7MY3plMCRZgB7Bbg2IUdBcrnCgUlWqaMS4pcdCv9Yrtv_AMqd8VV3sp6C3mBv-Wj740vcIXQuqrw&amp;csui=3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zsf.cz/slovnik/analyza-konkurence" TargetMode="External"/><Relationship Id="rId2" Type="http://schemas.openxmlformats.org/officeDocument/2006/relationships/hyperlink" Target="https://www.shopify.com/cz/blog/analyza-konkurenc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eneraliceskaprofi.cz/-/co-je-swot-analyza-a-jak-ji-vypracovat" TargetMode="External"/><Relationship Id="rId4" Type="http://schemas.openxmlformats.org/officeDocument/2006/relationships/hyperlink" Target="https://managementmania.com/cs/pestle-analyz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ca_esv=8436e30913f223ae&amp;cs=0&amp;q=PESTLE+anal%C3%BDza&amp;sa=X&amp;ved=2ahUKEwiqyN_e_P-PAxVI-AIHHefnONQQxccNegQIHxAB&amp;mstk=AUtExfBI7yFAsOTP_gL1V7hHEqmXGVR7w5qd9Bm0KDpr9Q9JIWqcSTURmjV7MY3plMCRZgB7Bbg2IUdBcrnCgUlWqaMS4pcdCv9Yrtv_AMqd8VV3sp6C3mBv-Wj740vcIXQuqrw&amp;csui=3" TargetMode="External"/><Relationship Id="rId2" Type="http://schemas.openxmlformats.org/officeDocument/2006/relationships/hyperlink" Target="https://www.google.com/search?sca_esv=8436e30913f223ae&amp;cs=0&amp;q=SWOT+anal%C3%BDza&amp;sa=X&amp;ved=2ahUKEwiqyN_e_P-PAxVI-AIHHefnONQQxccNegQIHhAB&amp;mstk=AUtExfBI7yFAsOTP_gL1V7hHEqmXGVR7w5qd9Bm0KDpr9Q9JIWqcSTURmjV7MY3plMCRZgB7Bbg2IUdBcrnCgUlWqaMS4pcdCv9Yrtv_AMqd8VV3sp6C3mBv-Wj740vcIXQuqrw&amp;csui=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sca_esv=8436e30913f223ae&amp;cs=0&amp;q=Anal%C3%BDza+konkurence&amp;sa=X&amp;ved=2ahUKEwiqyN_e_P-PAxVI-AIHHefnONQQxccNegQIIRAB&amp;mstk=AUtExfBI7yFAsOTP_gL1V7hHEqmXGVR7w5qd9Bm0KDpr9Q9JIWqcSTURmjV7MY3plMCRZgB7Bbg2IUdBcrnCgUlWqaMS4pcdCv9Yrtv_AMqd8VV3sp6C3mBv-Wj740vcIXQuqrw&amp;csui=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eraliceskaprofi.cz/-/jak-vytvorit-financni-plan-pro-podnikani" TargetMode="External"/><Relationship Id="rId2" Type="http://schemas.openxmlformats.org/officeDocument/2006/relationships/hyperlink" Target="https://www.generaliceskaprofi.cz/-/jak-byt-uspesnym-pri-vyjednavan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eraliceska.cz/podnikatele-firmy#vozidla" TargetMode="External"/><Relationship Id="rId2" Type="http://schemas.openxmlformats.org/officeDocument/2006/relationships/hyperlink" Target="https://www.generaliceskaprofi.cz/-/nejcastejsi-chyby-podnikatelu-a-jak-se-jim-vyhnou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1743600" y="1194860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380151" y="5907867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Martin Hart, Ph.D.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5943600" y="1703718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7821283" y="5907867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01. 10. 2025</a:t>
            </a:r>
            <a:endParaRPr dirty="0"/>
          </a:p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08A8B-B8AC-359E-A792-E975CF6DA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4FCE8F2-A2EC-17C3-F8A4-BC9B373F9EAA}"/>
              </a:ext>
            </a:extLst>
          </p:cNvPr>
          <p:cNvSpPr txBox="1"/>
          <p:nvPr/>
        </p:nvSpPr>
        <p:spPr>
          <a:xfrm>
            <a:off x="439463" y="354700"/>
            <a:ext cx="11479267" cy="2381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SWOT analýza je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univerzální metoda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která se běžně používá ke zmapování a zhodnocení vnějších a vnitřních faktorů ovlivňujících chod firmy. Název vznikl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podle počátečních písmen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čtyř anglických slov: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Strenghts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(silné stránky),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Weaknesses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(slabé stránky),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Opportunities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(příležitosti) a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Threats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(hrozby).</a:t>
            </a:r>
          </a:p>
        </p:txBody>
      </p:sp>
    </p:spTree>
    <p:extLst>
      <p:ext uri="{BB962C8B-B14F-4D97-AF65-F5344CB8AC3E}">
        <p14:creationId xmlns:p14="http://schemas.microsoft.com/office/powerpoint/2010/main" val="4201205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1F0ED-EDF8-EEDA-DA1A-F907ECB94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4176305-C070-7F88-C243-9FC5868C0F93}"/>
              </a:ext>
            </a:extLst>
          </p:cNvPr>
          <p:cNvSpPr txBox="1"/>
          <p:nvPr/>
        </p:nvSpPr>
        <p:spPr>
          <a:xfrm>
            <a:off x="297574" y="250632"/>
            <a:ext cx="11565978" cy="1920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Hlavním cílem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SWOT analýzy je pomoci firmě získat co nejlepší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přehled o všech okolnostech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které ovlivňují její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chod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a o jejích silných a slabých stránkách. SWOT analýza pomáhá překonávat problémy a naznačuje, jakým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směrem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se má firma dále vydat.</a:t>
            </a:r>
          </a:p>
        </p:txBody>
      </p:sp>
    </p:spTree>
    <p:extLst>
      <p:ext uri="{BB962C8B-B14F-4D97-AF65-F5344CB8AC3E}">
        <p14:creationId xmlns:p14="http://schemas.microsoft.com/office/powerpoint/2010/main" val="3998517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17AB8-203E-074D-17EC-60F527614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AA3409B-F49B-37EF-4B77-3178C5E86FAA}"/>
              </a:ext>
            </a:extLst>
          </p:cNvPr>
          <p:cNvSpPr txBox="1"/>
          <p:nvPr/>
        </p:nvSpPr>
        <p:spPr>
          <a:xfrm>
            <a:off x="352752" y="268762"/>
            <a:ext cx="11660571" cy="4994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Kdy provést SWOT analýzu?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SWOT analýzu můžete vypracovat hned na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začátku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podnikání a také pokaždé, když se chystáte udělat jakýkoliv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zásadní krok ve vývoji společnosti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Typicky když zkoumáte další obchodní příležitosti a chcete uvést na trh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nový produkt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nebo službu. SWOT analýza se hodí i k pravidelné kontrole stavu vašeho podnikání a následnému vylepšení procesů. Analýza vždy upozorní na klíčové oblasti, kterým byste měli věnovat zvýšenou pozornost.</a:t>
            </a:r>
          </a:p>
        </p:txBody>
      </p:sp>
    </p:spTree>
    <p:extLst>
      <p:ext uri="{BB962C8B-B14F-4D97-AF65-F5344CB8AC3E}">
        <p14:creationId xmlns:p14="http://schemas.microsoft.com/office/powerpoint/2010/main" val="3782469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D9FFF-5A31-0F31-7792-A9FB16614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E042F03-C63D-5CE5-A443-3650F9EC61BD}"/>
              </a:ext>
            </a:extLst>
          </p:cNvPr>
          <p:cNvSpPr txBox="1"/>
          <p:nvPr/>
        </p:nvSpPr>
        <p:spPr>
          <a:xfrm>
            <a:off x="289691" y="211991"/>
            <a:ext cx="11652687" cy="2945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 připravit SWOT analýzu?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 vypracování SWOT analýzy si vytvořte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jednoduchou tabulku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rozdělenou do čtyř oddílů – dva řádky a dva sloupce. Můžete pracovat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digitálně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nebo klidně jen na papíře. Do levé horní části patří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silné stránky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vaší firmy a pod ně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příležitosti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Do pravé horní části náleží slabé stránky a pod ně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hrozby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Postupně si tabulku vyplňte konkrétními fakty:</a:t>
            </a:r>
          </a:p>
        </p:txBody>
      </p:sp>
    </p:spTree>
    <p:extLst>
      <p:ext uri="{BB962C8B-B14F-4D97-AF65-F5344CB8AC3E}">
        <p14:creationId xmlns:p14="http://schemas.microsoft.com/office/powerpoint/2010/main" val="3331311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387BA-4692-C193-2927-8FEB04C81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snímek obrazovky, Písmo, Značka&#10;&#10;Obsah vygenerovaný umělou inteligencí může být nesprávný.">
            <a:extLst>
              <a:ext uri="{FF2B5EF4-FFF2-40B4-BE49-F238E27FC236}">
                <a16:creationId xmlns:a16="http://schemas.microsoft.com/office/drawing/2014/main" id="{C7C97A63-5477-EA64-49ED-3A7309D7D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01"/>
          <a:stretch/>
        </p:blipFill>
        <p:spPr bwMode="auto">
          <a:xfrm>
            <a:off x="1621352" y="1156774"/>
            <a:ext cx="8949295" cy="41677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9563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41874-B02B-35E7-708C-EEE0A094A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8BCA45F-1E7D-AFDE-49D0-3276E3FE91D8}"/>
              </a:ext>
            </a:extLst>
          </p:cNvPr>
          <p:cNvSpPr txBox="1"/>
          <p:nvPr/>
        </p:nvSpPr>
        <p:spPr>
          <a:xfrm>
            <a:off x="368518" y="393064"/>
            <a:ext cx="1149503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 </a:t>
            </a:r>
            <a:r>
              <a:rPr lang="cs-CZ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silných stránek</a:t>
            </a:r>
            <a:r>
              <a:rPr lang="cs-CZ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napište </a:t>
            </a:r>
            <a:r>
              <a:rPr lang="cs-CZ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vlastnosti vaší firmy</a:t>
            </a:r>
            <a:r>
              <a:rPr lang="cs-CZ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(také vás a vašich </a:t>
            </a:r>
            <a:r>
              <a:rPr lang="cs-CZ" sz="2800" b="1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zaměstnanců</a:t>
            </a:r>
            <a:r>
              <a:rPr lang="cs-CZ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), které vám poskytují výhodu na trhu a pomáhají dosáhnout vašich cílů. Odpovězte si především na následující otázky:</a:t>
            </a:r>
          </a:p>
          <a:p>
            <a:pPr algn="just"/>
            <a:endParaRPr lang="cs-CZ" sz="28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 čem vaše firma vyniká?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Jaké jsou jedinečné dovednosti, které má váš </a:t>
            </a:r>
            <a:r>
              <a:rPr lang="cs-CZ" sz="2800" b="1" u="sng" dirty="0">
                <a:hlinkClick r:id="rId3"/>
              </a:rPr>
              <a:t>tým</a:t>
            </a:r>
            <a:r>
              <a:rPr lang="cs-CZ" sz="2800" dirty="0"/>
              <a:t>?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Jaké máte odborné nebo specializované znalosti?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Jaké máte zkušenosti?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Co děláte lépe než </a:t>
            </a:r>
            <a:r>
              <a:rPr lang="cs-CZ" sz="2800" b="1" u="sng" dirty="0">
                <a:hlinkClick r:id="rId4"/>
              </a:rPr>
              <a:t>konkurence</a:t>
            </a:r>
            <a:r>
              <a:rPr lang="cs-CZ" sz="2800" dirty="0"/>
              <a:t>?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Co vaši zákazníci vnímají jako vaše silné stránky a proč se k vám vracejí?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Jakých zdrojů máte dostatek nebo dokonce nadbytek?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Co vám přináší nejvyšší zisk?</a:t>
            </a:r>
          </a:p>
          <a:p>
            <a:pPr algn="just"/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85036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4896B-7E89-11C9-1B7D-1DF6F6572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8B9F987-CDE0-B81F-15CD-3BDBC0354991}"/>
              </a:ext>
            </a:extLst>
          </p:cNvPr>
          <p:cNvSpPr txBox="1"/>
          <p:nvPr/>
        </p:nvSpPr>
        <p:spPr>
          <a:xfrm>
            <a:off x="447347" y="347357"/>
            <a:ext cx="11550212" cy="38166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slabých stránek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zapište všechny faktory, které by vás mohly zpomalit při dosahování vašich cílů. Položte si typicky tyto otázky: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 jakých oblastech podnikání byste se potřebovali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zlepšit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Jaké zdroje vám schází?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Která část vašeho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podnikání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vám nepřináší zisk?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 čem potřebujete doplnit své vzdělání nebo zkušenosti?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 čeho musíte nejvíce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investovat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63890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E2E8D-A9D5-99BC-1B89-8BCAAA683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EAE57FB-9E34-9446-B6E0-EAEEFFB3EA24}"/>
              </a:ext>
            </a:extLst>
          </p:cNvPr>
          <p:cNvSpPr txBox="1"/>
          <p:nvPr/>
        </p:nvSpPr>
        <p:spPr>
          <a:xfrm>
            <a:off x="447347" y="240180"/>
            <a:ext cx="11392556" cy="5199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 třetího pole tabulky, věnovaného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příležitostem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vepište vnější podmínky (mimo vaši firmu), které vám můžou pomoct dosáhnout vašich cílů. Zamyslete se hlavně nad těmito otázkami: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Jaké jsou byznysové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cíle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které se aktuálně snažíte splnit nebo následovat?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 víc můžete udělat pro vaše stávající zákazníky?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Jaké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technologie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můžete využít pro vaši firmu?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Existují další cílové skupiny, které můžete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oslovit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Víte o produktech nebo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službách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které byste mohli přidat do své nabídky?</a:t>
            </a:r>
          </a:p>
        </p:txBody>
      </p:sp>
    </p:spTree>
    <p:extLst>
      <p:ext uri="{BB962C8B-B14F-4D97-AF65-F5344CB8AC3E}">
        <p14:creationId xmlns:p14="http://schemas.microsoft.com/office/powerpoint/2010/main" val="2094841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E2581-7997-3EE8-AAE9-6CD857466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8295CD4-CE1A-40B9-F583-17A924F7A287}"/>
              </a:ext>
            </a:extLst>
          </p:cNvPr>
          <p:cNvSpPr txBox="1"/>
          <p:nvPr/>
        </p:nvSpPr>
        <p:spPr>
          <a:xfrm>
            <a:off x="407933" y="278003"/>
            <a:ext cx="11510798" cy="47387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Poslední část tabulky věnujte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hrozbám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Sem patří všechny vnější podmínky, které by mohly uškodit vývoji vaší firmy. Odpovězte si zejména na otázky: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Jakým překážkám musíte čelit?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Jaké jsou silné stránky vaší hlavní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konkurence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(co dělá konkurence lépe)?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Jaké procesy a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technologie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používá vaše konkurence a vy ne?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Jaký je stav ekonomiky na vašem trhu?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 se děje ve vašem průmyslovém odvětví?</a:t>
            </a:r>
          </a:p>
        </p:txBody>
      </p:sp>
    </p:spTree>
    <p:extLst>
      <p:ext uri="{BB962C8B-B14F-4D97-AF65-F5344CB8AC3E}">
        <p14:creationId xmlns:p14="http://schemas.microsoft.com/office/powerpoint/2010/main" val="4675200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1B0A9-8DBA-7CF3-3F4A-70EC93E29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60A044D-B974-6B44-263F-A5B0EAE584A7}"/>
              </a:ext>
            </a:extLst>
          </p:cNvPr>
          <p:cNvSpPr txBox="1"/>
          <p:nvPr/>
        </p:nvSpPr>
        <p:spPr>
          <a:xfrm>
            <a:off x="336988" y="436637"/>
            <a:ext cx="11534446" cy="14596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 tabulky se vždy snažte zahrnout jen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stěžejní fakta a objektivní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(podložené)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informace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vyhněte se domněnkám a spekulacím, které vás stejně nikam neposunou.</a:t>
            </a:r>
          </a:p>
        </p:txBody>
      </p:sp>
    </p:spTree>
    <p:extLst>
      <p:ext uri="{BB962C8B-B14F-4D97-AF65-F5344CB8AC3E}">
        <p14:creationId xmlns:p14="http://schemas.microsoft.com/office/powerpoint/2010/main" val="2213414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A52E48-7AD2-6A52-9202-9FAB484C3B4D}"/>
              </a:ext>
            </a:extLst>
          </p:cNvPr>
          <p:cNvSpPr txBox="1"/>
          <p:nvPr/>
        </p:nvSpPr>
        <p:spPr>
          <a:xfrm>
            <a:off x="471340" y="329938"/>
            <a:ext cx="11331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Strategická analýza</a:t>
            </a:r>
          </a:p>
        </p:txBody>
      </p:sp>
    </p:spTree>
    <p:extLst>
      <p:ext uri="{BB962C8B-B14F-4D97-AF65-F5344CB8AC3E}">
        <p14:creationId xmlns:p14="http://schemas.microsoft.com/office/powerpoint/2010/main" val="1691705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7AE71-C69D-8CA7-4EE8-F4F0BCE53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D8232C4-20AE-CC69-92BA-AE17BBF87901}"/>
              </a:ext>
            </a:extLst>
          </p:cNvPr>
          <p:cNvSpPr txBox="1"/>
          <p:nvPr/>
        </p:nvSpPr>
        <p:spPr>
          <a:xfrm>
            <a:off x="463112" y="280574"/>
            <a:ext cx="11400440" cy="4328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Data ze SWOT analýzy využijte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Poté, co tabulku pro SWOT analýzu naplníte informacemi, byste měli získaná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data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naplno využít a na jejich základě vytvořit nové strategie pro váš byznys. Můžete si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naplánovat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jak posílit vaše silné stránky, jak zapracovat na těch slabých, vyhnout se možným nástrahám a stanovit si cíle pro využití příležitostí. Jednotlivé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kvadranty také zkuste propojit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zkuste se zamyslet třeba nad tím,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 můžete zkombinovat vaše silné stránky s příležitostmi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a vytvořit tak úplně nové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strategie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o kterých jste dosud nepřemýšleli.</a:t>
            </a:r>
          </a:p>
        </p:txBody>
      </p:sp>
    </p:spTree>
    <p:extLst>
      <p:ext uri="{BB962C8B-B14F-4D97-AF65-F5344CB8AC3E}">
        <p14:creationId xmlns:p14="http://schemas.microsoft.com/office/powerpoint/2010/main" val="5748180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6E0F5-BCB2-5CF4-930E-B1A59D25D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D2D9902-47E9-F573-6BA4-CC082AA80B67}"/>
              </a:ext>
            </a:extLst>
          </p:cNvPr>
          <p:cNvSpPr txBox="1"/>
          <p:nvPr/>
        </p:nvSpPr>
        <p:spPr>
          <a:xfrm>
            <a:off x="344870" y="338935"/>
            <a:ext cx="11439853" cy="2381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Jakmile zjistíte, jak využít SWOT analýzu naplno, stane se vaším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neocenitelným partnerem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na cestě za úspěchem. Každý její výstup vám otevře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nové možnosti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které okamžitě můžete aplikovat na růst a rozvoj vaší firmy. S každým novým přehledem budete přesně vědět, kam směřovat, abyste neustále posouvali hranice toho, co je možné.</a:t>
            </a:r>
          </a:p>
        </p:txBody>
      </p:sp>
    </p:spTree>
    <p:extLst>
      <p:ext uri="{BB962C8B-B14F-4D97-AF65-F5344CB8AC3E}">
        <p14:creationId xmlns:p14="http://schemas.microsoft.com/office/powerpoint/2010/main" val="15443505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657EE-5D5B-4356-3BCA-8FADAA784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1C00C60-CC0E-73F3-194C-B24C826D10C6}"/>
              </a:ext>
            </a:extLst>
          </p:cNvPr>
          <p:cNvSpPr txBox="1"/>
          <p:nvPr/>
        </p:nvSpPr>
        <p:spPr>
          <a:xfrm>
            <a:off x="368518" y="290046"/>
            <a:ext cx="11668453" cy="5404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PESTLE analýza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analytická technika sloužící ke strategické analýze okolního prostředí organizace. PESTLE je akronym počátečních písmen různých typů vnějších faktorů: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politické, 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ekonomické,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sociální, 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technologické,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legislativní, 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ekologické.</a:t>
            </a:r>
          </a:p>
        </p:txBody>
      </p:sp>
    </p:spTree>
    <p:extLst>
      <p:ext uri="{BB962C8B-B14F-4D97-AF65-F5344CB8AC3E}">
        <p14:creationId xmlns:p14="http://schemas.microsoft.com/office/powerpoint/2010/main" val="23912532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F6A43-7227-6671-0CF6-437BEE0E2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3107000-5409-33E7-E132-AE56D8AB7D02}"/>
              </a:ext>
            </a:extLst>
          </p:cNvPr>
          <p:cNvSpPr txBox="1"/>
          <p:nvPr/>
        </p:nvSpPr>
        <p:spPr>
          <a:xfrm>
            <a:off x="415815" y="414580"/>
            <a:ext cx="11424088" cy="14596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PESTLE analýza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je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Analytické techniky (Analytical techniques)"/>
              </a:rPr>
              <a:t>analytická technika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sloužící ke strategické analýze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Okolní prostředí"/>
              </a:rPr>
              <a:t>okolního prostředí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Organizace (Organization)"/>
              </a:rPr>
              <a:t>organizace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PESTLE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(někdy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PESTEL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je akronym a jednotlivá písmena znamenají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různé typy vnějších faktorů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0311190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77F11-369B-33CE-BE25-94E44EA05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E29F4EF-CF4E-284C-B806-8063E470ABCF}"/>
              </a:ext>
            </a:extLst>
          </p:cNvPr>
          <p:cNvSpPr txBox="1"/>
          <p:nvPr/>
        </p:nvSpPr>
        <p:spPr>
          <a:xfrm>
            <a:off x="502525" y="260718"/>
            <a:ext cx="11416206" cy="6121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Political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-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politické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 existující a potenciální působení politických vlivů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Economical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-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ekonomické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 působení a vliv místní, národní a světové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Ekonomika (Economy)"/>
              </a:rPr>
              <a:t>ekonomiky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Social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-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sociální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 průmět sociálních změn dovnitř organizace, součástí jsou i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Kultura (Culture)"/>
              </a:rPr>
              <a:t>kulturní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vlivy (lokální, národní, regionální, světové)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Technological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-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technologické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 dopady stávajících, nových a vyspělých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Technologie (Technology)"/>
              </a:rPr>
              <a:t>technologií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Legal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-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legislativní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 vlivy národní, evropské a mezinárodní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 tooltip="Legislativa (Legislation)"/>
              </a:rPr>
              <a:t>legislativy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Ecological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-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ekologické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(environmentální) – místní, národní a světová problematika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6" tooltip="Životní prostředí (Environment)"/>
              </a:rPr>
              <a:t>životního prostředí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otázky jejího řešení</a:t>
            </a:r>
          </a:p>
        </p:txBody>
      </p:sp>
    </p:spTree>
    <p:extLst>
      <p:ext uri="{BB962C8B-B14F-4D97-AF65-F5344CB8AC3E}">
        <p14:creationId xmlns:p14="http://schemas.microsoft.com/office/powerpoint/2010/main" val="4778774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61DA5-56BE-E005-F96C-337510A56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EB88278-23A5-660C-31CA-92047FE25F0F}"/>
              </a:ext>
            </a:extLst>
          </p:cNvPr>
          <p:cNvSpPr txBox="1"/>
          <p:nvPr/>
        </p:nvSpPr>
        <p:spPr>
          <a:xfrm>
            <a:off x="463112" y="496590"/>
            <a:ext cx="11463502" cy="2381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Podstatou PESTLE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analýzy je identifikovat pro každou skupinu faktorů ty nejvýznamnější jevy, události,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Rizika (Risks)"/>
              </a:rPr>
              <a:t>rizika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vlivy, které ovlivňují nebo budou ovlivňovat organizaci. Metoda PESTLE je součástí metod používaných v oblasti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Dopadové analýzy (Impact Analysis)"/>
              </a:rPr>
              <a:t>analýzy dopadů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Někdy bývá použita jako vstup analýzy vnějšího prostředí do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SWOT analýza"/>
              </a:rPr>
              <a:t>SWOT analýzy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35467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7CFA4-5E16-7AC1-22CA-A8B470B95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8BA368B-68BE-CBBA-0EFD-DC66A35203D7}"/>
              </a:ext>
            </a:extLst>
          </p:cNvPr>
          <p:cNvSpPr txBox="1"/>
          <p:nvPr/>
        </p:nvSpPr>
        <p:spPr>
          <a:xfrm>
            <a:off x="510407" y="352947"/>
            <a:ext cx="11408323" cy="3253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Někdy se používá také podobná zjednodušená varianta nazývaná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PEST analýza: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politické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 existující a potenciální působení politických vlivů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ekonomické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 působení a vliv místní, národní a světové ekonomiky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sociální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 průmět sociálních změn dovnitř organizace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technologické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– dopady nových a vyspělých technologií</a:t>
            </a:r>
          </a:p>
        </p:txBody>
      </p:sp>
    </p:spTree>
    <p:extLst>
      <p:ext uri="{BB962C8B-B14F-4D97-AF65-F5344CB8AC3E}">
        <p14:creationId xmlns:p14="http://schemas.microsoft.com/office/powerpoint/2010/main" val="5644107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49675-01EC-2E5E-BDB2-282634476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334667B-6CC7-6D81-F378-29AE0C907C9F}"/>
              </a:ext>
            </a:extLst>
          </p:cNvPr>
          <p:cNvSpPr txBox="1"/>
          <p:nvPr/>
        </p:nvSpPr>
        <p:spPr>
          <a:xfrm>
            <a:off x="494642" y="405105"/>
            <a:ext cx="11408323" cy="14596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Někdy se používá název/zkratka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STEEPLED analýza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kdy jsou faktory identické jako u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PESTLE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ale jsou přidány etické (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Ethics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a demografické (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Demographic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faktory.</a:t>
            </a:r>
          </a:p>
        </p:txBody>
      </p:sp>
    </p:spTree>
    <p:extLst>
      <p:ext uri="{BB962C8B-B14F-4D97-AF65-F5344CB8AC3E}">
        <p14:creationId xmlns:p14="http://schemas.microsoft.com/office/powerpoint/2010/main" val="36628402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C05AE-F05F-006D-149A-C5E668170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AB9B42B-3945-1C0D-4722-B95E028845BE}"/>
              </a:ext>
            </a:extLst>
          </p:cNvPr>
          <p:cNvSpPr txBox="1"/>
          <p:nvPr/>
        </p:nvSpPr>
        <p:spPr>
          <a:xfrm>
            <a:off x="534056" y="323892"/>
            <a:ext cx="11163957" cy="5404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Alternativně se používá také název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STEER analýza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kdy jsou v podstatě identické faktory uspořádány takto: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 - socio-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cultural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socio-kulturní faktory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 -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technological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technologické faktory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- </a:t>
            </a:r>
            <a:r>
              <a:rPr lang="cs-CZ" sz="2800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ekonomické faktory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- </a:t>
            </a:r>
            <a:r>
              <a:rPr lang="cs-CZ" sz="2800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ecological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ekologické faktory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- </a:t>
            </a:r>
            <a:r>
              <a:rPr lang="cs-CZ" sz="2800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regulatory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regulující faktory (legislativa jako regulace)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Jsou známy i další varianty jsou známy pod názvy jako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SLEPT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nebo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96555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A6F48-47AA-D058-4E9B-3191CD5BB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6B59965-52A6-D132-B74F-38743BD0044A}"/>
              </a:ext>
            </a:extLst>
          </p:cNvPr>
          <p:cNvSpPr txBox="1"/>
          <p:nvPr/>
        </p:nvSpPr>
        <p:spPr>
          <a:xfrm>
            <a:off x="447347" y="267989"/>
            <a:ext cx="11495032" cy="2381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Analýza konkurence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 systematické hodnocení konkurentů na trhu s cílem získat porozumění o jejich strategiích, produktech, silných a slabých stránkách. Tento proces může zahrnovat sledování jejich marketingových taktik, cenových strategií, cílových skupin a dalších klíčových aspektů jejich podnikání.</a:t>
            </a:r>
          </a:p>
        </p:txBody>
      </p:sp>
    </p:spTree>
    <p:extLst>
      <p:ext uri="{BB962C8B-B14F-4D97-AF65-F5344CB8AC3E}">
        <p14:creationId xmlns:p14="http://schemas.microsoft.com/office/powerpoint/2010/main" val="3683943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043B1F31-F540-371B-BC85-FB84D04246D2}"/>
              </a:ext>
            </a:extLst>
          </p:cNvPr>
          <p:cNvSpPr txBox="1"/>
          <p:nvPr/>
        </p:nvSpPr>
        <p:spPr>
          <a:xfrm>
            <a:off x="368520" y="461948"/>
            <a:ext cx="11581742" cy="3969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Strategická analýza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 proces hodnocení vnitřního a vnějšího prostředí podniku, který slouží k identifikaci klíčových faktorů ovlivňujících jeho současnou pozici a budoucí úspěch.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Jejím cílem je shromáždit informace pro vytvoření efektivní dlouhodobé strategie, která pomůže podniku dosáhnout svých cílů. Mezi běžné nástroje strategické analýzy patří například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SWOT analýza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 která pomáhá identifikovat silné a slabé stránky podniku, příležitosti a hrozby. </a:t>
            </a:r>
          </a:p>
        </p:txBody>
      </p:sp>
    </p:spTree>
    <p:extLst>
      <p:ext uri="{BB962C8B-B14F-4D97-AF65-F5344CB8AC3E}">
        <p14:creationId xmlns:p14="http://schemas.microsoft.com/office/powerpoint/2010/main" val="14483171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FA561-3165-BA1B-1469-7BF3F2D2B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3C99272-CED4-B6B2-8C78-BD34EECC2B0A}"/>
              </a:ext>
            </a:extLst>
          </p:cNvPr>
          <p:cNvSpPr txBox="1"/>
          <p:nvPr/>
        </p:nvSpPr>
        <p:spPr>
          <a:xfrm>
            <a:off x="392167" y="290046"/>
            <a:ext cx="11361025" cy="2381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Analýza konkurence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pro marketéry důležitá, protože jim umožňuje identifikovat tržní mezery, předvídat konkurenční akce a najít jedinečné způsoby, jak se diferencovat. Také pomáhá podnikům lépe porozumět svému postavení na trhu a najít způsoby, jak zvýšit svou konkurenceschopnost.</a:t>
            </a:r>
          </a:p>
        </p:txBody>
      </p:sp>
    </p:spTree>
    <p:extLst>
      <p:ext uri="{BB962C8B-B14F-4D97-AF65-F5344CB8AC3E}">
        <p14:creationId xmlns:p14="http://schemas.microsoft.com/office/powerpoint/2010/main" val="36125712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829E2-230E-DB18-230D-8032AFAEA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6AE0D70-B8D7-DF61-9B9D-6F5C1B0243CB}"/>
              </a:ext>
            </a:extLst>
          </p:cNvPr>
          <p:cNvSpPr txBox="1"/>
          <p:nvPr/>
        </p:nvSpPr>
        <p:spPr>
          <a:xfrm>
            <a:off x="368519" y="227055"/>
            <a:ext cx="11487150" cy="3764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Mystery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shopping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je efektivní metoda, která doplňuje analýzu konkurence o zjištění kvality služeb a zákaznické zkušenosti poskytované konkurenčními firmami. Tím, že vyškolení „tajní zákazníci“ hodnotí služby a produkty konkurence, mohou firmy získat cenné informace o tom, jak konkurenční podniky obsluhují své zákazníky, jaké procesy používají a kde mají slabiny. Tento praktický přístup umožňuje firmám nejen lépe porozumět konkurenčním standardům, ale také identifikovat příležitosti k vylepšení vlastních služeb a posílení vztahu se zákazníky.</a:t>
            </a:r>
          </a:p>
        </p:txBody>
      </p:sp>
    </p:spTree>
    <p:extLst>
      <p:ext uri="{BB962C8B-B14F-4D97-AF65-F5344CB8AC3E}">
        <p14:creationId xmlns:p14="http://schemas.microsoft.com/office/powerpoint/2010/main" val="616342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2C217-14B1-2C31-DA3D-6135A0EF9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99E1506-CCF0-672A-7EA1-3959143E1A96}"/>
              </a:ext>
            </a:extLst>
          </p:cNvPr>
          <p:cNvSpPr txBox="1"/>
          <p:nvPr/>
        </p:nvSpPr>
        <p:spPr>
          <a:xfrm>
            <a:off x="407933" y="264062"/>
            <a:ext cx="11487150" cy="4430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SEO analýza jako součást konkurenceschopnosti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 moderním digitálním prostředí je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SEO analýza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nezbytnou součástí analýzy konkurence. Sleduje viditelnost konkurenčních webových stránek ve vyhledávačích, analyzuje používaná klíčová slova a zkoumá obsahové strategie, které konkurence využívá k přilákání návštěvníků na své stránky.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Tento typ analýzy může firmám odhalit, jaké techniky optimalizace pro vyhledávače (SEO) konkurence používá, což jim umožňuje přizpůsobit vlastní digitální strategii, zlepšit své postavení ve vyhledávání a oslovit cílové publikum efektivněji než konkurence.</a:t>
            </a:r>
          </a:p>
        </p:txBody>
      </p:sp>
    </p:spTree>
    <p:extLst>
      <p:ext uri="{BB962C8B-B14F-4D97-AF65-F5344CB8AC3E}">
        <p14:creationId xmlns:p14="http://schemas.microsoft.com/office/powerpoint/2010/main" val="14671128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2D927-A6DF-288E-0BE0-084101558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DA6781B-70E4-7307-A291-41B5CE5F7914}"/>
              </a:ext>
            </a:extLst>
          </p:cNvPr>
          <p:cNvSpPr txBox="1"/>
          <p:nvPr/>
        </p:nvSpPr>
        <p:spPr>
          <a:xfrm>
            <a:off x="415816" y="398068"/>
            <a:ext cx="11368908" cy="5455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SWOT analýza jako nástroj pro zhodnocení pozice na trhu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SWOT analýza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je další klíčový nástroj, který by měl být součástí komplexní analýzy konkurence. Umožňuje firmám identifikovat jejich vlastní silné stránky (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Strengths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), slabiny (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Weaknesses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), příležitosti (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Opportunities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a hrozby (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Threats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 kontextu jejich konkurenčního prostředí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Porovnáním SWOT analýz své firmy a konkurentů mohou podniky lépe pochopit, kde mají konkurenční výhody, a kde je třeba provést zlepšení.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Tento nástroj pomáhá nejen identifikovat oblasti pro růst, ale také připravit se na potenciální rizika na trhu.</a:t>
            </a:r>
          </a:p>
        </p:txBody>
      </p:sp>
    </p:spTree>
    <p:extLst>
      <p:ext uri="{BB962C8B-B14F-4D97-AF65-F5344CB8AC3E}">
        <p14:creationId xmlns:p14="http://schemas.microsoft.com/office/powerpoint/2010/main" val="18450579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9F892-F6D4-6379-52A7-EAE9FD87E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46F68F1-D8DD-7FAC-89C1-F93F1261FD47}"/>
              </a:ext>
            </a:extLst>
          </p:cNvPr>
          <p:cNvSpPr txBox="1"/>
          <p:nvPr/>
        </p:nvSpPr>
        <p:spPr>
          <a:xfrm>
            <a:off x="423697" y="309695"/>
            <a:ext cx="11345261" cy="2023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Analýza konkurence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pomáhá podniku odhalit silné a slabé stránky společností v jejich odvětví.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Analýza konkurence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poskytuje podnikatelům přehled o tom, co dělají jejich konkurenti, a identifikuje příležitosti, jak je překonat.</a:t>
            </a:r>
          </a:p>
        </p:txBody>
      </p:sp>
    </p:spTree>
    <p:extLst>
      <p:ext uri="{BB962C8B-B14F-4D97-AF65-F5344CB8AC3E}">
        <p14:creationId xmlns:p14="http://schemas.microsoft.com/office/powerpoint/2010/main" val="23712252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E6D49-63EB-B417-E9E8-F311F56DB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5775B2B-2B14-F102-AB8B-2BED89F6E77A}"/>
              </a:ext>
            </a:extLst>
          </p:cNvPr>
          <p:cNvSpPr txBox="1"/>
          <p:nvPr/>
        </p:nvSpPr>
        <p:spPr>
          <a:xfrm>
            <a:off x="384284" y="267171"/>
            <a:ext cx="11487149" cy="3406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Provádění analýzy konkurence spočívá v nalezení silných a slabých stránek firem ve vašem odvětví. 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to takový průzkum konkurence, kde zkoumáte produkty, prodeje a marketing konkurentů.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Díky tomuto průzkumu konkurence se můžete rozhodnout, jak pokračovat ve své podnikatelské strategii.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Analýza konkurence je cenná v každé fázi podnikání. Jak ale takovou analýzu konkurence provést?</a:t>
            </a:r>
          </a:p>
        </p:txBody>
      </p:sp>
    </p:spTree>
    <p:extLst>
      <p:ext uri="{BB962C8B-B14F-4D97-AF65-F5344CB8AC3E}">
        <p14:creationId xmlns:p14="http://schemas.microsoft.com/office/powerpoint/2010/main" val="27075707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83610-AF9B-3ED5-0904-209C1D1BF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B68B09F-5FFD-739B-983B-1F5CA7326A1A}"/>
              </a:ext>
            </a:extLst>
          </p:cNvPr>
          <p:cNvSpPr txBox="1"/>
          <p:nvPr/>
        </p:nvSpPr>
        <p:spPr>
          <a:xfrm>
            <a:off x="273926" y="289228"/>
            <a:ext cx="11597508" cy="2484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 je analýza konkurence?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Analýza konkurence je typem tržního výzkumu. Jde o proces hodnocení a porozumění silným a slabým stránkám konkurentů na trhu. Zahrnuje sběr a analýzu dat o konkurentech. Tato data se týkají produktů, cen, marketingových strategií, distribučních kanálů a zákaznické základny.</a:t>
            </a:r>
          </a:p>
        </p:txBody>
      </p:sp>
    </p:spTree>
    <p:extLst>
      <p:ext uri="{BB962C8B-B14F-4D97-AF65-F5344CB8AC3E}">
        <p14:creationId xmlns:p14="http://schemas.microsoft.com/office/powerpoint/2010/main" val="6421409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05798-142A-9C7A-B624-D9BB30E03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797E844-0A92-C7A4-2668-85F1E3B34503}"/>
              </a:ext>
            </a:extLst>
          </p:cNvPr>
          <p:cNvSpPr txBox="1"/>
          <p:nvPr/>
        </p:nvSpPr>
        <p:spPr>
          <a:xfrm>
            <a:off x="486759" y="461876"/>
            <a:ext cx="11329495" cy="1920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Provádění analýzy konkurence pomůže najít potenciální výhody a překážky ve vašem cílovém trhu nebo produktech. Umožňuje značkám sledovat, jak přímí a nepřímí konkurenti zvládají marketing, cenotvorbu a distribuci.</a:t>
            </a:r>
          </a:p>
        </p:txBody>
      </p:sp>
    </p:spTree>
    <p:extLst>
      <p:ext uri="{BB962C8B-B14F-4D97-AF65-F5344CB8AC3E}">
        <p14:creationId xmlns:p14="http://schemas.microsoft.com/office/powerpoint/2010/main" val="2003768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CDF52-50EA-1D43-21F5-965FA2B94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06A166E-C1BE-12EC-1068-1D86B27979B8}"/>
              </a:ext>
            </a:extLst>
          </p:cNvPr>
          <p:cNvSpPr txBox="1"/>
          <p:nvPr/>
        </p:nvSpPr>
        <p:spPr>
          <a:xfrm>
            <a:off x="463111" y="315988"/>
            <a:ext cx="11368909" cy="4636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Příklad analýzy konkurence: jak vypadá?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Neexistuje jediný způsob, jak provést analýzu konkurence. Jak bude vypadat, závisí na tom, co se snažíte zjistit o svých konkurentech.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dirty="0"/>
              <a:t>Můžete provést analýzu konkurence na konkrétní část operací konkurentů - například jejich webové stránky - nebo můžete provést kompletní analýzu celého jejich marketingového a prodejního týmu. Cílem je pomoci vám pochopit akce konkurentů a jak by na ně měla vaše firma reagovat.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7448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93915-5BBB-3835-8069-FE865879A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995EC77-3F89-7729-6B4E-4C9854352B95}"/>
              </a:ext>
            </a:extLst>
          </p:cNvPr>
          <p:cNvSpPr txBox="1"/>
          <p:nvPr/>
        </p:nvSpPr>
        <p:spPr>
          <a:xfrm>
            <a:off x="258161" y="278982"/>
            <a:ext cx="11676336" cy="5470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Existuje více než jeden způsob, jak strukturovat analýzu konkurence. Zde jsou některé typy informací, které jsou často zahrnuty v analýze konkurence:</a:t>
            </a:r>
          </a:p>
          <a:p>
            <a:pPr algn="just"/>
            <a:r>
              <a:rPr lang="cs-CZ" sz="2800" dirty="0"/>
              <a:t>Pro širokou analýzu konkurence můžete zkoumat:</a:t>
            </a:r>
          </a:p>
          <a:p>
            <a:pPr algn="just"/>
            <a:endParaRPr lang="cs-CZ" sz="28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Cílové zákazníky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Jedinečnou hodnotu nebo to, co odlišuje jejich produkty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Prodejní argumenty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Cenové hladiny produktů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Politiku dopravy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Financování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274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9C2AE-24B2-EFEB-58EC-5066071A2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1796B44-8FF5-66DF-EBF2-1EA3FF41CABF}"/>
              </a:ext>
            </a:extLst>
          </p:cNvPr>
          <p:cNvSpPr txBox="1"/>
          <p:nvPr/>
        </p:nvSpPr>
        <p:spPr>
          <a:xfrm>
            <a:off x="376401" y="359239"/>
            <a:ext cx="11542329" cy="4277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Klíčové aspekty strategické analýzy: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Vnitřní analýza: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Zkoumá silné a slabé stránky podniku, jeho zdroje, schopnosti a procesy.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Vnější analýza: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Posuzuje vnější prostředí podniku, včetně konkurence, trhu, zákazníků, ale i obecných faktorů, jako jsou politické, ekonomické, sociální, technologické a legislativní vlivy (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PESTLE analýza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 </a:t>
            </a:r>
          </a:p>
        </p:txBody>
      </p:sp>
    </p:spTree>
    <p:extLst>
      <p:ext uri="{BB962C8B-B14F-4D97-AF65-F5344CB8AC3E}">
        <p14:creationId xmlns:p14="http://schemas.microsoft.com/office/powerpoint/2010/main" val="13360786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5574DF-1698-C15B-53D1-401F7D2E5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FA2F652-394D-1EE0-30A5-A272A673D752}"/>
              </a:ext>
            </a:extLst>
          </p:cNvPr>
          <p:cNvSpPr txBox="1"/>
          <p:nvPr/>
        </p:nvSpPr>
        <p:spPr>
          <a:xfrm>
            <a:off x="439464" y="225889"/>
            <a:ext cx="11408322" cy="5404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Vysoké úrovně informací vám mohou pomoci pochopit základní rozdíly mezi vašimi konkurenty. </a:t>
            </a:r>
            <a:r>
              <a:rPr lang="cs-CZ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 konkrétnější analýzu konkurence se zaměřte na: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Funkce webových stránek (design, obsah)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Zákaznickou zkušenost (průběh nákupu, zákaznická podpora)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Marketingový obsah (popisy produktů, blogové příspěvky)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Sociální sítě (frekvence příspěvků, míra zapojení)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Akce (slevy, výprodeje)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Komunikaci (e-maily opuštěných košíků, newslettery)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Recenze (zpětná vazba zákazníků, stížnosti)</a:t>
            </a:r>
          </a:p>
        </p:txBody>
      </p:sp>
    </p:spTree>
    <p:extLst>
      <p:ext uri="{BB962C8B-B14F-4D97-AF65-F5344CB8AC3E}">
        <p14:creationId xmlns:p14="http://schemas.microsoft.com/office/powerpoint/2010/main" val="30444986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5A81C08A-9EBC-C0C0-2FDC-2C55C7873083}"/>
              </a:ext>
            </a:extLst>
          </p:cNvPr>
          <p:cNvSpPr txBox="1"/>
          <p:nvPr/>
        </p:nvSpPr>
        <p:spPr>
          <a:xfrm>
            <a:off x="512379" y="370490"/>
            <a:ext cx="92070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Použité zdroje:</a:t>
            </a:r>
          </a:p>
          <a:p>
            <a:endParaRPr lang="cs-CZ" dirty="0"/>
          </a:p>
          <a:p>
            <a:r>
              <a:rPr lang="cs-CZ" dirty="0">
                <a:hlinkClick r:id="rId2"/>
              </a:rPr>
              <a:t>https://www.shopify.com/cz/blog/analyza-konkurence</a:t>
            </a:r>
            <a:r>
              <a:rPr lang="cs-CZ" dirty="0"/>
              <a:t> 30.09.2025</a:t>
            </a:r>
          </a:p>
          <a:p>
            <a:endParaRPr lang="cs-CZ" dirty="0"/>
          </a:p>
          <a:p>
            <a:r>
              <a:rPr lang="cs-CZ" u="sng" dirty="0">
                <a:hlinkClick r:id="rId3"/>
              </a:rPr>
              <a:t>https://zsf.cz/slovnik/analyza-konkurence</a:t>
            </a:r>
            <a:r>
              <a:rPr lang="cs-CZ" dirty="0"/>
              <a:t> 30.09.2025</a:t>
            </a:r>
          </a:p>
          <a:p>
            <a:endParaRPr lang="cs-CZ" dirty="0"/>
          </a:p>
          <a:p>
            <a:r>
              <a:rPr lang="cs-CZ" u="sng" dirty="0">
                <a:hlinkClick r:id="rId4"/>
              </a:rPr>
              <a:t>https://managementmania.com/cs/pestle-analyza</a:t>
            </a:r>
            <a:r>
              <a:rPr lang="cs-CZ" dirty="0"/>
              <a:t> 30.09.2025</a:t>
            </a:r>
          </a:p>
          <a:p>
            <a:endParaRPr lang="cs-CZ" dirty="0"/>
          </a:p>
          <a:p>
            <a:r>
              <a:rPr lang="cs-CZ" u="sng" dirty="0">
                <a:hlinkClick r:id="rId5"/>
              </a:rPr>
              <a:t>https://www.generaliceskaprofi.cz/-/co-je-swot-analyza-a-jak-ji-vypracovat</a:t>
            </a:r>
            <a:r>
              <a:rPr lang="cs-CZ" dirty="0"/>
              <a:t> 30.09.2025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7741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EB8F4-8532-02F0-3BA8-351EA1FC8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D5353DB-EE48-2817-3170-A1729AC3C857}"/>
              </a:ext>
            </a:extLst>
          </p:cNvPr>
          <p:cNvSpPr txBox="1"/>
          <p:nvPr/>
        </p:nvSpPr>
        <p:spPr>
          <a:xfrm>
            <a:off x="415816" y="276529"/>
            <a:ext cx="11471384" cy="4636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Nástroje a metody: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b="1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SWOT analýza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Posuzuje silné stránky (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Strengths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), slabé stránky (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Weaknesses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), příležitosti (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Opportunities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a hrozby (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Threats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PESTLE analýza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Analyzuje politické, ekonomické, sociální, technologické, legislativní a environmentální faktory, které ovlivňují firmu.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Analýza konkurence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Zkoumá silné a slabé stránky konkurentů a jejich strategie. </a:t>
            </a:r>
          </a:p>
        </p:txBody>
      </p:sp>
    </p:spTree>
    <p:extLst>
      <p:ext uri="{BB962C8B-B14F-4D97-AF65-F5344CB8AC3E}">
        <p14:creationId xmlns:p14="http://schemas.microsoft.com/office/powerpoint/2010/main" val="4290923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A6325-D91D-DC1B-AC0E-25D04DE18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D7F933B-D298-0D34-71AC-2C46FB7743B7}"/>
              </a:ext>
            </a:extLst>
          </p:cNvPr>
          <p:cNvSpPr txBox="1"/>
          <p:nvPr/>
        </p:nvSpPr>
        <p:spPr>
          <a:xfrm>
            <a:off x="384284" y="224458"/>
            <a:ext cx="11526563" cy="3253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Výstup strategické analýzy: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b="1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Strategické cíle: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Dlouhodobé záměry, kterých chce podnik dosáhnout.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Plány a opatření k dosažení strategických cílů.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Strategický plán: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Celkový plán zahrnující cíle a strategie pro jejich realizaci.</a:t>
            </a:r>
          </a:p>
        </p:txBody>
      </p:sp>
    </p:spTree>
    <p:extLst>
      <p:ext uri="{BB962C8B-B14F-4D97-AF65-F5344CB8AC3E}">
        <p14:creationId xmlns:p14="http://schemas.microsoft.com/office/powerpoint/2010/main" val="2256442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3C2C4-7506-509A-D030-552B999EE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8D23781-1527-C117-DC15-BF793C76ECBE}"/>
              </a:ext>
            </a:extLst>
          </p:cNvPr>
          <p:cNvSpPr txBox="1"/>
          <p:nvPr/>
        </p:nvSpPr>
        <p:spPr>
          <a:xfrm>
            <a:off x="384283" y="269161"/>
            <a:ext cx="11573861" cy="4277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Proč je strategická analýza důležitá: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b="1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Poskytuje podklad pro informované strategické rozhodování managementu.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Pomáhá identifikovat a pochopit faktory ovlivňující budoucnost podniku.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Zvyšuje pravděpodobnost dosažení dlouhodobých cílů a úspěchu.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to kontinuální proces, který umožňuje podniku reagovat na měnící se podmínky.</a:t>
            </a:r>
          </a:p>
        </p:txBody>
      </p:sp>
    </p:spTree>
    <p:extLst>
      <p:ext uri="{BB962C8B-B14F-4D97-AF65-F5344CB8AC3E}">
        <p14:creationId xmlns:p14="http://schemas.microsoft.com/office/powerpoint/2010/main" val="3802262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5D1EF-8983-0D33-8539-77C9E1B7D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161ADF5-5542-F8CB-9945-CC9667F44E7C}"/>
              </a:ext>
            </a:extLst>
          </p:cNvPr>
          <p:cNvSpPr txBox="1"/>
          <p:nvPr/>
        </p:nvSpPr>
        <p:spPr>
          <a:xfrm>
            <a:off x="258161" y="320760"/>
            <a:ext cx="11723632" cy="2945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SWOT analýza je oblíbený strategický nástroj, který používá velké množství podnikatelů a manažerů.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Úspěch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vaší firmy není náhoda. Zatímco některé faktory jsou mimo vaši kontrolu, máte moc změnit mnoho z těch, které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rozhodují o její budoucnosti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Jak na to? Pomocí důkladné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analýzy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firemních procesů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která vám odhalí, co funguje a co potřebuje vylepšit.</a:t>
            </a:r>
          </a:p>
        </p:txBody>
      </p:sp>
    </p:spTree>
    <p:extLst>
      <p:ext uri="{BB962C8B-B14F-4D97-AF65-F5344CB8AC3E}">
        <p14:creationId xmlns:p14="http://schemas.microsoft.com/office/powerpoint/2010/main" val="3075839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0D18A-7B90-8E5A-C752-8F10FF0B5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4FBB213-941D-8BD1-7807-336A6152B4B3}"/>
              </a:ext>
            </a:extLst>
          </p:cNvPr>
          <p:cNvSpPr txBox="1"/>
          <p:nvPr/>
        </p:nvSpPr>
        <p:spPr>
          <a:xfrm>
            <a:off x="368519" y="228575"/>
            <a:ext cx="11550212" cy="2381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Tato analýza vám nejen ukáže, zda vaše firma skutečně využívá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svůj potenciál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ale také vám umožní najít cesty k dalšímu zrychlení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růstu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Jedním z nejsilnějších nástrojů pro tento úkol je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SWOT analýza – osvědčená metoda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která vám pomůže získat jasný přehled o všech aspektech vašeho 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podnikání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7975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2276</Words>
  <Application>Microsoft Office PowerPoint</Application>
  <PresentationFormat>Širokoúhlá obrazovka</PresentationFormat>
  <Paragraphs>151</Paragraphs>
  <Slides>41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8" baseType="lpstr">
      <vt:lpstr>Aptos</vt:lpstr>
      <vt:lpstr>Arial</vt:lpstr>
      <vt:lpstr>Calibri</vt:lpstr>
      <vt:lpstr>Calibri Light</vt:lpstr>
      <vt:lpstr>Roboto</vt:lpstr>
      <vt:lpstr>Symbol</vt:lpstr>
      <vt:lpstr>Office Theme</vt:lpstr>
      <vt:lpstr>Strategický management XSM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Hart</dc:creator>
  <cp:lastModifiedBy>Hart Martin</cp:lastModifiedBy>
  <cp:revision>15</cp:revision>
  <dcterms:created xsi:type="dcterms:W3CDTF">2025-05-04T08:15:56Z</dcterms:created>
  <dcterms:modified xsi:type="dcterms:W3CDTF">2025-10-13T09:33:08Z</dcterms:modified>
</cp:coreProperties>
</file>