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6" r:id="rId16"/>
    <p:sldId id="277" r:id="rId17"/>
    <p:sldId id="278" r:id="rId18"/>
    <p:sldId id="279" r:id="rId19"/>
    <p:sldId id="280" r:id="rId20"/>
    <p:sldId id="281" r:id="rId21"/>
    <p:sldId id="269" r:id="rId22"/>
    <p:sldId id="270" r:id="rId23"/>
    <p:sldId id="271" r:id="rId24"/>
    <p:sldId id="272" r:id="rId2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1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8CCEE-D4B2-4D31-8617-B167DC371928}" type="datetimeFigureOut">
              <a:rPr lang="cs-CZ" smtClean="0"/>
              <a:t>06.10.2025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D87C8-0881-4DF6-B035-D0C7F089C39E}" type="slidenum">
              <a:rPr lang="cs-CZ" smtClean="0"/>
              <a:t>‹#›</a:t>
            </a:fld>
            <a:endParaRPr lang="cs-CZ"/>
          </a:p>
        </p:txBody>
      </p:sp>
    </p:spTree>
    <p:extLst>
      <p:ext uri="{BB962C8B-B14F-4D97-AF65-F5344CB8AC3E}">
        <p14:creationId xmlns:p14="http://schemas.microsoft.com/office/powerpoint/2010/main" val="310004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89F9-8675-3778-7945-C64F919B1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cs-CZ"/>
          </a:p>
        </p:txBody>
      </p:sp>
      <p:sp>
        <p:nvSpPr>
          <p:cNvPr id="3" name="Subtitle 2">
            <a:extLst>
              <a:ext uri="{FF2B5EF4-FFF2-40B4-BE49-F238E27FC236}">
                <a16:creationId xmlns:a16="http://schemas.microsoft.com/office/drawing/2014/main" id="{D4C958CF-74F0-6F9B-10D8-5ABD47E5C5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a:extLst>
              <a:ext uri="{FF2B5EF4-FFF2-40B4-BE49-F238E27FC236}">
                <a16:creationId xmlns:a16="http://schemas.microsoft.com/office/drawing/2014/main" id="{D030DBA9-881B-E219-29C7-2014946E39B1}"/>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5" name="Footer Placeholder 4">
            <a:extLst>
              <a:ext uri="{FF2B5EF4-FFF2-40B4-BE49-F238E27FC236}">
                <a16:creationId xmlns:a16="http://schemas.microsoft.com/office/drawing/2014/main" id="{9A56EEB5-32E2-F24B-753D-3C0819A482C2}"/>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BB6A00E3-69AD-100D-7631-CF37DDD2BB5F}"/>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158943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0492-E3EC-C30D-F720-DA43DB5C540F}"/>
              </a:ext>
            </a:extLst>
          </p:cNvPr>
          <p:cNvSpPr>
            <a:spLocks noGrp="1"/>
          </p:cNvSpPr>
          <p:nvPr>
            <p:ph type="title"/>
          </p:nvPr>
        </p:nvSpPr>
        <p:spPr/>
        <p:txBody>
          <a:bodyPr/>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289E895F-23FE-1144-9A48-3F38663F3C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95906B0B-5CB7-EB88-2388-C3FC95BB609C}"/>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5" name="Footer Placeholder 4">
            <a:extLst>
              <a:ext uri="{FF2B5EF4-FFF2-40B4-BE49-F238E27FC236}">
                <a16:creationId xmlns:a16="http://schemas.microsoft.com/office/drawing/2014/main" id="{172BAE56-FEA5-74EB-414A-D709F99D0313}"/>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77D9079A-BEF5-92E9-ED3C-6DF69AF90E9F}"/>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409334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FA0045-B60D-D681-1633-C348C5EB7A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E560DC3C-EB83-812D-BC3B-0AB80B426C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D1BAC22D-7A15-2096-4E80-60AE6716BD5B}"/>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5" name="Footer Placeholder 4">
            <a:extLst>
              <a:ext uri="{FF2B5EF4-FFF2-40B4-BE49-F238E27FC236}">
                <a16:creationId xmlns:a16="http://schemas.microsoft.com/office/drawing/2014/main" id="{36FADA20-2469-450A-CA69-B8482D9FFF7F}"/>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80D08B4B-0D7F-4121-A064-65DF217BEBCF}"/>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177530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D80B-A5AD-C557-6A4F-6F32FFF0C336}"/>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D5C539BA-783F-4CC2-124C-DAB6529A98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AEA01BC4-251E-4B47-25B0-93E1471660A1}"/>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5" name="Footer Placeholder 4">
            <a:extLst>
              <a:ext uri="{FF2B5EF4-FFF2-40B4-BE49-F238E27FC236}">
                <a16:creationId xmlns:a16="http://schemas.microsoft.com/office/drawing/2014/main" id="{7B3A8310-A119-86C3-5F56-4CEEC8E46A97}"/>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E99146C4-8A01-7096-CB65-B2A8E6BC2A18}"/>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309222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9DED1-CCBF-8478-8A67-3E7E359BD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a:extLst>
              <a:ext uri="{FF2B5EF4-FFF2-40B4-BE49-F238E27FC236}">
                <a16:creationId xmlns:a16="http://schemas.microsoft.com/office/drawing/2014/main" id="{2B57583D-2BD6-96B1-64D0-B5035208C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D9E528-2510-8C93-156F-78A06E9C183E}"/>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5" name="Footer Placeholder 4">
            <a:extLst>
              <a:ext uri="{FF2B5EF4-FFF2-40B4-BE49-F238E27FC236}">
                <a16:creationId xmlns:a16="http://schemas.microsoft.com/office/drawing/2014/main" id="{91EF47C7-6B84-D608-0C85-E6ED88DD7EEC}"/>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B4C5F696-1391-6BD3-A0E4-B4A38F85E158}"/>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264852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5939-F915-931B-1343-3B5498513162}"/>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7EB67F7B-EF89-EDD4-4957-F7BAFBEF2A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a:extLst>
              <a:ext uri="{FF2B5EF4-FFF2-40B4-BE49-F238E27FC236}">
                <a16:creationId xmlns:a16="http://schemas.microsoft.com/office/drawing/2014/main" id="{07D75C63-0EF6-4B3E-5B47-690FF443F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a:extLst>
              <a:ext uri="{FF2B5EF4-FFF2-40B4-BE49-F238E27FC236}">
                <a16:creationId xmlns:a16="http://schemas.microsoft.com/office/drawing/2014/main" id="{79C0DFAD-4563-AFA2-9C31-6291D49CD8CE}"/>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6" name="Footer Placeholder 5">
            <a:extLst>
              <a:ext uri="{FF2B5EF4-FFF2-40B4-BE49-F238E27FC236}">
                <a16:creationId xmlns:a16="http://schemas.microsoft.com/office/drawing/2014/main" id="{96E8521C-CF9B-E60C-6FA3-620A4326B54D}"/>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2770B300-1844-9FFB-8731-2E28E6A668FC}"/>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803087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9095-C9AC-FC16-1F1C-5EB720585333}"/>
              </a:ext>
            </a:extLst>
          </p:cNvPr>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a:extLst>
              <a:ext uri="{FF2B5EF4-FFF2-40B4-BE49-F238E27FC236}">
                <a16:creationId xmlns:a16="http://schemas.microsoft.com/office/drawing/2014/main" id="{E89C2405-571F-1A7B-3A78-2853F55100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945B3E-9FE5-33C9-0C8B-918AB65BD2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a:extLst>
              <a:ext uri="{FF2B5EF4-FFF2-40B4-BE49-F238E27FC236}">
                <a16:creationId xmlns:a16="http://schemas.microsoft.com/office/drawing/2014/main" id="{637AB662-1F58-CAD7-4504-D385138633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6E01E7-957E-CEA6-B9EA-A9937B35A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a:extLst>
              <a:ext uri="{FF2B5EF4-FFF2-40B4-BE49-F238E27FC236}">
                <a16:creationId xmlns:a16="http://schemas.microsoft.com/office/drawing/2014/main" id="{419B3015-F726-08B6-B419-D53060F01B93}"/>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8" name="Footer Placeholder 7">
            <a:extLst>
              <a:ext uri="{FF2B5EF4-FFF2-40B4-BE49-F238E27FC236}">
                <a16:creationId xmlns:a16="http://schemas.microsoft.com/office/drawing/2014/main" id="{0D50891E-F49F-BE78-C490-40D2F085E57B}"/>
              </a:ext>
            </a:extLst>
          </p:cNvPr>
          <p:cNvSpPr>
            <a:spLocks noGrp="1"/>
          </p:cNvSpPr>
          <p:nvPr>
            <p:ph type="ftr" sz="quarter" idx="11"/>
          </p:nvPr>
        </p:nvSpPr>
        <p:spPr/>
        <p:txBody>
          <a:bodyPr/>
          <a:lstStyle/>
          <a:p>
            <a:endParaRPr lang="cs-CZ"/>
          </a:p>
        </p:txBody>
      </p:sp>
      <p:sp>
        <p:nvSpPr>
          <p:cNvPr id="9" name="Slide Number Placeholder 8">
            <a:extLst>
              <a:ext uri="{FF2B5EF4-FFF2-40B4-BE49-F238E27FC236}">
                <a16:creationId xmlns:a16="http://schemas.microsoft.com/office/drawing/2014/main" id="{4BCF7BBF-C5E7-FAFF-2EF6-4E94E2C93AC2}"/>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58845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388C-7B61-180D-2493-EF8C96FB8C0E}"/>
              </a:ext>
            </a:extLst>
          </p:cNvPr>
          <p:cNvSpPr>
            <a:spLocks noGrp="1"/>
          </p:cNvSpPr>
          <p:nvPr>
            <p:ph type="title"/>
          </p:nvPr>
        </p:nvSpPr>
        <p:spPr/>
        <p:txBody>
          <a:bodyPr/>
          <a:lstStyle/>
          <a:p>
            <a:r>
              <a:rPr lang="en-US"/>
              <a:t>Click to edit Master title style</a:t>
            </a:r>
            <a:endParaRPr lang="cs-CZ"/>
          </a:p>
        </p:txBody>
      </p:sp>
      <p:sp>
        <p:nvSpPr>
          <p:cNvPr id="3" name="Date Placeholder 2">
            <a:extLst>
              <a:ext uri="{FF2B5EF4-FFF2-40B4-BE49-F238E27FC236}">
                <a16:creationId xmlns:a16="http://schemas.microsoft.com/office/drawing/2014/main" id="{EA74D4FC-D1CA-60FC-ABD0-B84F0A22B895}"/>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4" name="Footer Placeholder 3">
            <a:extLst>
              <a:ext uri="{FF2B5EF4-FFF2-40B4-BE49-F238E27FC236}">
                <a16:creationId xmlns:a16="http://schemas.microsoft.com/office/drawing/2014/main" id="{D155396F-1B2F-8157-065F-1D8FC3FED591}"/>
              </a:ext>
            </a:extLst>
          </p:cNvPr>
          <p:cNvSpPr>
            <a:spLocks noGrp="1"/>
          </p:cNvSpPr>
          <p:nvPr>
            <p:ph type="ftr" sz="quarter" idx="11"/>
          </p:nvPr>
        </p:nvSpPr>
        <p:spPr/>
        <p:txBody>
          <a:bodyPr/>
          <a:lstStyle/>
          <a:p>
            <a:endParaRPr lang="cs-CZ"/>
          </a:p>
        </p:txBody>
      </p:sp>
      <p:sp>
        <p:nvSpPr>
          <p:cNvPr id="5" name="Slide Number Placeholder 4">
            <a:extLst>
              <a:ext uri="{FF2B5EF4-FFF2-40B4-BE49-F238E27FC236}">
                <a16:creationId xmlns:a16="http://schemas.microsoft.com/office/drawing/2014/main" id="{8612BD91-B2C5-187D-A2FF-FAD4D882DBD4}"/>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59687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558FF-EC23-3AE2-F393-FF448FF74F13}"/>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3" name="Footer Placeholder 2">
            <a:extLst>
              <a:ext uri="{FF2B5EF4-FFF2-40B4-BE49-F238E27FC236}">
                <a16:creationId xmlns:a16="http://schemas.microsoft.com/office/drawing/2014/main" id="{2AC81343-0B4A-E6CF-1F90-3EE3B8C33D18}"/>
              </a:ext>
            </a:extLst>
          </p:cNvPr>
          <p:cNvSpPr>
            <a:spLocks noGrp="1"/>
          </p:cNvSpPr>
          <p:nvPr>
            <p:ph type="ftr" sz="quarter" idx="11"/>
          </p:nvPr>
        </p:nvSpPr>
        <p:spPr/>
        <p:txBody>
          <a:bodyPr/>
          <a:lstStyle/>
          <a:p>
            <a:endParaRPr lang="cs-CZ"/>
          </a:p>
        </p:txBody>
      </p:sp>
      <p:sp>
        <p:nvSpPr>
          <p:cNvPr id="4" name="Slide Number Placeholder 3">
            <a:extLst>
              <a:ext uri="{FF2B5EF4-FFF2-40B4-BE49-F238E27FC236}">
                <a16:creationId xmlns:a16="http://schemas.microsoft.com/office/drawing/2014/main" id="{767EEBB2-530B-C7D8-40CB-19FBC24D92CD}"/>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3084203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D1DE-17CD-CF47-4DCE-A37B734F4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a:extLst>
              <a:ext uri="{FF2B5EF4-FFF2-40B4-BE49-F238E27FC236}">
                <a16:creationId xmlns:a16="http://schemas.microsoft.com/office/drawing/2014/main" id="{C7F2E601-7ED5-80B4-573F-556954059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a:extLst>
              <a:ext uri="{FF2B5EF4-FFF2-40B4-BE49-F238E27FC236}">
                <a16:creationId xmlns:a16="http://schemas.microsoft.com/office/drawing/2014/main" id="{398DF65B-EA0F-901A-4189-459B2E4D9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4E4D23-F25F-A740-6362-4216D4D8609C}"/>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6" name="Footer Placeholder 5">
            <a:extLst>
              <a:ext uri="{FF2B5EF4-FFF2-40B4-BE49-F238E27FC236}">
                <a16:creationId xmlns:a16="http://schemas.microsoft.com/office/drawing/2014/main" id="{5A536385-E33D-E5B4-1600-554E86F6372A}"/>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8D46D25B-3EFE-8852-44AF-B92BAABF3529}"/>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2050678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0B5D-36F1-65A9-2996-B1A1150A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a:extLst>
              <a:ext uri="{FF2B5EF4-FFF2-40B4-BE49-F238E27FC236}">
                <a16:creationId xmlns:a16="http://schemas.microsoft.com/office/drawing/2014/main" id="{D0574C23-192A-8401-DE69-FBD459576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a:extLst>
              <a:ext uri="{FF2B5EF4-FFF2-40B4-BE49-F238E27FC236}">
                <a16:creationId xmlns:a16="http://schemas.microsoft.com/office/drawing/2014/main" id="{26112402-5FD0-75B4-E662-D4FC60D12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9E75F-0340-D503-6C39-E58C40303E0F}"/>
              </a:ext>
            </a:extLst>
          </p:cNvPr>
          <p:cNvSpPr>
            <a:spLocks noGrp="1"/>
          </p:cNvSpPr>
          <p:nvPr>
            <p:ph type="dt" sz="half" idx="10"/>
          </p:nvPr>
        </p:nvSpPr>
        <p:spPr/>
        <p:txBody>
          <a:bodyPr/>
          <a:lstStyle/>
          <a:p>
            <a:fld id="{31C44DC3-F9AA-46D0-933A-4DF03B51A6AC}" type="datetimeFigureOut">
              <a:rPr lang="cs-CZ" smtClean="0"/>
              <a:t>06.10.2025</a:t>
            </a:fld>
            <a:endParaRPr lang="cs-CZ"/>
          </a:p>
        </p:txBody>
      </p:sp>
      <p:sp>
        <p:nvSpPr>
          <p:cNvPr id="6" name="Footer Placeholder 5">
            <a:extLst>
              <a:ext uri="{FF2B5EF4-FFF2-40B4-BE49-F238E27FC236}">
                <a16:creationId xmlns:a16="http://schemas.microsoft.com/office/drawing/2014/main" id="{512F5FC1-821B-2A8F-D0AA-98A8AEAB8CE6}"/>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CAB05A0A-5CB5-E62F-3732-EBD67A5711F6}"/>
              </a:ext>
            </a:extLst>
          </p:cNvPr>
          <p:cNvSpPr>
            <a:spLocks noGrp="1"/>
          </p:cNvSpPr>
          <p:nvPr>
            <p:ph type="sldNum" sz="quarter" idx="12"/>
          </p:nvPr>
        </p:nvSpPr>
        <p:spPr/>
        <p:txBody>
          <a:bodyPr/>
          <a:lstStyle/>
          <a:p>
            <a:fld id="{A8C3593D-7DAF-4F55-96DD-99C4EAC63088}" type="slidenum">
              <a:rPr lang="cs-CZ" smtClean="0"/>
              <a:t>‹#›</a:t>
            </a:fld>
            <a:endParaRPr lang="cs-CZ"/>
          </a:p>
        </p:txBody>
      </p:sp>
    </p:spTree>
    <p:extLst>
      <p:ext uri="{BB962C8B-B14F-4D97-AF65-F5344CB8AC3E}">
        <p14:creationId xmlns:p14="http://schemas.microsoft.com/office/powerpoint/2010/main" val="46747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93663-0F47-C076-CA02-218AAC59D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a:extLst>
              <a:ext uri="{FF2B5EF4-FFF2-40B4-BE49-F238E27FC236}">
                <a16:creationId xmlns:a16="http://schemas.microsoft.com/office/drawing/2014/main" id="{13C74C48-D8AF-B3E3-95A0-EC25A2372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EAEB39EA-20D1-8F33-B93E-AC8B741DA8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44DC3-F9AA-46D0-933A-4DF03B51A6AC}" type="datetimeFigureOut">
              <a:rPr lang="cs-CZ" smtClean="0"/>
              <a:t>06.10.2025</a:t>
            </a:fld>
            <a:endParaRPr lang="cs-CZ"/>
          </a:p>
        </p:txBody>
      </p:sp>
      <p:sp>
        <p:nvSpPr>
          <p:cNvPr id="5" name="Footer Placeholder 4">
            <a:extLst>
              <a:ext uri="{FF2B5EF4-FFF2-40B4-BE49-F238E27FC236}">
                <a16:creationId xmlns:a16="http://schemas.microsoft.com/office/drawing/2014/main" id="{7F77FCD5-FA46-9103-7D09-061B43CDA8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a:extLst>
              <a:ext uri="{FF2B5EF4-FFF2-40B4-BE49-F238E27FC236}">
                <a16:creationId xmlns:a16="http://schemas.microsoft.com/office/drawing/2014/main" id="{15C43826-34F8-CB09-4DF9-CBBB66E767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3593D-7DAF-4F55-96DD-99C4EAC63088}" type="slidenum">
              <a:rPr lang="cs-CZ" smtClean="0"/>
              <a:t>‹#›</a:t>
            </a:fld>
            <a:endParaRPr lang="cs-CZ"/>
          </a:p>
        </p:txBody>
      </p:sp>
    </p:spTree>
    <p:extLst>
      <p:ext uri="{BB962C8B-B14F-4D97-AF65-F5344CB8AC3E}">
        <p14:creationId xmlns:p14="http://schemas.microsoft.com/office/powerpoint/2010/main" val="125722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1743600" y="1194860"/>
            <a:ext cx="8704800" cy="3258600"/>
          </a:xfrm>
          <a:prstGeom prst="rect">
            <a:avLst/>
          </a:prstGeom>
          <a:noFill/>
          <a:ln>
            <a:noFill/>
          </a:ln>
        </p:spPr>
        <p:txBody>
          <a:bodyPr spcFirstLastPara="1" vert="horz" wrap="square" lIns="0" tIns="0" rIns="0" bIns="0" rtlCol="0" anchor="t" anchorCtr="0">
            <a:noAutofit/>
          </a:bodyPr>
          <a:lstStyle/>
          <a:p>
            <a:pPr>
              <a:lnSpc>
                <a:spcPct val="200000"/>
              </a:lnSpc>
              <a:spcBef>
                <a:spcPts val="0"/>
              </a:spcBef>
              <a:buClr>
                <a:srgbClr val="D10202"/>
              </a:buClr>
              <a:buSzPts val="4400"/>
            </a:pPr>
            <a:r>
              <a:rPr lang="cs-CZ" b="1" dirty="0">
                <a:solidFill>
                  <a:srgbClr val="D10202"/>
                </a:solidFill>
              </a:rPr>
              <a:t>Strategický management</a:t>
            </a:r>
            <a:br>
              <a:rPr lang="cs-CZ" b="1" dirty="0">
                <a:solidFill>
                  <a:srgbClr val="D10202"/>
                </a:solidFill>
              </a:rPr>
            </a:br>
            <a:r>
              <a:rPr lang="cs-CZ" b="1" dirty="0">
                <a:solidFill>
                  <a:srgbClr val="D10202"/>
                </a:solidFill>
              </a:rPr>
              <a:t>XSM</a:t>
            </a:r>
            <a:endParaRPr b="1" dirty="0"/>
          </a:p>
        </p:txBody>
      </p:sp>
      <p:sp>
        <p:nvSpPr>
          <p:cNvPr id="90" name="Google Shape;90;p13"/>
          <p:cNvSpPr txBox="1"/>
          <p:nvPr/>
        </p:nvSpPr>
        <p:spPr>
          <a:xfrm>
            <a:off x="380151" y="5907867"/>
            <a:ext cx="4894206" cy="534096"/>
          </a:xfrm>
          <a:prstGeom prst="rect">
            <a:avLst/>
          </a:prstGeom>
          <a:noFill/>
          <a:ln>
            <a:noFill/>
          </a:ln>
        </p:spPr>
        <p:txBody>
          <a:bodyPr spcFirstLastPara="1" wrap="square" lIns="0" tIns="0" rIns="0" bIns="0" anchor="t" anchorCtr="0">
            <a:normAutofit/>
          </a:bodyPr>
          <a:lstStyle/>
          <a:p>
            <a:pPr>
              <a:buClr>
                <a:schemeClr val="dk1"/>
              </a:buClr>
              <a:buSzPts val="1800"/>
            </a:pPr>
            <a:r>
              <a:rPr lang="cs-CZ" b="1" dirty="0">
                <a:solidFill>
                  <a:schemeClr val="dk1"/>
                </a:solidFill>
                <a:latin typeface="Calibri"/>
                <a:ea typeface="Calibri"/>
                <a:cs typeface="Calibri"/>
                <a:sym typeface="Calibri"/>
              </a:rPr>
              <a:t>Autor: Ing. Martin Hart, Ph.D.</a:t>
            </a:r>
            <a:endParaRPr dirty="0"/>
          </a:p>
          <a:p>
            <a:pPr>
              <a:buClr>
                <a:schemeClr val="dk1"/>
              </a:buClr>
              <a:buSzPts val="1600"/>
            </a:pPr>
            <a:endParaRPr sz="1600" dirty="0">
              <a:solidFill>
                <a:schemeClr val="dk1"/>
              </a:solidFill>
              <a:latin typeface="Calibri"/>
              <a:ea typeface="Calibri"/>
              <a:cs typeface="Calibri"/>
              <a:sym typeface="Calibri"/>
            </a:endParaRPr>
          </a:p>
        </p:txBody>
      </p:sp>
      <p:sp>
        <p:nvSpPr>
          <p:cNvPr id="91" name="Google Shape;91;p13" descr="Výsledek obrázku pro ikea logo"/>
          <p:cNvSpPr/>
          <p:nvPr/>
        </p:nvSpPr>
        <p:spPr>
          <a:xfrm>
            <a:off x="5943600" y="1703718"/>
            <a:ext cx="1877683" cy="1877683"/>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92" name="Google Shape;92;p13"/>
          <p:cNvSpPr txBox="1"/>
          <p:nvPr/>
        </p:nvSpPr>
        <p:spPr>
          <a:xfrm>
            <a:off x="7821283" y="5907867"/>
            <a:ext cx="3878824" cy="725593"/>
          </a:xfrm>
          <a:prstGeom prst="rect">
            <a:avLst/>
          </a:prstGeom>
          <a:noFill/>
          <a:ln>
            <a:noFill/>
          </a:ln>
        </p:spPr>
        <p:txBody>
          <a:bodyPr spcFirstLastPara="1" wrap="square" lIns="0" tIns="0" rIns="0" bIns="0" anchor="t" anchorCtr="0">
            <a:normAutofit/>
          </a:bodyPr>
          <a:lstStyle/>
          <a:p>
            <a:pPr algn="r">
              <a:buClr>
                <a:schemeClr val="dk1"/>
              </a:buClr>
              <a:buSzPts val="1800"/>
            </a:pPr>
            <a:r>
              <a:rPr lang="cs-CZ" b="1" dirty="0">
                <a:solidFill>
                  <a:schemeClr val="dk1"/>
                </a:solidFill>
                <a:latin typeface="Calibri"/>
                <a:ea typeface="Calibri"/>
                <a:cs typeface="Calibri"/>
                <a:sym typeface="Calibri"/>
              </a:rPr>
              <a:t>24. 09. 2025</a:t>
            </a:r>
            <a:endParaRPr dirty="0"/>
          </a:p>
          <a:p>
            <a:pPr algn="r">
              <a:buClr>
                <a:schemeClr val="dk1"/>
              </a:buClr>
              <a:buSzPts val="1800"/>
            </a:pPr>
            <a:r>
              <a:rPr lang="cs-CZ" b="1" dirty="0">
                <a:solidFill>
                  <a:schemeClr val="dk1"/>
                </a:solidFill>
                <a:latin typeface="Calibri"/>
                <a:ea typeface="Calibri"/>
                <a:cs typeface="Calibri"/>
                <a:sym typeface="Calibri"/>
              </a:rPr>
              <a:t>Olomouc</a:t>
            </a:r>
            <a:endParaRPr dirty="0"/>
          </a:p>
          <a:p>
            <a:pPr>
              <a:buClr>
                <a:schemeClr val="dk1"/>
              </a:buClr>
              <a:buSzPts val="1600"/>
            </a:pPr>
            <a:endParaRPr sz="1600" dirty="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40E68-347D-3048-273F-1EE3613E054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0F09DC-0AB6-D765-B23C-B8508D0107E2}"/>
              </a:ext>
            </a:extLst>
          </p:cNvPr>
          <p:cNvSpPr txBox="1"/>
          <p:nvPr/>
        </p:nvSpPr>
        <p:spPr>
          <a:xfrm>
            <a:off x="341722" y="222150"/>
            <a:ext cx="11639746" cy="2677656"/>
          </a:xfrm>
          <a:prstGeom prst="rect">
            <a:avLst/>
          </a:prstGeom>
          <a:noFill/>
        </p:spPr>
        <p:txBody>
          <a:bodyPr wrap="square">
            <a:spAutoFit/>
          </a:bodyPr>
          <a:lstStyle/>
          <a:p>
            <a:pPr algn="just"/>
            <a:r>
              <a:rPr lang="cs-CZ" sz="2800" dirty="0"/>
              <a:t>Strategické procesy jsou výrazně ovlivněny působením četných zpětných vazeb, které následně ovlivňují tyto procesy mnohdy neočekávaným způsobem. Na první pohled maličkost může zásadním způsobem ovlivnit procesy v organizaci a naopak – </a:t>
            </a:r>
            <a:r>
              <a:rPr lang="cs-CZ" sz="2800" b="1" dirty="0"/>
              <a:t>viz Paretovo pravidlo</a:t>
            </a:r>
            <a:r>
              <a:rPr lang="cs-CZ" sz="2800" dirty="0"/>
              <a:t>. Proto je třeba při strate gickém řízení hledat opatření, která při nízkých nákladech přinesou vysoký efekt a naopak co nejvíce omezovat nákladná opatření s nízkým efektem. </a:t>
            </a:r>
          </a:p>
        </p:txBody>
      </p:sp>
    </p:spTree>
    <p:extLst>
      <p:ext uri="{BB962C8B-B14F-4D97-AF65-F5344CB8AC3E}">
        <p14:creationId xmlns:p14="http://schemas.microsoft.com/office/powerpoint/2010/main" val="2908007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F446B-6506-8CD2-BFFD-08482F9C48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4876AB-8AB2-7132-C191-FE76E7D1A382}"/>
              </a:ext>
            </a:extLst>
          </p:cNvPr>
          <p:cNvSpPr txBox="1"/>
          <p:nvPr/>
        </p:nvSpPr>
        <p:spPr>
          <a:xfrm>
            <a:off x="388855" y="361369"/>
            <a:ext cx="11507771" cy="3539430"/>
          </a:xfrm>
          <a:prstGeom prst="rect">
            <a:avLst/>
          </a:prstGeom>
          <a:noFill/>
        </p:spPr>
        <p:txBody>
          <a:bodyPr wrap="square">
            <a:spAutoFit/>
          </a:bodyPr>
          <a:lstStyle/>
          <a:p>
            <a:pPr algn="just"/>
            <a:r>
              <a:rPr lang="cs-CZ" sz="2800" b="1" i="0" dirty="0">
                <a:solidFill>
                  <a:srgbClr val="1F1F1F"/>
                </a:solidFill>
                <a:effectLst/>
              </a:rPr>
              <a:t>Strategické řízení </a:t>
            </a:r>
            <a:r>
              <a:rPr lang="cs-CZ" sz="2800" b="0" i="0" dirty="0">
                <a:solidFill>
                  <a:srgbClr val="1F1F1F"/>
                </a:solidFill>
                <a:effectLst/>
              </a:rPr>
              <a:t>je </a:t>
            </a:r>
            <a:r>
              <a:rPr lang="cs-CZ" sz="2800" b="0" i="0" dirty="0">
                <a:solidFill>
                  <a:srgbClr val="040C28"/>
                </a:solidFill>
                <a:effectLst/>
              </a:rPr>
              <a:t>oblast řízení zaměřující se na dlouhodobé plánování a směřování organizace</a:t>
            </a:r>
            <a:r>
              <a:rPr lang="cs-CZ" sz="2800" b="0" i="0" dirty="0">
                <a:solidFill>
                  <a:srgbClr val="1F1F1F"/>
                </a:solidFill>
                <a:effectLst/>
              </a:rPr>
              <a:t> (ať už jednotlivých částí nebo jako celku). Strategicky řídit nelze bez stanovení jasných cílů a způsobů, jak jich chceme dosáhnout.</a:t>
            </a:r>
          </a:p>
          <a:p>
            <a:pPr algn="just"/>
            <a:endParaRPr lang="cs-CZ" sz="2800" dirty="0">
              <a:solidFill>
                <a:srgbClr val="1F1F1F"/>
              </a:solidFill>
            </a:endParaRPr>
          </a:p>
          <a:p>
            <a:pPr algn="just"/>
            <a:r>
              <a:rPr lang="cs-CZ" sz="2800" b="1" i="0" dirty="0">
                <a:solidFill>
                  <a:srgbClr val="444444"/>
                </a:solidFill>
                <a:effectLst/>
              </a:rPr>
              <a:t>Business plán</a:t>
            </a:r>
            <a:r>
              <a:rPr lang="cs-CZ" sz="2800" b="0" i="0" dirty="0">
                <a:solidFill>
                  <a:srgbClr val="444444"/>
                </a:solidFill>
                <a:effectLst/>
              </a:rPr>
              <a:t>, nebo také podnikatelský plán by měl být výchozím dokumentem každého, kdo uvažuje nad podnikáním. Je to dokument, který dá podnikateli ucelený obraz o jeho podnikatelském záměru, jeho reálných možnostech, konkurenci a všech aspektech podnikání a smyslu založení firmy.</a:t>
            </a:r>
            <a:endParaRPr lang="cs-CZ" sz="2800" dirty="0"/>
          </a:p>
        </p:txBody>
      </p:sp>
    </p:spTree>
    <p:extLst>
      <p:ext uri="{BB962C8B-B14F-4D97-AF65-F5344CB8AC3E}">
        <p14:creationId xmlns:p14="http://schemas.microsoft.com/office/powerpoint/2010/main" val="535639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70400-A788-4122-911E-BF7D9C95DF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0EB761-4087-6A0E-BF7E-82BF9DC33C59}"/>
              </a:ext>
            </a:extLst>
          </p:cNvPr>
          <p:cNvSpPr txBox="1"/>
          <p:nvPr/>
        </p:nvSpPr>
        <p:spPr>
          <a:xfrm>
            <a:off x="379430" y="228676"/>
            <a:ext cx="11677452" cy="2246769"/>
          </a:xfrm>
          <a:prstGeom prst="rect">
            <a:avLst/>
          </a:prstGeom>
          <a:noFill/>
        </p:spPr>
        <p:txBody>
          <a:bodyPr wrap="square">
            <a:spAutoFit/>
          </a:bodyPr>
          <a:lstStyle/>
          <a:p>
            <a:pPr algn="just"/>
            <a:r>
              <a:rPr lang="cs-CZ" sz="2800" dirty="0"/>
              <a:t>Aby mohl podnikatel ze svého </a:t>
            </a:r>
            <a:r>
              <a:rPr lang="cs-CZ" sz="2800" b="1" dirty="0"/>
              <a:t>business plánu </a:t>
            </a:r>
            <a:r>
              <a:rPr lang="cs-CZ" sz="2800" dirty="0"/>
              <a:t>vyvozovat užitečné závěry, zda projekt spustit či nikoli, měl by v něm rozpracovat všechny části svého </a:t>
            </a:r>
            <a:r>
              <a:rPr lang="cs-CZ" sz="2800" b="1" dirty="0"/>
              <a:t>podnikatelského záměru</a:t>
            </a:r>
            <a:r>
              <a:rPr lang="cs-CZ" sz="2800" dirty="0"/>
              <a:t>, jako jsou informace o projektu, rozbor trhu, nástin marketingové strategie, analýza konkurence, finančních možností, slabých a silných stránek firmy a projektu samotného, výhledy do budoucna apod.</a:t>
            </a:r>
          </a:p>
        </p:txBody>
      </p:sp>
    </p:spTree>
    <p:extLst>
      <p:ext uri="{BB962C8B-B14F-4D97-AF65-F5344CB8AC3E}">
        <p14:creationId xmlns:p14="http://schemas.microsoft.com/office/powerpoint/2010/main" val="1203454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3CDB7-ADA6-927A-1B7A-CB3AFFD0F4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6D3999-89D6-2177-DD79-4DFD54D7E9DA}"/>
              </a:ext>
            </a:extLst>
          </p:cNvPr>
          <p:cNvSpPr txBox="1"/>
          <p:nvPr/>
        </p:nvSpPr>
        <p:spPr>
          <a:xfrm>
            <a:off x="445417" y="326564"/>
            <a:ext cx="11338088" cy="1815882"/>
          </a:xfrm>
          <a:prstGeom prst="rect">
            <a:avLst/>
          </a:prstGeom>
          <a:noFill/>
        </p:spPr>
        <p:txBody>
          <a:bodyPr wrap="square">
            <a:spAutoFit/>
          </a:bodyPr>
          <a:lstStyle/>
          <a:p>
            <a:r>
              <a:rPr lang="cs-CZ" sz="2800" b="1" dirty="0"/>
              <a:t>Strategický dokument </a:t>
            </a:r>
            <a:r>
              <a:rPr lang="cs-CZ" sz="2800" dirty="0"/>
              <a:t>je formální text, který stanovuje dlouhodobé cíle, směřování a klíčové priority organizace, firmy, státní instituce nebo jiného subjektu. Slouží jako plán, který definuje co chce subjekt dosáhnout, proč je to důležité a jakými prostředky toho plánuje dosáhnout.</a:t>
            </a:r>
          </a:p>
        </p:txBody>
      </p:sp>
    </p:spTree>
    <p:extLst>
      <p:ext uri="{BB962C8B-B14F-4D97-AF65-F5344CB8AC3E}">
        <p14:creationId xmlns:p14="http://schemas.microsoft.com/office/powerpoint/2010/main" val="208437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0DE29-A323-EAFB-0A83-D58F2D55A7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E2EE7A-7A38-121F-5FB0-B0B8F9E3CED3}"/>
              </a:ext>
            </a:extLst>
          </p:cNvPr>
          <p:cNvSpPr txBox="1"/>
          <p:nvPr/>
        </p:nvSpPr>
        <p:spPr>
          <a:xfrm>
            <a:off x="341721" y="259858"/>
            <a:ext cx="11441783" cy="3539430"/>
          </a:xfrm>
          <a:prstGeom prst="rect">
            <a:avLst/>
          </a:prstGeom>
          <a:noFill/>
        </p:spPr>
        <p:txBody>
          <a:bodyPr wrap="square">
            <a:spAutoFit/>
          </a:bodyPr>
          <a:lstStyle/>
          <a:p>
            <a:pPr>
              <a:buNone/>
            </a:pPr>
            <a:r>
              <a:rPr lang="cs-CZ" sz="2800" b="1" dirty="0"/>
              <a:t>Klíčové znaky strategického dokumentu:</a:t>
            </a:r>
          </a:p>
          <a:p>
            <a:pPr>
              <a:buNone/>
            </a:pPr>
            <a:endParaRPr lang="cs-CZ" sz="2800" b="1" dirty="0"/>
          </a:p>
          <a:p>
            <a:pPr>
              <a:buFont typeface="Arial" panose="020B0604020202020204" pitchFamily="34" charset="0"/>
              <a:buChar char="•"/>
            </a:pPr>
            <a:r>
              <a:rPr lang="cs-CZ" sz="2800" b="1" dirty="0"/>
              <a:t>Dlouhodobý horizont</a:t>
            </a:r>
            <a:r>
              <a:rPr lang="cs-CZ" sz="2800" dirty="0"/>
              <a:t> (typicky 3–10 let)</a:t>
            </a:r>
          </a:p>
          <a:p>
            <a:pPr>
              <a:buFont typeface="Arial" panose="020B0604020202020204" pitchFamily="34" charset="0"/>
              <a:buChar char="•"/>
            </a:pPr>
            <a:r>
              <a:rPr lang="cs-CZ" sz="2800" b="1" dirty="0"/>
              <a:t>Stanovení vize a poslání</a:t>
            </a:r>
            <a:r>
              <a:rPr lang="cs-CZ" sz="2800" dirty="0"/>
              <a:t> (k čemu organizace směřuje a proč existuje)</a:t>
            </a:r>
          </a:p>
          <a:p>
            <a:pPr>
              <a:buFont typeface="Arial" panose="020B0604020202020204" pitchFamily="34" charset="0"/>
              <a:buChar char="•"/>
            </a:pPr>
            <a:r>
              <a:rPr lang="cs-CZ" sz="2800" b="1" dirty="0"/>
              <a:t>Analýza současného stavu</a:t>
            </a:r>
            <a:r>
              <a:rPr lang="cs-CZ" sz="2800" dirty="0"/>
              <a:t> (např. SWOT analýza)</a:t>
            </a:r>
          </a:p>
          <a:p>
            <a:pPr>
              <a:buFont typeface="Arial" panose="020B0604020202020204" pitchFamily="34" charset="0"/>
              <a:buChar char="•"/>
            </a:pPr>
            <a:r>
              <a:rPr lang="cs-CZ" sz="2800" b="1" dirty="0"/>
              <a:t>Stanovení strategických cílů a priorit</a:t>
            </a:r>
            <a:endParaRPr lang="cs-CZ" sz="2800" dirty="0"/>
          </a:p>
          <a:p>
            <a:pPr>
              <a:buFont typeface="Arial" panose="020B0604020202020204" pitchFamily="34" charset="0"/>
              <a:buChar char="•"/>
            </a:pPr>
            <a:r>
              <a:rPr lang="cs-CZ" sz="2800" b="1" dirty="0"/>
              <a:t>Návrh opatření, jak cíle naplnit</a:t>
            </a:r>
            <a:endParaRPr lang="cs-CZ" sz="2800" dirty="0"/>
          </a:p>
          <a:p>
            <a:pPr>
              <a:buFont typeface="Arial" panose="020B0604020202020204" pitchFamily="34" charset="0"/>
              <a:buChar char="•"/>
            </a:pPr>
            <a:r>
              <a:rPr lang="cs-CZ" sz="2800" b="1" dirty="0"/>
              <a:t>Měření a evaluace výsledků</a:t>
            </a:r>
            <a:r>
              <a:rPr lang="cs-CZ" sz="2800" dirty="0"/>
              <a:t> (např. pomocí indikátorů)</a:t>
            </a:r>
          </a:p>
        </p:txBody>
      </p:sp>
    </p:spTree>
    <p:extLst>
      <p:ext uri="{BB962C8B-B14F-4D97-AF65-F5344CB8AC3E}">
        <p14:creationId xmlns:p14="http://schemas.microsoft.com/office/powerpoint/2010/main" val="3035638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762993A-52C3-18DB-C978-1BE81C858AB6}"/>
              </a:ext>
            </a:extLst>
          </p:cNvPr>
          <p:cNvPicPr>
            <a:picLocks noChangeAspect="1"/>
          </p:cNvPicPr>
          <p:nvPr/>
        </p:nvPicPr>
        <p:blipFill>
          <a:blip r:embed="rId2"/>
          <a:srcRect l="15034" t="28851" r="54056" b="33333"/>
          <a:stretch/>
        </p:blipFill>
        <p:spPr>
          <a:xfrm>
            <a:off x="1830386" y="217588"/>
            <a:ext cx="8531227" cy="6422824"/>
          </a:xfrm>
          <a:prstGeom prst="rect">
            <a:avLst/>
          </a:prstGeom>
        </p:spPr>
      </p:pic>
    </p:spTree>
    <p:extLst>
      <p:ext uri="{BB962C8B-B14F-4D97-AF65-F5344CB8AC3E}">
        <p14:creationId xmlns:p14="http://schemas.microsoft.com/office/powerpoint/2010/main" val="2314710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0602C03-D0CB-5932-1A22-D9DB7192446D}"/>
              </a:ext>
            </a:extLst>
          </p:cNvPr>
          <p:cNvPicPr>
            <a:picLocks noChangeAspect="1"/>
          </p:cNvPicPr>
          <p:nvPr/>
        </p:nvPicPr>
        <p:blipFill>
          <a:blip r:embed="rId2"/>
          <a:srcRect l="14963" t="35631" r="54127" b="26438"/>
          <a:stretch/>
        </p:blipFill>
        <p:spPr>
          <a:xfrm>
            <a:off x="1576552" y="265161"/>
            <a:ext cx="8379372" cy="6327677"/>
          </a:xfrm>
          <a:prstGeom prst="rect">
            <a:avLst/>
          </a:prstGeom>
        </p:spPr>
      </p:pic>
    </p:spTree>
    <p:extLst>
      <p:ext uri="{BB962C8B-B14F-4D97-AF65-F5344CB8AC3E}">
        <p14:creationId xmlns:p14="http://schemas.microsoft.com/office/powerpoint/2010/main" val="704631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0DAA1D2-1F2C-7858-5611-B2E4110ED0E1}"/>
              </a:ext>
            </a:extLst>
          </p:cNvPr>
          <p:cNvPicPr>
            <a:picLocks noChangeAspect="1"/>
          </p:cNvPicPr>
          <p:nvPr/>
        </p:nvPicPr>
        <p:blipFill>
          <a:blip r:embed="rId2"/>
          <a:srcRect l="14963" t="37471" r="53843" b="24482"/>
          <a:stretch/>
        </p:blipFill>
        <p:spPr>
          <a:xfrm>
            <a:off x="1489841" y="94628"/>
            <a:ext cx="8884939" cy="6668744"/>
          </a:xfrm>
          <a:prstGeom prst="rect">
            <a:avLst/>
          </a:prstGeom>
        </p:spPr>
      </p:pic>
    </p:spTree>
    <p:extLst>
      <p:ext uri="{BB962C8B-B14F-4D97-AF65-F5344CB8AC3E}">
        <p14:creationId xmlns:p14="http://schemas.microsoft.com/office/powerpoint/2010/main" val="17898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34A0EA1-97D5-7CD0-64D6-2A663D856720}"/>
              </a:ext>
            </a:extLst>
          </p:cNvPr>
          <p:cNvPicPr>
            <a:picLocks noChangeAspect="1"/>
          </p:cNvPicPr>
          <p:nvPr/>
        </p:nvPicPr>
        <p:blipFill>
          <a:blip r:embed="rId2"/>
          <a:srcRect l="15246" t="34483" r="54338" b="28160"/>
          <a:stretch/>
        </p:blipFill>
        <p:spPr>
          <a:xfrm>
            <a:off x="1206062" y="205777"/>
            <a:ext cx="8728399" cy="6597043"/>
          </a:xfrm>
          <a:prstGeom prst="rect">
            <a:avLst/>
          </a:prstGeom>
        </p:spPr>
      </p:pic>
    </p:spTree>
    <p:extLst>
      <p:ext uri="{BB962C8B-B14F-4D97-AF65-F5344CB8AC3E}">
        <p14:creationId xmlns:p14="http://schemas.microsoft.com/office/powerpoint/2010/main" val="4087426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1EFF581-5560-EAE5-FCD5-2592BD50B088}"/>
              </a:ext>
            </a:extLst>
          </p:cNvPr>
          <p:cNvPicPr>
            <a:picLocks noChangeAspect="1"/>
          </p:cNvPicPr>
          <p:nvPr/>
        </p:nvPicPr>
        <p:blipFill>
          <a:blip r:embed="rId2"/>
          <a:srcRect l="14892" t="36092" r="54338" b="25977"/>
          <a:stretch/>
        </p:blipFill>
        <p:spPr>
          <a:xfrm>
            <a:off x="1363716" y="92826"/>
            <a:ext cx="8795368" cy="6672348"/>
          </a:xfrm>
          <a:prstGeom prst="rect">
            <a:avLst/>
          </a:prstGeom>
        </p:spPr>
      </p:pic>
    </p:spTree>
    <p:extLst>
      <p:ext uri="{BB962C8B-B14F-4D97-AF65-F5344CB8AC3E}">
        <p14:creationId xmlns:p14="http://schemas.microsoft.com/office/powerpoint/2010/main" val="129857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A52E48-7AD2-6A52-9202-9FAB484C3B4D}"/>
              </a:ext>
            </a:extLst>
          </p:cNvPr>
          <p:cNvSpPr txBox="1"/>
          <p:nvPr/>
        </p:nvSpPr>
        <p:spPr>
          <a:xfrm>
            <a:off x="471340" y="329938"/>
            <a:ext cx="11331019" cy="1754326"/>
          </a:xfrm>
          <a:prstGeom prst="rect">
            <a:avLst/>
          </a:prstGeom>
          <a:noFill/>
        </p:spPr>
        <p:txBody>
          <a:bodyPr wrap="square" rtlCol="0">
            <a:spAutoFit/>
          </a:bodyPr>
          <a:lstStyle/>
          <a:p>
            <a:r>
              <a:rPr lang="cs-CZ" dirty="0"/>
              <a:t>Strategie a strategický management</a:t>
            </a:r>
          </a:p>
          <a:p>
            <a:endParaRPr lang="cs-CZ" dirty="0"/>
          </a:p>
          <a:p>
            <a:pPr marL="285750" indent="-285750">
              <a:buFont typeface="Arial" panose="020B0604020202020204" pitchFamily="34" charset="0"/>
              <a:buChar char="•"/>
            </a:pPr>
            <a:r>
              <a:rPr lang="cs-CZ" dirty="0"/>
              <a:t>Specifika strategického managementu</a:t>
            </a:r>
          </a:p>
          <a:p>
            <a:pPr marL="285750" indent="-285750">
              <a:buFont typeface="Arial" panose="020B0604020202020204" pitchFamily="34" charset="0"/>
              <a:buChar char="•"/>
            </a:pPr>
            <a:r>
              <a:rPr lang="cs-CZ" dirty="0"/>
              <a:t>Strategické řízení, business plán, strategický dokument</a:t>
            </a:r>
          </a:p>
          <a:p>
            <a:pPr marL="285750" indent="-285750">
              <a:buFont typeface="Arial" panose="020B0604020202020204" pitchFamily="34" charset="0"/>
              <a:buChar char="•"/>
            </a:pPr>
            <a:r>
              <a:rPr lang="cs-CZ" dirty="0"/>
              <a:t>Vymezení strategického managementu vůči nižším úrovním řízení</a:t>
            </a:r>
          </a:p>
          <a:p>
            <a:pPr marL="285750" indent="-285750">
              <a:buFont typeface="Arial" panose="020B0604020202020204" pitchFamily="34" charset="0"/>
              <a:buChar char="•"/>
            </a:pPr>
            <a:r>
              <a:rPr lang="cs-CZ" dirty="0"/>
              <a:t>Charakteristika a obsah strategie</a:t>
            </a:r>
          </a:p>
        </p:txBody>
      </p:sp>
    </p:spTree>
    <p:extLst>
      <p:ext uri="{BB962C8B-B14F-4D97-AF65-F5344CB8AC3E}">
        <p14:creationId xmlns:p14="http://schemas.microsoft.com/office/powerpoint/2010/main" val="169170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7F99DE6-A643-D3FA-0346-4BAF2994ABF2}"/>
              </a:ext>
            </a:extLst>
          </p:cNvPr>
          <p:cNvPicPr>
            <a:picLocks noChangeAspect="1"/>
          </p:cNvPicPr>
          <p:nvPr/>
        </p:nvPicPr>
        <p:blipFill>
          <a:blip r:embed="rId2"/>
          <a:srcRect l="15105" t="32644" r="54056" b="29540"/>
          <a:stretch/>
        </p:blipFill>
        <p:spPr>
          <a:xfrm>
            <a:off x="1521371" y="60349"/>
            <a:ext cx="8928457" cy="6737301"/>
          </a:xfrm>
          <a:prstGeom prst="rect">
            <a:avLst/>
          </a:prstGeom>
        </p:spPr>
      </p:pic>
    </p:spTree>
    <p:extLst>
      <p:ext uri="{BB962C8B-B14F-4D97-AF65-F5344CB8AC3E}">
        <p14:creationId xmlns:p14="http://schemas.microsoft.com/office/powerpoint/2010/main" val="4270329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1D6DD-E3AA-9D82-BC3C-AB34C15B75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E358A7-74B9-A0B3-4877-03D41A91EFD9}"/>
              </a:ext>
            </a:extLst>
          </p:cNvPr>
          <p:cNvSpPr txBox="1"/>
          <p:nvPr/>
        </p:nvSpPr>
        <p:spPr>
          <a:xfrm>
            <a:off x="407710" y="329468"/>
            <a:ext cx="11404076" cy="2246769"/>
          </a:xfrm>
          <a:prstGeom prst="rect">
            <a:avLst/>
          </a:prstGeom>
          <a:noFill/>
        </p:spPr>
        <p:txBody>
          <a:bodyPr wrap="square">
            <a:spAutoFit/>
          </a:bodyPr>
          <a:lstStyle/>
          <a:p>
            <a:r>
              <a:rPr lang="cs-CZ" sz="2800" b="1" dirty="0"/>
              <a:t>Strategie</a:t>
            </a:r>
            <a:r>
              <a:rPr lang="cs-CZ" sz="2800" dirty="0"/>
              <a:t> je cílený plán nebo přístup, který má zajistit dosažení stanovených cílů v určitém časovém horizontu. V praxi jde o promyšlený a strukturovaný dokument, který popisuje, jak daný subjekt (např. firma, instituce, město nebo stát) dosáhne svých klíčových cílů prostřednictvím konkrétních kroků, opatření a prostředků.</a:t>
            </a:r>
          </a:p>
        </p:txBody>
      </p:sp>
    </p:spTree>
    <p:extLst>
      <p:ext uri="{BB962C8B-B14F-4D97-AF65-F5344CB8AC3E}">
        <p14:creationId xmlns:p14="http://schemas.microsoft.com/office/powerpoint/2010/main" val="233726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DD9B-7650-B724-A13B-9A21E9F564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3AC25B-0341-E066-2E1F-210715AF73F6}"/>
              </a:ext>
            </a:extLst>
          </p:cNvPr>
          <p:cNvSpPr txBox="1"/>
          <p:nvPr/>
        </p:nvSpPr>
        <p:spPr>
          <a:xfrm>
            <a:off x="304015" y="294663"/>
            <a:ext cx="11592612" cy="3970318"/>
          </a:xfrm>
          <a:prstGeom prst="rect">
            <a:avLst/>
          </a:prstGeom>
          <a:noFill/>
        </p:spPr>
        <p:txBody>
          <a:bodyPr wrap="square">
            <a:spAutoFit/>
          </a:bodyPr>
          <a:lstStyle/>
          <a:p>
            <a:r>
              <a:rPr lang="cs-CZ" sz="2800" b="1" dirty="0"/>
              <a:t>Charakteristika strategie</a:t>
            </a:r>
          </a:p>
          <a:p>
            <a:endParaRPr lang="cs-CZ" sz="2800" dirty="0"/>
          </a:p>
          <a:p>
            <a:r>
              <a:rPr lang="cs-CZ" sz="2800" dirty="0"/>
              <a:t>Dlouhodobost: Strategie se zaměřuje na střednědobý až dlouhodobý horizont (často 3–10 let).</a:t>
            </a:r>
          </a:p>
          <a:p>
            <a:r>
              <a:rPr lang="cs-CZ" sz="2800" dirty="0"/>
              <a:t>Komplexnost: Zohledňuje různé vnější i vnitřní faktory (např. politické, ekonomické, technologické).</a:t>
            </a:r>
          </a:p>
          <a:p>
            <a:r>
              <a:rPr lang="cs-CZ" sz="2800" dirty="0"/>
              <a:t>Vize a cíle: Vychází z vize budoucnosti a definuje konkrétní cíle.</a:t>
            </a:r>
          </a:p>
          <a:p>
            <a:r>
              <a:rPr lang="cs-CZ" sz="2800" dirty="0"/>
              <a:t>Směrování činností: Pomáhá rozhodovat, které aktivity mají prioritu.</a:t>
            </a:r>
          </a:p>
          <a:p>
            <a:r>
              <a:rPr lang="cs-CZ" sz="2800" dirty="0"/>
              <a:t>Flexibilita: Umožňuje aktualizace podle změn okolností.</a:t>
            </a:r>
          </a:p>
        </p:txBody>
      </p:sp>
    </p:spTree>
    <p:extLst>
      <p:ext uri="{BB962C8B-B14F-4D97-AF65-F5344CB8AC3E}">
        <p14:creationId xmlns:p14="http://schemas.microsoft.com/office/powerpoint/2010/main" val="2380964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653C4-1ED1-B108-1262-6F02CEB81F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74BE86-B329-8B71-3B78-8CF07E7ACE8B}"/>
              </a:ext>
            </a:extLst>
          </p:cNvPr>
          <p:cNvSpPr txBox="1"/>
          <p:nvPr/>
        </p:nvSpPr>
        <p:spPr>
          <a:xfrm>
            <a:off x="407710" y="176482"/>
            <a:ext cx="6094428" cy="4524315"/>
          </a:xfrm>
          <a:prstGeom prst="rect">
            <a:avLst/>
          </a:prstGeom>
          <a:noFill/>
        </p:spPr>
        <p:txBody>
          <a:bodyPr wrap="square">
            <a:spAutoFit/>
          </a:bodyPr>
          <a:lstStyle/>
          <a:p>
            <a:pPr>
              <a:buNone/>
            </a:pPr>
            <a:r>
              <a:rPr lang="cs-CZ" b="1" dirty="0"/>
              <a:t>Obsah strategie (základní struktura)</a:t>
            </a:r>
          </a:p>
          <a:p>
            <a:pPr>
              <a:buNone/>
            </a:pPr>
            <a:endParaRPr lang="cs-CZ" b="1" dirty="0"/>
          </a:p>
          <a:p>
            <a:pPr>
              <a:buFont typeface="+mj-lt"/>
              <a:buAutoNum type="arabicPeriod"/>
            </a:pPr>
            <a:r>
              <a:rPr lang="cs-CZ" b="1" dirty="0"/>
              <a:t>Úvod a kontext</a:t>
            </a:r>
            <a:endParaRPr lang="cs-CZ" dirty="0"/>
          </a:p>
          <a:p>
            <a:pPr marL="742950" lvl="1" indent="-285750">
              <a:buFont typeface="+mj-lt"/>
              <a:buAutoNum type="arabicPeriod"/>
            </a:pPr>
            <a:r>
              <a:rPr lang="cs-CZ" dirty="0"/>
              <a:t>Účel strategie</a:t>
            </a:r>
          </a:p>
          <a:p>
            <a:pPr marL="742950" lvl="1" indent="-285750">
              <a:buFont typeface="+mj-lt"/>
              <a:buAutoNum type="arabicPeriod"/>
            </a:pPr>
            <a:r>
              <a:rPr lang="cs-CZ" dirty="0"/>
              <a:t>Základní informace o subjektu (organizaci, obci apod.)</a:t>
            </a:r>
          </a:p>
          <a:p>
            <a:pPr marL="742950" lvl="1" indent="-285750">
              <a:buFont typeface="+mj-lt"/>
              <a:buAutoNum type="arabicPeriod"/>
            </a:pPr>
            <a:r>
              <a:rPr lang="cs-CZ" dirty="0"/>
              <a:t>Důvody vzniku strategie</a:t>
            </a:r>
          </a:p>
          <a:p>
            <a:pPr>
              <a:buFont typeface="+mj-lt"/>
              <a:buAutoNum type="arabicPeriod"/>
            </a:pPr>
            <a:r>
              <a:rPr lang="cs-CZ" b="1" dirty="0"/>
              <a:t>Vize a poslání</a:t>
            </a:r>
            <a:endParaRPr lang="cs-CZ" dirty="0"/>
          </a:p>
          <a:p>
            <a:pPr marL="742950" lvl="1" indent="-285750">
              <a:buFont typeface="+mj-lt"/>
              <a:buAutoNum type="arabicPeriod"/>
            </a:pPr>
            <a:r>
              <a:rPr lang="cs-CZ" dirty="0"/>
              <a:t>Vize: Jak má vypadat budoucnost (ideální stav)</a:t>
            </a:r>
          </a:p>
          <a:p>
            <a:pPr marL="742950" lvl="1" indent="-285750">
              <a:buFont typeface="+mj-lt"/>
              <a:buAutoNum type="arabicPeriod"/>
            </a:pPr>
            <a:r>
              <a:rPr lang="cs-CZ" dirty="0"/>
              <a:t>Poslání (mise): Proč organizace existuje, její hlavní smysl</a:t>
            </a:r>
          </a:p>
          <a:p>
            <a:pPr>
              <a:buFont typeface="+mj-lt"/>
              <a:buAutoNum type="arabicPeriod"/>
            </a:pPr>
            <a:r>
              <a:rPr lang="cs-CZ" b="1" dirty="0"/>
              <a:t>Analytická část</a:t>
            </a:r>
            <a:endParaRPr lang="cs-CZ" dirty="0"/>
          </a:p>
          <a:p>
            <a:pPr marL="742950" lvl="1" indent="-285750">
              <a:buFont typeface="+mj-lt"/>
              <a:buAutoNum type="arabicPeriod"/>
            </a:pPr>
            <a:r>
              <a:rPr lang="cs-CZ" dirty="0"/>
              <a:t>SWOT analýza (silné a slabé stránky, příležitosti a hrozby)</a:t>
            </a:r>
          </a:p>
          <a:p>
            <a:pPr marL="742950" lvl="1" indent="-285750">
              <a:buFont typeface="+mj-lt"/>
              <a:buAutoNum type="arabicPeriod"/>
            </a:pPr>
            <a:r>
              <a:rPr lang="cs-CZ" dirty="0"/>
              <a:t>Analýza prostředí (např. PESTLE: politické, ekonomické, sociální, technologické faktory)</a:t>
            </a:r>
          </a:p>
          <a:p>
            <a:pPr marL="742950" lvl="1" indent="-285750">
              <a:buFont typeface="+mj-lt"/>
              <a:buAutoNum type="arabicPeriod"/>
            </a:pPr>
            <a:r>
              <a:rPr lang="cs-CZ" dirty="0"/>
              <a:t>Stakeholdeři (klíčové zájmové skupiny)</a:t>
            </a:r>
          </a:p>
        </p:txBody>
      </p:sp>
    </p:spTree>
    <p:extLst>
      <p:ext uri="{BB962C8B-B14F-4D97-AF65-F5344CB8AC3E}">
        <p14:creationId xmlns:p14="http://schemas.microsoft.com/office/powerpoint/2010/main" val="1551334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0F772-8936-2EA0-E214-EA29C698070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CBF8876-2C5C-F7DC-96A5-3A19774A2C53}"/>
              </a:ext>
            </a:extLst>
          </p:cNvPr>
          <p:cNvSpPr>
            <a:spLocks noChangeArrowheads="1"/>
          </p:cNvSpPr>
          <p:nvPr/>
        </p:nvSpPr>
        <p:spPr bwMode="auto">
          <a:xfrm>
            <a:off x="405353" y="374445"/>
            <a:ext cx="949381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altLang="cs-CZ" sz="1800" b="1" i="0" u="none" strike="noStrike" cap="none" normalizeH="0" baseline="0" dirty="0">
                <a:ln>
                  <a:noFill/>
                </a:ln>
                <a:solidFill>
                  <a:schemeClr val="tx1"/>
                </a:solidFill>
                <a:effectLst/>
                <a:latin typeface="Arial" panose="020B0604020202020204" pitchFamily="34" charset="0"/>
              </a:rPr>
              <a:t>4.Strategické cíle a priority</a:t>
            </a: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Hlavní cíle (obecnější)</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Dílčí cíle nebo opatření (konkrétnější)</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Priority (co má největší význam)</a:t>
            </a:r>
          </a:p>
          <a:p>
            <a:pPr marL="0" marR="0" lvl="0" indent="0" algn="l" defTabSz="914400" rtl="0" eaLnBrk="0" fontAlgn="base" latinLnBrk="0" hangingPunct="0">
              <a:lnSpc>
                <a:spcPct val="100000"/>
              </a:lnSpc>
              <a:spcBef>
                <a:spcPct val="0"/>
              </a:spcBef>
              <a:spcAft>
                <a:spcPct val="0"/>
              </a:spcAft>
              <a:buClrTx/>
              <a:buSzTx/>
              <a:tabLst/>
            </a:pPr>
            <a:r>
              <a:rPr kumimoji="0" lang="cs-CZ" altLang="cs-CZ" sz="1800" b="1" i="0" u="none" strike="noStrike" cap="none" normalizeH="0" baseline="0" dirty="0">
                <a:ln>
                  <a:noFill/>
                </a:ln>
                <a:solidFill>
                  <a:schemeClr val="tx1"/>
                </a:solidFill>
                <a:effectLst/>
                <a:latin typeface="Arial" panose="020B0604020202020204" pitchFamily="34" charset="0"/>
              </a:rPr>
              <a:t>5.Návrh opatření a aktivit</a:t>
            </a: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Co konkrétně se bude dělat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Kdo bude zodpovědný</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Časový plán</a:t>
            </a:r>
          </a:p>
          <a:p>
            <a:pPr marL="0" marR="0" lvl="0" indent="0" algn="l" defTabSz="914400" rtl="0" eaLnBrk="0" fontAlgn="base" latinLnBrk="0" hangingPunct="0">
              <a:lnSpc>
                <a:spcPct val="100000"/>
              </a:lnSpc>
              <a:spcBef>
                <a:spcPct val="0"/>
              </a:spcBef>
              <a:spcAft>
                <a:spcPct val="0"/>
              </a:spcAft>
              <a:buClrTx/>
              <a:buSzTx/>
              <a:tabLst/>
            </a:pPr>
            <a:r>
              <a:rPr kumimoji="0" lang="cs-CZ" altLang="cs-CZ" sz="1800" b="1" i="0" u="none" strike="noStrike" cap="none" normalizeH="0" baseline="0" dirty="0">
                <a:ln>
                  <a:noFill/>
                </a:ln>
                <a:solidFill>
                  <a:schemeClr val="tx1"/>
                </a:solidFill>
                <a:effectLst/>
                <a:latin typeface="Arial" panose="020B0604020202020204" pitchFamily="34" charset="0"/>
              </a:rPr>
              <a:t>6.Indikátory a měření úspěšnosti</a:t>
            </a: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Jak bude měřen pokrok (např. počet realizovaných projektů, úspory, spokojenost obyvatel)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Zdroje dat</a:t>
            </a:r>
          </a:p>
          <a:p>
            <a:pPr marL="0" marR="0" lvl="0" indent="0" algn="l" defTabSz="914400" rtl="0" eaLnBrk="0" fontAlgn="base" latinLnBrk="0" hangingPunct="0">
              <a:lnSpc>
                <a:spcPct val="100000"/>
              </a:lnSpc>
              <a:spcBef>
                <a:spcPct val="0"/>
              </a:spcBef>
              <a:spcAft>
                <a:spcPct val="0"/>
              </a:spcAft>
              <a:buClrTx/>
              <a:buSzTx/>
              <a:tabLst/>
            </a:pPr>
            <a:r>
              <a:rPr kumimoji="0" lang="cs-CZ" altLang="cs-CZ" sz="1800" b="1" i="0" u="none" strike="noStrike" cap="none" normalizeH="0" baseline="0" dirty="0">
                <a:ln>
                  <a:noFill/>
                </a:ln>
                <a:solidFill>
                  <a:schemeClr val="tx1"/>
                </a:solidFill>
                <a:effectLst/>
                <a:latin typeface="Arial" panose="020B0604020202020204" pitchFamily="34" charset="0"/>
              </a:rPr>
              <a:t>7.Způsob realizace a aktualizace</a:t>
            </a: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Jak bude strategie uváděna do praxe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u="none" strike="noStrike" cap="none" normalizeH="0" baseline="0" dirty="0">
                <a:ln>
                  <a:noFill/>
                </a:ln>
                <a:solidFill>
                  <a:schemeClr val="tx1"/>
                </a:solidFill>
                <a:effectLst/>
                <a:latin typeface="Arial" panose="020B0604020202020204" pitchFamily="34" charset="0"/>
              </a:rPr>
              <a:t>Jak často a kým bude aktualizována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2763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2A693-C126-07E3-37CD-9C188B2E6A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FC43F1-09D9-337E-AEBD-738E6E3ECBDD}"/>
              </a:ext>
            </a:extLst>
          </p:cNvPr>
          <p:cNvSpPr txBox="1"/>
          <p:nvPr/>
        </p:nvSpPr>
        <p:spPr>
          <a:xfrm>
            <a:off x="527901" y="377072"/>
            <a:ext cx="11217897" cy="3385542"/>
          </a:xfrm>
          <a:prstGeom prst="rect">
            <a:avLst/>
          </a:prstGeom>
          <a:noFill/>
        </p:spPr>
        <p:txBody>
          <a:bodyPr wrap="square" rtlCol="0">
            <a:spAutoFit/>
          </a:bodyPr>
          <a:lstStyle/>
          <a:p>
            <a:r>
              <a:rPr lang="cs-CZ" sz="2800" b="1" dirty="0"/>
              <a:t>Specifické rysy strategického managementu</a:t>
            </a:r>
          </a:p>
          <a:p>
            <a:endParaRPr lang="cs-CZ" dirty="0"/>
          </a:p>
          <a:p>
            <a:pPr algn="just"/>
            <a:r>
              <a:rPr lang="cs-CZ" sz="2800" dirty="0"/>
              <a:t>Jak již bylo mnohokrát zmíněno, žádné obecně platné paradigma pro strategický management nee xistuje. Lze však vysledovat jisté </a:t>
            </a:r>
            <a:r>
              <a:rPr lang="cs-CZ" sz="2800" b="1" dirty="0"/>
              <a:t>specifické rysy strategických procesů</a:t>
            </a:r>
            <a:r>
              <a:rPr lang="cs-CZ" sz="2800" dirty="0"/>
              <a:t>, jejichž respektování a přijetí může top manažera nasměrovat a pomoci mu při sestavování podnikové strategie. Rysy strategic kého managementu se ve svém díle podrobně zabývá Souček9, který zpracoval systematický přehled specifických rysů strategických procesů.</a:t>
            </a:r>
          </a:p>
        </p:txBody>
      </p:sp>
    </p:spTree>
    <p:extLst>
      <p:ext uri="{BB962C8B-B14F-4D97-AF65-F5344CB8AC3E}">
        <p14:creationId xmlns:p14="http://schemas.microsoft.com/office/powerpoint/2010/main" val="3080728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C476F-720A-7B3F-A9EB-BA3C4A67BA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522C8F-F914-6EE3-B433-71E40C428014}"/>
              </a:ext>
            </a:extLst>
          </p:cNvPr>
          <p:cNvSpPr txBox="1"/>
          <p:nvPr/>
        </p:nvSpPr>
        <p:spPr>
          <a:xfrm>
            <a:off x="379430" y="309895"/>
            <a:ext cx="11630318" cy="3108543"/>
          </a:xfrm>
          <a:prstGeom prst="rect">
            <a:avLst/>
          </a:prstGeom>
          <a:noFill/>
        </p:spPr>
        <p:txBody>
          <a:bodyPr wrap="square">
            <a:spAutoFit/>
          </a:bodyPr>
          <a:lstStyle/>
          <a:p>
            <a:r>
              <a:rPr lang="cs-CZ" sz="2800" dirty="0"/>
              <a:t>Zásadním specifickým rysem strategických procesů je dle Součka již zmiňovaný </a:t>
            </a:r>
            <a:r>
              <a:rPr lang="cs-CZ" sz="2800" b="1" dirty="0"/>
              <a:t>prostor neznáma</a:t>
            </a:r>
            <a:r>
              <a:rPr lang="cs-CZ" sz="2800" dirty="0"/>
              <a:t>, ve kterém se při stanovování strategie vzhledem k jejímu dlouhodobému zaměření top manažer pohy buje. Nezná vývoj vnějšího okolí organizace (mezinárodně politická situace, vývoj celosvětové eko nomiky, nové vědeckotechnické poznatky, nové konkurenty apod.). Do jisté míry se lze opírat o pro gnózy. Ty však stanovují pouze pravděpodobné situace, nikoliv situace, které nastanou zcela jistě. </a:t>
            </a:r>
          </a:p>
        </p:txBody>
      </p:sp>
    </p:spTree>
    <p:extLst>
      <p:ext uri="{BB962C8B-B14F-4D97-AF65-F5344CB8AC3E}">
        <p14:creationId xmlns:p14="http://schemas.microsoft.com/office/powerpoint/2010/main" val="85493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22A7B-36FE-EF68-4DA1-08E8A6ACFF0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10242D-43E3-2612-553F-0E4521478D30}"/>
              </a:ext>
            </a:extLst>
          </p:cNvPr>
          <p:cNvSpPr txBox="1"/>
          <p:nvPr/>
        </p:nvSpPr>
        <p:spPr>
          <a:xfrm>
            <a:off x="341722" y="279430"/>
            <a:ext cx="11564331" cy="1815882"/>
          </a:xfrm>
          <a:prstGeom prst="rect">
            <a:avLst/>
          </a:prstGeom>
          <a:noFill/>
        </p:spPr>
        <p:txBody>
          <a:bodyPr wrap="square">
            <a:spAutoFit/>
          </a:bodyPr>
          <a:lstStyle/>
          <a:p>
            <a:pPr algn="just"/>
            <a:r>
              <a:rPr lang="cs-CZ" sz="2800" dirty="0"/>
              <a:t>V průběhu strategického období navíc dochází k výrazným </a:t>
            </a:r>
            <a:r>
              <a:rPr lang="cs-CZ" sz="2800" b="1" dirty="0"/>
              <a:t>kvantitativním změnám a kvalitativním zvratům</a:t>
            </a:r>
            <a:r>
              <a:rPr lang="cs-CZ" sz="2800" dirty="0"/>
              <a:t>, tudíž se při stanovování strategie nelze opírat ani o minulost a předpokládat jistou setrvač nost či pravidelné opakování procesů.</a:t>
            </a:r>
          </a:p>
        </p:txBody>
      </p:sp>
    </p:spTree>
    <p:extLst>
      <p:ext uri="{BB962C8B-B14F-4D97-AF65-F5344CB8AC3E}">
        <p14:creationId xmlns:p14="http://schemas.microsoft.com/office/powerpoint/2010/main" val="1651176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C2812-0EDF-2EB7-0A04-890DE95243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B901A4-676C-76BB-BAFE-F00DB9EB0F85}"/>
              </a:ext>
            </a:extLst>
          </p:cNvPr>
          <p:cNvSpPr txBox="1"/>
          <p:nvPr/>
        </p:nvSpPr>
        <p:spPr>
          <a:xfrm>
            <a:off x="351148" y="216345"/>
            <a:ext cx="11602039" cy="2246769"/>
          </a:xfrm>
          <a:prstGeom prst="rect">
            <a:avLst/>
          </a:prstGeom>
          <a:noFill/>
        </p:spPr>
        <p:txBody>
          <a:bodyPr wrap="square">
            <a:spAutoFit/>
          </a:bodyPr>
          <a:lstStyle/>
          <a:p>
            <a:pPr algn="just"/>
            <a:r>
              <a:rPr lang="cs-CZ" sz="2800" dirty="0"/>
              <a:t>Jako třetí specifický rys strategických procesů Souček označuje </a:t>
            </a:r>
            <a:r>
              <a:rPr lang="cs-CZ" sz="2800" b="1" dirty="0"/>
              <a:t>působení celosvětového okolí na veškeré dění v organizaci.</a:t>
            </a:r>
            <a:r>
              <a:rPr lang="cs-CZ" sz="2800" dirty="0"/>
              <a:t> V důsledku globalizace, způsobené rozvojem informačních technologií, se svět zmenšil natolik, že činnost každé firmy je ovlivňována děním na celém světě. Značný vliv mají také tzv. „stakeholders“ (klíčové osobnosti). </a:t>
            </a:r>
          </a:p>
        </p:txBody>
      </p:sp>
    </p:spTree>
    <p:extLst>
      <p:ext uri="{BB962C8B-B14F-4D97-AF65-F5344CB8AC3E}">
        <p14:creationId xmlns:p14="http://schemas.microsoft.com/office/powerpoint/2010/main" val="2448985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A57C0-2291-C825-F545-C9314C76F0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61D280-44E9-FB2D-5082-AB3E7CF96854}"/>
              </a:ext>
            </a:extLst>
          </p:cNvPr>
          <p:cNvSpPr txBox="1"/>
          <p:nvPr/>
        </p:nvSpPr>
        <p:spPr>
          <a:xfrm>
            <a:off x="294588" y="338894"/>
            <a:ext cx="11705734" cy="2246769"/>
          </a:xfrm>
          <a:prstGeom prst="rect">
            <a:avLst/>
          </a:prstGeom>
          <a:noFill/>
        </p:spPr>
        <p:txBody>
          <a:bodyPr wrap="square">
            <a:spAutoFit/>
          </a:bodyPr>
          <a:lstStyle/>
          <a:p>
            <a:pPr algn="just"/>
            <a:r>
              <a:rPr lang="cs-CZ" sz="2800" dirty="0"/>
              <a:t>Někdy právě oni diktují strategické cíle organizacím pů sobícím v jejich okolí. Mohou to být např. cíle, které jsou spojeny s členstvím daného státu v určité alianci nebo společenství, jež musí být respektovány. Zpravidla se jedná o zavedení kvót, vývozních limitů, formulací podmínek pro splnění kvalifikace nezbytné k podnikání v daném oboru apod.</a:t>
            </a:r>
          </a:p>
        </p:txBody>
      </p:sp>
    </p:spTree>
    <p:extLst>
      <p:ext uri="{BB962C8B-B14F-4D97-AF65-F5344CB8AC3E}">
        <p14:creationId xmlns:p14="http://schemas.microsoft.com/office/powerpoint/2010/main" val="3861728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9756-C0D1-B784-D2FF-8637C66633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DC84CB-083D-EC14-DF28-680B02E90613}"/>
              </a:ext>
            </a:extLst>
          </p:cNvPr>
          <p:cNvSpPr txBox="1"/>
          <p:nvPr/>
        </p:nvSpPr>
        <p:spPr>
          <a:xfrm>
            <a:off x="483124" y="345418"/>
            <a:ext cx="11432356" cy="1815882"/>
          </a:xfrm>
          <a:prstGeom prst="rect">
            <a:avLst/>
          </a:prstGeom>
          <a:noFill/>
        </p:spPr>
        <p:txBody>
          <a:bodyPr wrap="square">
            <a:spAutoFit/>
          </a:bodyPr>
          <a:lstStyle/>
          <a:p>
            <a:r>
              <a:rPr lang="cs-CZ" sz="2800" dirty="0"/>
              <a:t>Dalším důležitým rysem je dle Součka rozdílná účinnost jednotlivých řešení posuzovaný jak z </a:t>
            </a:r>
            <a:r>
              <a:rPr lang="cs-CZ" sz="2800" b="1" dirty="0"/>
              <a:t>krátko dobého, tak i dlouhodobého hlediska</a:t>
            </a:r>
            <a:r>
              <a:rPr lang="cs-CZ" sz="2800" dirty="0"/>
              <a:t>. Krátkodobě výhodná řešení se mohou z dlouhodobého hle diska jevit jako řešení zcela neúčinná a naopak. </a:t>
            </a:r>
          </a:p>
        </p:txBody>
      </p:sp>
    </p:spTree>
    <p:extLst>
      <p:ext uri="{BB962C8B-B14F-4D97-AF65-F5344CB8AC3E}">
        <p14:creationId xmlns:p14="http://schemas.microsoft.com/office/powerpoint/2010/main" val="4091416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0119A-B7BF-CCF6-FD6C-BE089091ED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F8C258-CA63-3E0C-872E-B4DFA2CF179F}"/>
              </a:ext>
            </a:extLst>
          </p:cNvPr>
          <p:cNvSpPr txBox="1"/>
          <p:nvPr/>
        </p:nvSpPr>
        <p:spPr>
          <a:xfrm>
            <a:off x="417137" y="257675"/>
            <a:ext cx="11479490" cy="1815882"/>
          </a:xfrm>
          <a:prstGeom prst="rect">
            <a:avLst/>
          </a:prstGeom>
          <a:noFill/>
        </p:spPr>
        <p:txBody>
          <a:bodyPr wrap="square">
            <a:spAutoFit/>
          </a:bodyPr>
          <a:lstStyle/>
          <a:p>
            <a:pPr algn="just"/>
            <a:r>
              <a:rPr lang="cs-CZ" sz="2800" dirty="0"/>
              <a:t>Práci top manažera ovlivňuje rovněž relativní necitlivost k dílčím, izolovaně provedeným změnám. Těsné vazby v rámci organizace způsobují, že organizace tyto dílčí změny absorbuje, aniž by se pro jevily v ostatních dílčích procesech. </a:t>
            </a:r>
          </a:p>
        </p:txBody>
      </p:sp>
    </p:spTree>
    <p:extLst>
      <p:ext uri="{BB962C8B-B14F-4D97-AF65-F5344CB8AC3E}">
        <p14:creationId xmlns:p14="http://schemas.microsoft.com/office/powerpoint/2010/main" val="2623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TotalTime>
  <Words>1018</Words>
  <Application>Microsoft Office PowerPoint</Application>
  <PresentationFormat>Širokoúhlá obrazovka</PresentationFormat>
  <Paragraphs>69</Paragraphs>
  <Slides>24</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24</vt:i4>
      </vt:variant>
    </vt:vector>
  </HeadingPairs>
  <TitlesOfParts>
    <vt:vector size="29" baseType="lpstr">
      <vt:lpstr>Aptos</vt:lpstr>
      <vt:lpstr>Arial</vt:lpstr>
      <vt:lpstr>Calibri</vt:lpstr>
      <vt:lpstr>Calibri Light</vt:lpstr>
      <vt:lpstr>Office Theme</vt:lpstr>
      <vt:lpstr>Strategický management XSM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Hart</dc:creator>
  <cp:lastModifiedBy>Hart Martin</cp:lastModifiedBy>
  <cp:revision>6</cp:revision>
  <dcterms:created xsi:type="dcterms:W3CDTF">2025-05-04T08:15:56Z</dcterms:created>
  <dcterms:modified xsi:type="dcterms:W3CDTF">2025-10-06T05:53:13Z</dcterms:modified>
</cp:coreProperties>
</file>