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0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94" r:id="rId11"/>
    <p:sldId id="295" r:id="rId12"/>
    <p:sldId id="296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30" r:id="rId55"/>
    <p:sldId id="331" r:id="rId56"/>
    <p:sldId id="334" r:id="rId57"/>
    <p:sldId id="337" r:id="rId58"/>
    <p:sldId id="354" r:id="rId59"/>
    <p:sldId id="355" r:id="rId60"/>
    <p:sldId id="338" r:id="rId61"/>
    <p:sldId id="342" r:id="rId62"/>
    <p:sldId id="343" r:id="rId63"/>
    <p:sldId id="344" r:id="rId64"/>
    <p:sldId id="339" r:id="rId65"/>
    <p:sldId id="345" r:id="rId66"/>
    <p:sldId id="340" r:id="rId67"/>
    <p:sldId id="348" r:id="rId68"/>
    <p:sldId id="349" r:id="rId69"/>
    <p:sldId id="350" r:id="rId70"/>
    <p:sldId id="341" r:id="rId71"/>
    <p:sldId id="351" r:id="rId72"/>
    <p:sldId id="352" r:id="rId73"/>
    <p:sldId id="353" r:id="rId74"/>
    <p:sldId id="275" r:id="rId75"/>
    <p:sldId id="356" r:id="rId76"/>
    <p:sldId id="358" r:id="rId77"/>
    <p:sldId id="357" r:id="rId78"/>
    <p:sldId id="276" r:id="rId7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013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3150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138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2712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8218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0418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909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7961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3738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76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0360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778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0496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017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5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466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051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6956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131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87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96451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149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835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0369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1711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609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97838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550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68514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8344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463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03527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5537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2131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8166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2529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16304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7837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8718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5092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09819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0325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0613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9071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6470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2275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2376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71611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5129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643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091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8554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46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7693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0500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1083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f5715026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ff5715026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923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425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866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346399"/>
            <a:ext cx="87048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Strategický management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XSM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Martin Hart,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19. 09. 2025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sz="2200" b="1" dirty="0"/>
              <a:t>Cílem</a:t>
            </a:r>
            <a:r>
              <a:rPr lang="cs-CZ" sz="2200" dirty="0"/>
              <a:t> firmy rozumíme konkrétní stav, jehož dosažení předpokládáme v určitém časovém období.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Jasně stanové cíle se vlastně stávají úkoly pro přesně stanovený časový horizont.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Prostřednictvím cílů se široce a všeobecně formulovaná vize transformuje do konkrétních budoucích výsledků, a tak cíle představují závazek dosáhnout stanovené výsledky v daném čase.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sz="22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76614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Teprve po stanovení </a:t>
            </a:r>
            <a:r>
              <a:rPr lang="cs-CZ" sz="2200" b="1" dirty="0"/>
              <a:t>cílů</a:t>
            </a:r>
            <a:r>
              <a:rPr lang="cs-CZ" sz="2200" dirty="0"/>
              <a:t> je možné rozhodnout, </a:t>
            </a:r>
            <a:r>
              <a:rPr lang="cs-CZ" sz="2200" b="1" dirty="0"/>
              <a:t>jaké zdroje a které prostředky jsou nezbytné pro jejich dosažení </a:t>
            </a:r>
            <a:r>
              <a:rPr lang="cs-CZ" sz="2200" dirty="0"/>
              <a:t>a </a:t>
            </a:r>
            <a:r>
              <a:rPr lang="cs-CZ" sz="2200" b="1" dirty="0"/>
              <a:t>jakým způsobem a jaké časové horizonty </a:t>
            </a:r>
            <a:r>
              <a:rPr lang="cs-CZ" sz="2200" dirty="0"/>
              <a:t>jsou nutné pro jejich </a:t>
            </a:r>
            <a:r>
              <a:rPr lang="cs-CZ" sz="2200" b="1" dirty="0"/>
              <a:t>dosažení</a:t>
            </a:r>
            <a:r>
              <a:rPr lang="cs-CZ" sz="2200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sz="2200" b="1" dirty="0"/>
              <a:t>Cíle</a:t>
            </a:r>
            <a:r>
              <a:rPr lang="cs-CZ" sz="2200" dirty="0"/>
              <a:t> musí být stanoveny tak, aby byly v souladu s metodikou </a:t>
            </a:r>
            <a:r>
              <a:rPr lang="cs-CZ" sz="2200" b="1" dirty="0"/>
              <a:t>SMART</a:t>
            </a:r>
            <a:r>
              <a:rPr lang="cs-CZ" sz="2200" dirty="0"/>
              <a:t>, tzn. že cíl musí být: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sz="22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76259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Cíle musí být stanoveny tak, aby byly v souladu s metodikou </a:t>
            </a:r>
            <a:r>
              <a:rPr lang="cs-CZ" sz="2200" b="1" dirty="0"/>
              <a:t>SMART</a:t>
            </a:r>
            <a:r>
              <a:rPr lang="cs-CZ" sz="2200" dirty="0"/>
              <a:t>, tzn. že cíl musí být: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Specifický</a:t>
            </a:r>
            <a:r>
              <a:rPr lang="cs-CZ" sz="1800" dirty="0"/>
              <a:t>: každý ve firmě mu musí rozumět a musí stimulovat k dosažení co nejlepších výsledků;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Měřitelný</a:t>
            </a:r>
            <a:r>
              <a:rPr lang="cs-CZ" sz="1800" dirty="0"/>
              <a:t>: dosažení cíle musí být měřitelné;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Akceptovatelný</a:t>
            </a:r>
            <a:r>
              <a:rPr lang="cs-CZ" sz="1800" dirty="0"/>
              <a:t>: cíl musí být akceptovatelný ze strany těch, kteří ho budou plnit;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Realistický</a:t>
            </a:r>
            <a:r>
              <a:rPr lang="cs-CZ" sz="1800" dirty="0"/>
              <a:t>: cíl musí být dosažitelný;</a:t>
            </a:r>
          </a:p>
          <a:p>
            <a:pPr lvl="3">
              <a:spcBef>
                <a:spcPts val="640"/>
              </a:spcBef>
            </a:pPr>
            <a:r>
              <a:rPr lang="cs-CZ" sz="1800" b="1" dirty="0"/>
              <a:t>Terminovaný</a:t>
            </a:r>
            <a:r>
              <a:rPr lang="cs-CZ" sz="1800" dirty="0"/>
              <a:t>: musí být stanoven termín dokončení cíle.</a:t>
            </a:r>
          </a:p>
          <a:p>
            <a:pPr marL="1028700" lvl="2" indent="0">
              <a:spcBef>
                <a:spcPts val="640"/>
              </a:spcBef>
              <a:buNone/>
            </a:pPr>
            <a:endParaRPr lang="cs-CZ" sz="22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06349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íl (Objective) - ManagementMania.com">
            <a:extLst>
              <a:ext uri="{FF2B5EF4-FFF2-40B4-BE49-F238E27FC236}">
                <a16:creationId xmlns:a16="http://schemas.microsoft.com/office/drawing/2014/main" id="{3B27B9A2-0B93-4EBE-9438-044A9B0DE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6" b="8372"/>
          <a:stretch/>
        </p:blipFill>
        <p:spPr bwMode="auto">
          <a:xfrm>
            <a:off x="585724" y="1299576"/>
            <a:ext cx="4219252" cy="2736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ze">
            <a:extLst>
              <a:ext uri="{FF2B5EF4-FFF2-40B4-BE49-F238E27FC236}">
                <a16:creationId xmlns:a16="http://schemas.microsoft.com/office/drawing/2014/main" id="{253286CA-E439-4493-9309-15689F936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499" y="1789166"/>
            <a:ext cx="3838983" cy="1883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k si stanovit cíle? Zkuste metodu SMART | Lamael">
            <a:extLst>
              <a:ext uri="{FF2B5EF4-FFF2-40B4-BE49-F238E27FC236}">
                <a16:creationId xmlns:a16="http://schemas.microsoft.com/office/drawing/2014/main" id="{7D2B3B57-5B8B-4C11-92F9-2E3CB0DCA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15" y="4127316"/>
            <a:ext cx="2949521" cy="1955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9278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sz="2200" dirty="0"/>
              <a:t>Má za úkol zjistit </a:t>
            </a:r>
            <a:r>
              <a:rPr lang="cs-CZ" sz="2200" b="1" dirty="0"/>
              <a:t>skutečný stav strategického řízení v naší firmě </a:t>
            </a:r>
            <a:r>
              <a:rPr lang="cs-CZ" sz="2200" dirty="0"/>
              <a:t>a </a:t>
            </a:r>
            <a:r>
              <a:rPr lang="cs-CZ" sz="2200" b="1" dirty="0"/>
              <a:t>určit přesně, čeho chceme dosáhnout</a:t>
            </a:r>
            <a:r>
              <a:rPr lang="cs-CZ" sz="2200" dirty="0"/>
              <a:t>, určit hlavní důvod existence naší firmy.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25371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28700" lvl="1" indent="-457200">
              <a:spcBef>
                <a:spcPts val="640"/>
              </a:spcBef>
              <a:buAutoNum type="arabicPeriod" startAt="2"/>
            </a:pPr>
            <a:r>
              <a:rPr lang="cs-CZ" sz="2200" dirty="0"/>
              <a:t>Se zabývá strategickou </a:t>
            </a:r>
            <a:r>
              <a:rPr lang="cs-CZ" sz="2200" b="1" dirty="0"/>
              <a:t>analýzou vnějšího, odvětvového a vnitřního prostředí firmy</a:t>
            </a:r>
            <a:r>
              <a:rPr lang="cs-CZ" sz="2200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Při analýze </a:t>
            </a:r>
            <a:r>
              <a:rPr lang="cs-CZ" sz="1800" b="1" dirty="0"/>
              <a:t>vnějšího prostředí </a:t>
            </a:r>
            <a:r>
              <a:rPr lang="cs-CZ" sz="1800" dirty="0"/>
              <a:t>(makrookolí) firmy se snažíme najít okolní faktory a jejich vliv na fungování firmy (politické, ekonomické, sociální, technologické);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Analýza </a:t>
            </a:r>
            <a:r>
              <a:rPr lang="cs-CZ" sz="1800" b="1" dirty="0"/>
              <a:t>odvětvového okolí </a:t>
            </a:r>
            <a:r>
              <a:rPr lang="cs-CZ" sz="1800" dirty="0"/>
              <a:t>(mikrookolí) zohledňuje hrozbu potencionálních konkurentů, sílu zákazníků a dodavatelů, hrozbu substitutů a úroveň konkurenční rivality v odvětví.</a:t>
            </a:r>
          </a:p>
          <a:p>
            <a:pPr lvl="2">
              <a:spcBef>
                <a:spcPts val="640"/>
              </a:spcBef>
            </a:pPr>
            <a:endParaRPr lang="cs-CZ" sz="18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65372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28700" lvl="1" indent="-457200">
              <a:spcBef>
                <a:spcPts val="640"/>
              </a:spcBef>
              <a:buAutoNum type="arabicPeriod" startAt="2"/>
            </a:pPr>
            <a:r>
              <a:rPr lang="cs-CZ" sz="2200" dirty="0"/>
              <a:t>Se zabývá strategickou </a:t>
            </a:r>
            <a:r>
              <a:rPr lang="cs-CZ" sz="2200" b="1" dirty="0"/>
              <a:t>analýzou vnějšího, odvětvového a vnitřního prostředí firmy</a:t>
            </a:r>
            <a:r>
              <a:rPr lang="cs-CZ" sz="2200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V rámci </a:t>
            </a:r>
            <a:r>
              <a:rPr lang="cs-CZ" sz="1800" b="1" dirty="0"/>
              <a:t>analýzy vnitřního prostředí </a:t>
            </a:r>
            <a:r>
              <a:rPr lang="cs-CZ" sz="1800" dirty="0"/>
              <a:t>zjišťujeme, jaký je stav všech aktivit </a:t>
            </a:r>
            <a:r>
              <a:rPr lang="cs-CZ" sz="1800" b="1" dirty="0"/>
              <a:t>uvnitř firmy </a:t>
            </a:r>
            <a:r>
              <a:rPr lang="cs-CZ" sz="1800" dirty="0"/>
              <a:t>a jaká je jejich provázanost v rámci celého hodnotového řetězce.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Snažíme se </a:t>
            </a:r>
            <a:r>
              <a:rPr lang="cs-CZ" sz="1800" b="1" dirty="0"/>
              <a:t>určit silné a slabí stránky firmy </a:t>
            </a:r>
            <a:r>
              <a:rPr lang="cs-CZ" sz="1800" dirty="0"/>
              <a:t>a klíčové </a:t>
            </a:r>
            <a:r>
              <a:rPr lang="cs-CZ" sz="1800" b="1" dirty="0"/>
              <a:t>oblasti uvnitř firmy</a:t>
            </a:r>
            <a:r>
              <a:rPr lang="cs-CZ" sz="1800" dirty="0"/>
              <a:t>, které vyžadují více pozornosti nebo priorit.</a:t>
            </a:r>
          </a:p>
          <a:p>
            <a:pPr lvl="2">
              <a:spcBef>
                <a:spcPts val="640"/>
              </a:spcBef>
            </a:pPr>
            <a:endParaRPr lang="cs-CZ" sz="18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28132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28700" lvl="1" indent="-457200">
              <a:spcBef>
                <a:spcPts val="640"/>
              </a:spcBef>
              <a:buAutoNum type="arabicPeriod" startAt="2"/>
            </a:pPr>
            <a:r>
              <a:rPr lang="cs-CZ" sz="2200" dirty="0"/>
              <a:t>Se zabývá strategickou </a:t>
            </a:r>
            <a:r>
              <a:rPr lang="cs-CZ" sz="2200" b="1" dirty="0"/>
              <a:t>analýzou vnějšího, odvětvového a vnitřního prostředí firmy.</a:t>
            </a:r>
          </a:p>
          <a:p>
            <a:pPr lvl="2">
              <a:spcBef>
                <a:spcPts val="640"/>
              </a:spcBef>
            </a:pPr>
            <a:endParaRPr lang="cs-CZ" sz="1800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0" name="Picture 8" descr="Šablona -- Diplomová práce (fame)">
            <a:extLst>
              <a:ext uri="{FF2B5EF4-FFF2-40B4-BE49-F238E27FC236}">
                <a16:creationId xmlns:a16="http://schemas.microsoft.com/office/drawing/2014/main" id="{82443786-A93D-44D0-A37C-7866C1F5A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03" y="3767437"/>
            <a:ext cx="3207197" cy="18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nalýza marketingového prostředí podniku. Yvona Kolková - PDF Stažení zdarma">
            <a:extLst>
              <a:ext uri="{FF2B5EF4-FFF2-40B4-BE49-F238E27FC236}">
                <a16:creationId xmlns:a16="http://schemas.microsoft.com/office/drawing/2014/main" id="{B2BC4D47-8199-4898-9177-9FCC6282C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2" y="3562557"/>
            <a:ext cx="4292078" cy="227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2852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28700" lvl="1" indent="-457200">
              <a:spcBef>
                <a:spcPts val="640"/>
              </a:spcBef>
              <a:buAutoNum type="arabicPeriod" startAt="2"/>
            </a:pPr>
            <a:r>
              <a:rPr lang="cs-CZ" sz="2200" dirty="0"/>
              <a:t>Se zabývá strategickou </a:t>
            </a:r>
            <a:r>
              <a:rPr lang="cs-CZ" sz="2200" b="1" dirty="0"/>
              <a:t>analýzou vnějšího, odvětvového a vnitřního prostředí firmy.</a:t>
            </a:r>
          </a:p>
          <a:p>
            <a:pPr lvl="2">
              <a:spcBef>
                <a:spcPts val="640"/>
              </a:spcBef>
            </a:pPr>
            <a:r>
              <a:rPr lang="cs-CZ" sz="1800" b="1" dirty="0"/>
              <a:t>Vnitřní prostředí firmy tvoří zdroje firmy </a:t>
            </a:r>
            <a:r>
              <a:rPr lang="cs-CZ" sz="1800" dirty="0"/>
              <a:t>(materiálové, finanční a lidské):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Management a jeho zaměstnanci (jejich kvalita);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Organizační struktura;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Kultura firmy;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Mezilidské vztahy;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Etika;</a:t>
            </a:r>
          </a:p>
          <a:p>
            <a:pPr lvl="3">
              <a:spcBef>
                <a:spcPts val="640"/>
              </a:spcBef>
            </a:pPr>
            <a:r>
              <a:rPr lang="cs-CZ" sz="1800" dirty="0"/>
              <a:t>Materiální prostředí.</a:t>
            </a:r>
          </a:p>
          <a:p>
            <a:pPr lvl="2">
              <a:spcBef>
                <a:spcPts val="640"/>
              </a:spcBef>
            </a:pPr>
            <a:r>
              <a:rPr lang="cs-CZ" sz="1800" dirty="0"/>
              <a:t>Vnitřní prostředí se vztahuje na faktory, které</a:t>
            </a:r>
            <a:r>
              <a:rPr lang="cs-CZ" sz="1800" b="1" dirty="0"/>
              <a:t> mohou být podnikem přímo řízeny a manažery ovlivňovány</a:t>
            </a:r>
            <a:r>
              <a:rPr lang="cs-CZ" sz="1800" dirty="0"/>
              <a:t>. 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33018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3"/>
            </a:pPr>
            <a:r>
              <a:rPr lang="cs-CZ" dirty="0"/>
              <a:t>Je </a:t>
            </a:r>
            <a:r>
              <a:rPr lang="cs-CZ" b="1" dirty="0"/>
              <a:t>formulace strategie </a:t>
            </a:r>
            <a:r>
              <a:rPr lang="cs-CZ" dirty="0"/>
              <a:t>pomocí jasného souboru odůvodněných opatření.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Při formulaci se snažíme </a:t>
            </a:r>
            <a:r>
              <a:rPr lang="cs-CZ" b="1" dirty="0"/>
              <a:t>modifikovat současné cíle </a:t>
            </a:r>
            <a:r>
              <a:rPr lang="cs-CZ" dirty="0"/>
              <a:t>a strategie firmy tak, aby byla </a:t>
            </a:r>
            <a:r>
              <a:rPr lang="cs-CZ" b="1" dirty="0"/>
              <a:t>úspěšnější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Zahrnuje vytvoření </a:t>
            </a:r>
            <a:r>
              <a:rPr lang="cs-CZ" b="1" dirty="0"/>
              <a:t>udržitelné konkurenční výhody</a:t>
            </a:r>
            <a:r>
              <a:rPr lang="cs-CZ" dirty="0"/>
              <a:t>, protože </a:t>
            </a:r>
            <a:r>
              <a:rPr lang="cs-CZ" b="1" dirty="0"/>
              <a:t>současné výhody jsou neustále pod tlakem konkurence</a:t>
            </a:r>
            <a:r>
              <a:rPr lang="cs-CZ" dirty="0"/>
              <a:t>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3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3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637831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Pojem </a:t>
            </a:r>
            <a:r>
              <a:rPr lang="cs-CZ" b="1" dirty="0"/>
              <a:t>strategie</a:t>
            </a:r>
            <a:r>
              <a:rPr lang="cs-CZ" dirty="0"/>
              <a:t> můžeme odvodit ze slova řeckého původu – </a:t>
            </a:r>
            <a:r>
              <a:rPr lang="cs-CZ" dirty="0" err="1"/>
              <a:t>strategos</a:t>
            </a:r>
            <a:r>
              <a:rPr lang="cs-CZ" dirty="0"/>
              <a:t>, které značí vůdce.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Do </a:t>
            </a:r>
            <a:r>
              <a:rPr lang="cs-CZ" b="1" dirty="0"/>
              <a:t>ekonomie</a:t>
            </a:r>
            <a:r>
              <a:rPr lang="cs-CZ" dirty="0"/>
              <a:t> byl tento pojem převzat z </a:t>
            </a:r>
            <a:r>
              <a:rPr lang="cs-CZ" b="1" dirty="0"/>
              <a:t>vojenství</a:t>
            </a:r>
            <a:r>
              <a:rPr lang="cs-CZ" dirty="0"/>
              <a:t>, kde </a:t>
            </a:r>
            <a:r>
              <a:rPr lang="cs-CZ" b="1" dirty="0"/>
              <a:t>značí umění a vědu vojevůdce</a:t>
            </a:r>
            <a:r>
              <a:rPr lang="cs-CZ" dirty="0"/>
              <a:t>, </a:t>
            </a:r>
            <a:r>
              <a:rPr lang="cs-CZ" b="1" dirty="0"/>
              <a:t>nauku o válce a jejím vedení</a:t>
            </a:r>
            <a:r>
              <a:rPr lang="cs-CZ" dirty="0"/>
              <a:t>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V literatuře můžeme najít různé definice strategie.</a:t>
            </a: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4"/>
            </a:pPr>
            <a:r>
              <a:rPr lang="cs-CZ" dirty="0"/>
              <a:t>Je </a:t>
            </a:r>
            <a:r>
              <a:rPr lang="cs-CZ" b="1" dirty="0"/>
              <a:t>implementace strategie</a:t>
            </a:r>
            <a:r>
              <a:rPr lang="cs-CZ" dirty="0"/>
              <a:t>, která se zabývá sladěním organizační struktury a procesů se zvolenou strategií.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4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4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76533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r>
              <a:rPr lang="cs-CZ" dirty="0"/>
              <a:t>Je </a:t>
            </a:r>
            <a:r>
              <a:rPr lang="cs-CZ" b="1" dirty="0"/>
              <a:t>hodnocení a kontrola strategie</a:t>
            </a:r>
            <a:r>
              <a:rPr lang="cs-CZ" dirty="0"/>
              <a:t>, která má za úkol monitorovat vývoj implementace zvolen strategie a iniciovat nápravné kroky, pokud jsou nutné.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32582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Zahrnuje analýzu makrookolí, mikrookolí a interní analýzu firmy;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 analýze </a:t>
            </a:r>
            <a:r>
              <a:rPr lang="cs-CZ" b="1" dirty="0"/>
              <a:t>makrookolí</a:t>
            </a:r>
            <a:r>
              <a:rPr lang="cs-CZ" dirty="0"/>
              <a:t> můžeme využít např. </a:t>
            </a:r>
            <a:r>
              <a:rPr lang="cs-CZ" b="1" dirty="0"/>
              <a:t>PEST</a:t>
            </a:r>
            <a:r>
              <a:rPr lang="cs-CZ" dirty="0"/>
              <a:t> analýzu, k analýze </a:t>
            </a:r>
            <a:r>
              <a:rPr lang="cs-CZ" b="1" dirty="0"/>
              <a:t>mikrookolí</a:t>
            </a:r>
            <a:r>
              <a:rPr lang="cs-CZ" dirty="0"/>
              <a:t> např. </a:t>
            </a:r>
            <a:r>
              <a:rPr lang="cs-CZ" b="1" dirty="0" err="1"/>
              <a:t>Porterův</a:t>
            </a:r>
            <a:r>
              <a:rPr lang="cs-CZ" b="1" dirty="0"/>
              <a:t> model pěti sil </a:t>
            </a:r>
            <a:r>
              <a:rPr lang="cs-CZ" dirty="0"/>
              <a:t>a k </a:t>
            </a:r>
            <a:r>
              <a:rPr lang="cs-CZ" b="1" dirty="0"/>
              <a:t>interní</a:t>
            </a:r>
            <a:r>
              <a:rPr lang="cs-CZ" dirty="0"/>
              <a:t> </a:t>
            </a:r>
            <a:r>
              <a:rPr lang="cs-CZ" b="1" dirty="0"/>
              <a:t>analýze</a:t>
            </a:r>
            <a:r>
              <a:rPr lang="cs-CZ" dirty="0"/>
              <a:t> </a:t>
            </a:r>
            <a:r>
              <a:rPr lang="cs-CZ" b="1" dirty="0"/>
              <a:t>silných a slabých str</a:t>
            </a:r>
            <a:r>
              <a:rPr lang="cs-CZ" dirty="0"/>
              <a:t>ánek firmy můžeme použít například </a:t>
            </a:r>
            <a:r>
              <a:rPr lang="cs-CZ" b="1" dirty="0"/>
              <a:t>benchmarking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Mezi </a:t>
            </a:r>
            <a:r>
              <a:rPr lang="cs-CZ" b="1" dirty="0"/>
              <a:t>metody</a:t>
            </a:r>
            <a:r>
              <a:rPr lang="cs-CZ" dirty="0"/>
              <a:t>, které v sobě zahrnují jak </a:t>
            </a:r>
            <a:r>
              <a:rPr lang="cs-CZ" b="1" dirty="0"/>
              <a:t>interní</a:t>
            </a:r>
            <a:r>
              <a:rPr lang="cs-CZ" dirty="0"/>
              <a:t>, tak </a:t>
            </a:r>
            <a:r>
              <a:rPr lang="cs-CZ" b="1" dirty="0"/>
              <a:t>externí</a:t>
            </a:r>
            <a:r>
              <a:rPr lang="cs-CZ" dirty="0"/>
              <a:t> </a:t>
            </a:r>
            <a:r>
              <a:rPr lang="cs-CZ" b="1" dirty="0"/>
              <a:t>analýzu</a:t>
            </a:r>
            <a:r>
              <a:rPr lang="cs-CZ" dirty="0"/>
              <a:t> patří například </a:t>
            </a:r>
            <a:r>
              <a:rPr lang="cs-CZ" b="1" dirty="0"/>
              <a:t>SWOT analýza</a:t>
            </a:r>
            <a:r>
              <a:rPr lang="cs-CZ" dirty="0"/>
              <a:t>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96671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Za klíčové součástí makrookolí lze označit faktory </a:t>
            </a:r>
            <a:r>
              <a:rPr lang="cs-CZ" b="1" dirty="0"/>
              <a:t>poltické a legislativní, ekonomické, sociální a kulturní i technologické</a:t>
            </a:r>
            <a:r>
              <a:rPr lang="cs-CZ" dirty="0"/>
              <a:t>;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Analýza dělí vlivy makrookolí do </a:t>
            </a:r>
            <a:r>
              <a:rPr lang="cs-CZ" b="1" dirty="0"/>
              <a:t>čtyř</a:t>
            </a:r>
            <a:r>
              <a:rPr lang="cs-CZ" dirty="0"/>
              <a:t> </a:t>
            </a:r>
            <a:r>
              <a:rPr lang="cs-CZ" b="1" dirty="0"/>
              <a:t>základních</a:t>
            </a:r>
            <a:r>
              <a:rPr lang="cs-CZ" dirty="0"/>
              <a:t> skupin a označuje se </a:t>
            </a:r>
            <a:r>
              <a:rPr lang="cs-CZ" b="1" dirty="0"/>
              <a:t>PEST analýza</a:t>
            </a:r>
            <a:r>
              <a:rPr lang="cs-CZ" dirty="0"/>
              <a:t>;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21955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Politicko-právání faktory;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Ekonomické faktory;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Sociální a kulturní faktory;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Technické a technologické faktory.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501865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Politicko-právání faktory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Tyto faktory tvoří společenský systém, v němž firmy uskutečňují svoji činnost.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Systém je dán mocenským zájmem politických stran a vývojem politické situace v zemi a jejím okolí.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7272070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Ekonomické faktory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Tyto činitelé vycházejí z ekonomické situace země a hospodářské politiky státu.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Patří sem následující makroekonomické faktory: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Tempo růstu ekonomiky,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Nezaměstnanost,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Fáze hospodářského cyklu,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Inflace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Vývoj HDP,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Daňové podmínky,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Úroveň příjmů a výdajů státního rozpočtu,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Výše úrokových sazeb apod.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Sociální a kulturní faktory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Technické a technologické faktory</a:t>
            </a:r>
          </a:p>
          <a:p>
            <a:pPr marL="1485900" lvl="3" indent="0">
              <a:spcBef>
                <a:spcPts val="640"/>
              </a:spcBef>
              <a:buNone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04555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Ekonomické faktory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Tyto činitelé vycházejí z </a:t>
            </a:r>
            <a:r>
              <a:rPr lang="cs-CZ" b="1" dirty="0"/>
              <a:t>ekonomické situace země a hospodářské politiky státu</a:t>
            </a:r>
            <a:r>
              <a:rPr lang="cs-CZ" dirty="0"/>
              <a:t>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Patří sem následující </a:t>
            </a:r>
            <a:r>
              <a:rPr lang="cs-CZ" b="1" dirty="0"/>
              <a:t>makroekonomické faktory</a:t>
            </a:r>
            <a:r>
              <a:rPr lang="cs-CZ" dirty="0"/>
              <a:t>: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Tempo růstu ekonomiky;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Nezaměstnanost;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Fáze hospodářského cyklu;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Inflace;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Vývoj HDP;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Daňové podmínky;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Úroveň příjmů a výdajů státního rozpočtu;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Výše úrokových sazeb apod.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794205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Sociální a kulturní faktory: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Jsou dány společnosti, její strukturou, sociální skladbou obyvatelstva, společenskými a kulturními zvyky.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90628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Každá z těchto skupin v </a:t>
            </a:r>
            <a:r>
              <a:rPr lang="cs-CZ" b="1" dirty="0"/>
              <a:t>sobě zahrnuje řadu faktorů</a:t>
            </a:r>
            <a:r>
              <a:rPr lang="cs-CZ" dirty="0"/>
              <a:t>, které různou měrou </a:t>
            </a:r>
            <a:r>
              <a:rPr lang="cs-CZ" b="1" dirty="0"/>
              <a:t>ovlivňují firmu</a:t>
            </a:r>
            <a:r>
              <a:rPr lang="cs-CZ" dirty="0"/>
              <a:t>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Technické a technologické faktory: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Tyto faktory představují inovační potenciál země, tempo technologickým změn.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03239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i="1" dirty="0"/>
              <a:t>„Strategie je široce založený vzorec určující, jaká je konkurenční schopnost firmy, jaké budou jejich cíle a jaká politika bude potřebná k dosažení těchto cílů. Podstatou formulování konkurenční strategie je dát do  souvislosti firmu a její okolí.“ (Porter, 1994)</a:t>
            </a:r>
            <a:endParaRPr i="1"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299525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PEST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Modifikace: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SLEPT;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SLEPTE;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PEST;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PESTLE.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666325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Významnou charakteristikou odvětví jsou </a:t>
            </a:r>
            <a:r>
              <a:rPr lang="cs-CZ" b="1" dirty="0"/>
              <a:t>konkurenční síly</a:t>
            </a:r>
            <a:r>
              <a:rPr lang="cs-CZ" dirty="0"/>
              <a:t>, které </a:t>
            </a:r>
            <a:r>
              <a:rPr lang="cs-CZ" b="1" dirty="0"/>
              <a:t>v daném odvětví působí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Vzhledem k této skutečnosti představuje nedílnou součástí </a:t>
            </a:r>
            <a:r>
              <a:rPr lang="cs-CZ" b="1" dirty="0"/>
              <a:t>analýzy mikrookolí analýza konkurenčních sil</a:t>
            </a:r>
            <a:r>
              <a:rPr lang="cs-CZ" dirty="0"/>
              <a:t>, která zkoumá základ </a:t>
            </a:r>
            <a:r>
              <a:rPr lang="cs-CZ" b="1" dirty="0"/>
              <a:t>konkurence v odvětví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 řešení tohoto problému přispěl významně </a:t>
            </a:r>
            <a:r>
              <a:rPr lang="cs-CZ" b="1" dirty="0"/>
              <a:t>M. Porter modelem pěti sil</a:t>
            </a:r>
            <a:r>
              <a:rPr lang="cs-CZ" dirty="0"/>
              <a:t>, který je ve své podstatě nástrojem </a:t>
            </a:r>
            <a:r>
              <a:rPr lang="cs-CZ" b="1" dirty="0"/>
              <a:t>zkoumání konkurenčního prostředí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351867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Cílem modelu </a:t>
            </a:r>
            <a:r>
              <a:rPr lang="cs-CZ" dirty="0"/>
              <a:t>je umožnit jasně </a:t>
            </a:r>
            <a:r>
              <a:rPr lang="cs-CZ" b="1" dirty="0"/>
              <a:t>pochopit síly</a:t>
            </a:r>
            <a:r>
              <a:rPr lang="cs-CZ" dirty="0"/>
              <a:t>, které v </a:t>
            </a:r>
            <a:r>
              <a:rPr lang="cs-CZ" b="1" dirty="0"/>
              <a:t>tomto prostředí působí</a:t>
            </a:r>
            <a:r>
              <a:rPr lang="cs-CZ" dirty="0"/>
              <a:t>, a </a:t>
            </a:r>
            <a:r>
              <a:rPr lang="cs-CZ" b="1" dirty="0"/>
              <a:t>identifikovat</a:t>
            </a:r>
            <a:r>
              <a:rPr lang="cs-CZ" dirty="0"/>
              <a:t>, které z nich </a:t>
            </a:r>
            <a:r>
              <a:rPr lang="cs-CZ" b="1" dirty="0"/>
              <a:t>mají pro firmu</a:t>
            </a:r>
            <a:r>
              <a:rPr lang="cs-CZ" dirty="0"/>
              <a:t> z hlediska jejího </a:t>
            </a:r>
            <a:r>
              <a:rPr lang="cs-CZ" b="1" dirty="0"/>
              <a:t>budoucího vývoje největší význam </a:t>
            </a:r>
            <a:r>
              <a:rPr lang="cs-CZ" dirty="0"/>
              <a:t>a které </a:t>
            </a:r>
            <a:r>
              <a:rPr lang="cs-CZ" b="1" dirty="0"/>
              <a:t>mohou být strategickými rozhodnutími</a:t>
            </a:r>
            <a:r>
              <a:rPr lang="cs-CZ" dirty="0"/>
              <a:t> </a:t>
            </a:r>
            <a:r>
              <a:rPr lang="cs-CZ" b="1" dirty="0"/>
              <a:t>managmentu</a:t>
            </a:r>
            <a:r>
              <a:rPr lang="cs-CZ" dirty="0"/>
              <a:t> </a:t>
            </a:r>
            <a:r>
              <a:rPr lang="cs-CZ" b="1" dirty="0"/>
              <a:t>ovlivněny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533382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Pro firmu, která chce dosáhnout úspěchu, je nezbytné </a:t>
            </a:r>
            <a:r>
              <a:rPr lang="cs-CZ" b="1" dirty="0"/>
              <a:t>rozpoznat tyto síly</a:t>
            </a:r>
            <a:r>
              <a:rPr lang="cs-CZ" dirty="0"/>
              <a:t>, </a:t>
            </a:r>
            <a:r>
              <a:rPr lang="cs-CZ" b="1" dirty="0"/>
              <a:t>vyrovnat se s nimi</a:t>
            </a:r>
            <a:r>
              <a:rPr lang="cs-CZ" dirty="0"/>
              <a:t>, </a:t>
            </a:r>
            <a:r>
              <a:rPr lang="cs-CZ" b="1" dirty="0"/>
              <a:t>reagovat na ně</a:t>
            </a:r>
            <a:r>
              <a:rPr lang="cs-CZ" dirty="0"/>
              <a:t>, a pokud je to jen trochu možné </a:t>
            </a:r>
            <a:r>
              <a:rPr lang="cs-CZ" b="1" dirty="0"/>
              <a:t>změnit jejich působení ve svůj prospěch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301908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rivality mezi konkurenčními firmami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Je ovlivněna jejich strategickými tahy a protitahy směřujícími k získání konkurenční výhody;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576745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hrozby substitučních výrobků </a:t>
            </a:r>
            <a:r>
              <a:rPr lang="cs-CZ" dirty="0"/>
              <a:t>firem v jiných odvětvích;</a:t>
            </a:r>
            <a:endParaRPr lang="cs-CZ" b="1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701183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hrozby substitučních výrobků </a:t>
            </a:r>
            <a:r>
              <a:rPr lang="cs-CZ" dirty="0"/>
              <a:t>firem v jiných odvětvích;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např. kávovar vs. instantní káva; veřejná doprava a automobil.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915950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hrozby vstupu nových konkurentů </a:t>
            </a:r>
            <a:r>
              <a:rPr lang="cs-CZ" dirty="0"/>
              <a:t>do odvětví;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821337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vyjednávání pozice dodavatelů </a:t>
            </a:r>
            <a:r>
              <a:rPr lang="cs-CZ" dirty="0"/>
              <a:t>klíčových stupů;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617691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Konkurence na trhu v daném odvětví je funkcí pěti konkurenčních sil, které vyplývají: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 vyjednávání pozice kupujících.</a:t>
            </a: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78826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i="1" dirty="0"/>
              <a:t>„Strategie je sled nebo plán, který integruje hlavní cíle, obchodní politiky a implementační kroky organizace do jednotlivého celku.“ (</a:t>
            </a:r>
            <a:r>
              <a:rPr lang="cs-CZ" i="1" dirty="0" err="1"/>
              <a:t>Mintzberg</a:t>
            </a:r>
            <a:r>
              <a:rPr lang="cs-CZ" i="1" dirty="0"/>
              <a:t>, 1996).</a:t>
            </a:r>
            <a:endParaRPr i="1"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428888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11039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 err="1"/>
              <a:t>Porterův</a:t>
            </a:r>
            <a:r>
              <a:rPr lang="cs-CZ" dirty="0"/>
              <a:t> model pěti sil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Porterův model">
            <a:extLst>
              <a:ext uri="{FF2B5EF4-FFF2-40B4-BE49-F238E27FC236}">
                <a16:creationId xmlns:a16="http://schemas.microsoft.com/office/drawing/2014/main" id="{26DD7E63-E791-4A66-B45A-617C1972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108" y="2167760"/>
            <a:ext cx="4038968" cy="403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912947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proces, při němž </a:t>
            </a:r>
            <a:r>
              <a:rPr lang="cs-CZ" b="1" dirty="0"/>
              <a:t>srovnáváme své výrobky</a:t>
            </a:r>
            <a:r>
              <a:rPr lang="cs-CZ" dirty="0"/>
              <a:t>, </a:t>
            </a:r>
            <a:r>
              <a:rPr lang="cs-CZ" b="1" dirty="0"/>
              <a:t>služby</a:t>
            </a:r>
            <a:r>
              <a:rPr lang="cs-CZ" dirty="0"/>
              <a:t> a </a:t>
            </a:r>
            <a:r>
              <a:rPr lang="cs-CZ" b="1" dirty="0"/>
              <a:t>postupy se svými největšími konkurenty </a:t>
            </a:r>
            <a:r>
              <a:rPr lang="cs-CZ" dirty="0"/>
              <a:t>s těmi </a:t>
            </a:r>
            <a:r>
              <a:rPr lang="cs-CZ" b="1" dirty="0"/>
              <a:t>firmami</a:t>
            </a:r>
            <a:r>
              <a:rPr lang="cs-CZ" dirty="0"/>
              <a:t>, které </a:t>
            </a:r>
            <a:r>
              <a:rPr lang="cs-CZ" b="1" dirty="0"/>
              <a:t>jsou považovány ze nejlepší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Postup vyvinula firma </a:t>
            </a:r>
            <a:r>
              <a:rPr lang="cs-CZ" b="1" dirty="0"/>
              <a:t>Xerox</a:t>
            </a:r>
            <a:r>
              <a:rPr lang="cs-CZ" dirty="0"/>
              <a:t> počátkem osmdesátých let 20. století.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728509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Poznejte důkladně vlastní činnost;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Poznejte jak to dělají jiní;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Definujte faktory úspěchu;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Získejte převahu.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607550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Poznejte důkladně </a:t>
            </a:r>
            <a:r>
              <a:rPr lang="cs-CZ" b="1" dirty="0"/>
              <a:t>vlastní činnost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Zjistěte své postavení, odhalte své přednosti slabiny.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Neznáte-li, nemůžete se bránit.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Vždy se snažte o kvantifikaci: kolik, kde.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192580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Poznejte, </a:t>
            </a:r>
            <a:r>
              <a:rPr lang="cs-CZ" b="1" dirty="0"/>
              <a:t>jak to dělají jiní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Poznejte, jak to dělají přední firmy, konkurence.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Určete jejich slabiny, přednosti.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Srovnejte se jen s těmi nejlepšími.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41695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Definujte </a:t>
            </a:r>
            <a:r>
              <a:rPr lang="cs-CZ" b="1" dirty="0"/>
              <a:t>faktory úspěchu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Převezměte to nejlepší.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Jsou-li konkurenti v něčem lepší, zjistěte, proč jsou lepší.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Přičemž formy převzetí mohou výt různé: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Napodobení,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Modifikace,</a:t>
            </a:r>
          </a:p>
          <a:p>
            <a:pPr lvl="5">
              <a:spcBef>
                <a:spcPts val="640"/>
              </a:spcBef>
            </a:pPr>
            <a:r>
              <a:rPr lang="cs-CZ" dirty="0"/>
              <a:t>Akceptace.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237084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Benchmarking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Základní kroky </a:t>
            </a:r>
            <a:r>
              <a:rPr lang="cs-CZ" b="1" dirty="0"/>
              <a:t>benchmarkingu</a:t>
            </a:r>
            <a:r>
              <a:rPr lang="cs-CZ" dirty="0"/>
              <a:t> jsou:</a:t>
            </a:r>
          </a:p>
          <a:p>
            <a:pPr lvl="3">
              <a:spcBef>
                <a:spcPts val="640"/>
              </a:spcBef>
            </a:pPr>
            <a:r>
              <a:rPr lang="cs-CZ" b="1" dirty="0"/>
              <a:t>Získejte převahu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K získání převahy máte předpoklady, neboť využíváte svých předností a slabiny jste napravili.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38882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</a:t>
            </a:r>
            <a:r>
              <a:rPr lang="cs-CZ" b="1" dirty="0"/>
              <a:t>jednoduchým nástrojem zaměřeným </a:t>
            </a:r>
            <a:r>
              <a:rPr lang="cs-CZ" dirty="0"/>
              <a:t>na </a:t>
            </a:r>
            <a:r>
              <a:rPr lang="cs-CZ" b="1" dirty="0"/>
              <a:t>charakteristiku</a:t>
            </a:r>
            <a:r>
              <a:rPr lang="cs-CZ" dirty="0"/>
              <a:t> klíčových </a:t>
            </a:r>
            <a:r>
              <a:rPr lang="cs-CZ" b="1" dirty="0"/>
              <a:t>faktorů</a:t>
            </a:r>
            <a:r>
              <a:rPr lang="cs-CZ" dirty="0"/>
              <a:t> ovlivňujících </a:t>
            </a:r>
            <a:r>
              <a:rPr lang="cs-CZ" b="1" dirty="0"/>
              <a:t>strategické postavení firmy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 přístupem, který </a:t>
            </a:r>
            <a:r>
              <a:rPr lang="cs-CZ" b="1" dirty="0"/>
              <a:t>umožňuje konfrontaci vnitřních zdrojů </a:t>
            </a:r>
            <a:r>
              <a:rPr lang="cs-CZ" dirty="0"/>
              <a:t>a </a:t>
            </a:r>
            <a:r>
              <a:rPr lang="cs-CZ" b="1" dirty="0"/>
              <a:t>schopnosti firmy se změnami v okolí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442788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Jedná se o analýzu: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Strengths</a:t>
            </a:r>
            <a:r>
              <a:rPr lang="cs-CZ" dirty="0"/>
              <a:t> – silných stránek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Weaknesses</a:t>
            </a:r>
            <a:r>
              <a:rPr lang="cs-CZ" dirty="0"/>
              <a:t> – slabých stránek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Opportunities</a:t>
            </a:r>
            <a:r>
              <a:rPr lang="cs-CZ" dirty="0"/>
              <a:t> – příležitosti v okolí firmy;</a:t>
            </a:r>
          </a:p>
          <a:p>
            <a:pPr lvl="3">
              <a:spcBef>
                <a:spcPts val="640"/>
              </a:spcBef>
            </a:pPr>
            <a:r>
              <a:rPr lang="cs-CZ" b="1" dirty="0" err="1"/>
              <a:t>Threats</a:t>
            </a:r>
            <a:r>
              <a:rPr lang="cs-CZ" dirty="0"/>
              <a:t> – hrozeb v okolí firmy. 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363619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Analýza silných a slabých stránek </a:t>
            </a:r>
            <a:r>
              <a:rPr lang="cs-CZ" dirty="0"/>
              <a:t>představuje </a:t>
            </a:r>
            <a:r>
              <a:rPr lang="cs-CZ" b="1" dirty="0"/>
              <a:t>interní analýzu firmy</a:t>
            </a:r>
            <a:r>
              <a:rPr lang="cs-CZ" dirty="0"/>
              <a:t>, </a:t>
            </a:r>
            <a:r>
              <a:rPr lang="cs-CZ" b="1" dirty="0"/>
              <a:t>analýza příležitostí a hrozeb </a:t>
            </a:r>
            <a:r>
              <a:rPr lang="cs-CZ" dirty="0"/>
              <a:t>je výsledkem </a:t>
            </a:r>
            <a:r>
              <a:rPr lang="cs-CZ" b="1" dirty="0"/>
              <a:t>externí analýzy firmy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Porovnání výsledků externí a interní analýzy se </a:t>
            </a:r>
            <a:r>
              <a:rPr lang="cs-CZ" b="1" dirty="0"/>
              <a:t>provádí v tabulce</a:t>
            </a:r>
            <a:r>
              <a:rPr lang="cs-CZ" dirty="0"/>
              <a:t>, kde v </a:t>
            </a:r>
            <a:r>
              <a:rPr lang="cs-CZ" b="1" dirty="0"/>
              <a:t>řádcích jsou silné a slabé stránky</a:t>
            </a:r>
            <a:r>
              <a:rPr lang="cs-CZ" dirty="0"/>
              <a:t> a </a:t>
            </a:r>
            <a:r>
              <a:rPr lang="cs-CZ" b="1" dirty="0"/>
              <a:t>ve sloupcích příležitosti a hrozby</a:t>
            </a:r>
            <a:r>
              <a:rPr lang="cs-CZ" dirty="0"/>
              <a:t>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44791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i="1" dirty="0"/>
              <a:t>„Strategie je koncept celkového chování organizace, zejména způsob činnosti organizace a alokace zdrojů potřebných k dosažení zamýšlených záměrů.“ (Veber, 2009)</a:t>
            </a:r>
            <a:endParaRPr i="1"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277960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Tabulka</a:t>
            </a:r>
            <a:r>
              <a:rPr lang="cs-CZ" dirty="0"/>
              <a:t> by zpravidla měla </a:t>
            </a:r>
            <a:r>
              <a:rPr lang="cs-CZ" b="1" dirty="0"/>
              <a:t>obsahovat maximálně 10 řádků a sloupců</a:t>
            </a:r>
            <a:r>
              <a:rPr lang="cs-CZ" dirty="0"/>
              <a:t>, aby byla přehledná a zachovala si vypovídací schopnost.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Tabulku vyplňujeme pomocí znamének </a:t>
            </a:r>
            <a:r>
              <a:rPr lang="cs-CZ" b="1" dirty="0"/>
              <a:t>plus</a:t>
            </a:r>
            <a:r>
              <a:rPr lang="cs-CZ" dirty="0"/>
              <a:t>, </a:t>
            </a:r>
            <a:r>
              <a:rPr lang="cs-CZ" b="1" dirty="0"/>
              <a:t>mínus</a:t>
            </a:r>
            <a:r>
              <a:rPr lang="cs-CZ" dirty="0"/>
              <a:t> a </a:t>
            </a:r>
            <a:r>
              <a:rPr lang="cs-CZ" b="1" dirty="0"/>
              <a:t>nula</a:t>
            </a:r>
            <a:r>
              <a:rPr lang="cs-CZ" dirty="0"/>
              <a:t>. 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677380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„+“ </a:t>
            </a:r>
            <a:r>
              <a:rPr lang="cs-CZ" dirty="0"/>
              <a:t>se použije, jestliže silná stránka umožní firmě využít příležitosti nebo odvrátit hrozbu, která vyplývá ze změny v okolí firmy a také v případě, že slabá stránka bude vyvážena změnou v okolí firmy.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537965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„-“ </a:t>
            </a:r>
            <a:r>
              <a:rPr lang="cs-CZ" dirty="0"/>
              <a:t>vyjadřuje situaci, kdy silná stránka bude změnou  okolí firmy  redukována nebo když slabá stránka zabrání firmě vyhnout se ohrožení, případně když bude význam slabé stránky změnou v okolí firmy ještě zvýrazněn.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352609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Znaménko „0“ </a:t>
            </a:r>
            <a:r>
              <a:rPr lang="cs-CZ" dirty="0"/>
              <a:t>vyjadřuje, že mezi faktory neexistuje žádný vztah.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320543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 descr="Komunikační plán Taneční školy Need for BEAT. Vendula Mošťková - PDF Free  Download">
            <a:extLst>
              <a:ext uri="{FF2B5EF4-FFF2-40B4-BE49-F238E27FC236}">
                <a16:creationId xmlns:a16="http://schemas.microsoft.com/office/drawing/2014/main" id="{AB7F16E5-94E4-4D49-A9B1-E20C70295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77" y="2525115"/>
            <a:ext cx="6010446" cy="30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43659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6A3D990-92F5-4A7A-8189-DEF486EE0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3" t="46439" r="38814" b="39517"/>
          <a:stretch/>
        </p:blipFill>
        <p:spPr>
          <a:xfrm>
            <a:off x="549976" y="2442576"/>
            <a:ext cx="2956487" cy="15947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584ABBA-AE78-46B3-AA3C-7E01D0D68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71" t="40339" r="25444" b="19628"/>
          <a:stretch/>
        </p:blipFill>
        <p:spPr>
          <a:xfrm>
            <a:off x="3893201" y="2061275"/>
            <a:ext cx="4616308" cy="37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01674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Má-li SWOT analýza plnit v procesu tvorby strategie určitou roli, musí její aplikace směřovat nejen k identifikaci, nalezení a posouzení vlivů v současnosti, ale také k </a:t>
            </a:r>
            <a:r>
              <a:rPr lang="cs-CZ" b="1" dirty="0"/>
              <a:t>predikci vývojových trendů faktorů vnějšího okolí </a:t>
            </a:r>
            <a:r>
              <a:rPr lang="cs-CZ" dirty="0"/>
              <a:t>a </a:t>
            </a:r>
            <a:r>
              <a:rPr lang="cs-CZ" b="1" dirty="0"/>
              <a:t>vnitřní situace firmy  </a:t>
            </a:r>
            <a:r>
              <a:rPr lang="cs-CZ" dirty="0"/>
              <a:t>a jejich </a:t>
            </a:r>
            <a:r>
              <a:rPr lang="cs-CZ" b="1" dirty="0"/>
              <a:t>vzájemných souvislostí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49631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Kombinace klíčových potenciálních příležitostí a hrozeb spolu s předpokládanými </a:t>
            </a:r>
            <a:r>
              <a:rPr lang="cs-CZ" b="1" dirty="0"/>
              <a:t>silnými a slabými stránkami </a:t>
            </a:r>
            <a:r>
              <a:rPr lang="cs-CZ" dirty="0"/>
              <a:t>umožňuje </a:t>
            </a:r>
            <a:r>
              <a:rPr lang="cs-CZ" b="1" dirty="0"/>
              <a:t>zvažovat čtyři rozdílné vzorové situace</a:t>
            </a:r>
            <a:r>
              <a:rPr lang="cs-CZ" dirty="0"/>
              <a:t>, které se mohou stát ur</a:t>
            </a:r>
            <a:r>
              <a:rPr lang="cs-CZ" b="1" dirty="0"/>
              <a:t>čitou orientací pro volbu strategické varianty</a:t>
            </a:r>
            <a:r>
              <a:rPr lang="cs-CZ" dirty="0"/>
              <a:t>?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074179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7DFDCE5-3FC7-D976-2D81-C42FDD1762A0}"/>
              </a:ext>
            </a:extLst>
          </p:cNvPr>
          <p:cNvSpPr txBox="1"/>
          <p:nvPr/>
        </p:nvSpPr>
        <p:spPr>
          <a:xfrm>
            <a:off x="599089" y="919953"/>
            <a:ext cx="8135007" cy="5013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SO (MAXI-MAXI): Ofenzivní strategie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algn="just" fontAlgn="ctr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Využívá silné stránky (S) k maximálnímu využití příležitostí (O). </a:t>
            </a:r>
          </a:p>
          <a:p>
            <a:pPr algn="just" fontAlgn="ctr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endParaRPr lang="cs-CZ" sz="2000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WO (MINI-MAXI): Taktická strategie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algn="just" fontAlgn="ctr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Zaměřuje se na překonání slabých stránek (W) prostřednictvím využití příležitostí (O). </a:t>
            </a:r>
          </a:p>
          <a:p>
            <a:pPr algn="just" fontAlgn="ctr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endParaRPr lang="cs-CZ" sz="2000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ST (MAXI-MINI): Defenzivní strategie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algn="just" fontAlgn="ctr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Používá silné stránky (S) k odvrácení hrozeb (T). </a:t>
            </a:r>
          </a:p>
          <a:p>
            <a:pPr algn="just" fontAlgn="ctr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endParaRPr lang="cs-CZ" sz="2000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WT (MINI-MINI): Reaktivní strategie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Minimální použití silných stránek (S) a snaha o minimalizaci vlivu hrozeb (T) na slabé stránky (W). </a:t>
            </a:r>
          </a:p>
        </p:txBody>
      </p:sp>
    </p:spTree>
    <p:extLst>
      <p:ext uri="{BB962C8B-B14F-4D97-AF65-F5344CB8AC3E}">
        <p14:creationId xmlns:p14="http://schemas.microsoft.com/office/powerpoint/2010/main" val="905313358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3082D0F-03E0-5884-E5C1-36A1AD8F46CB}"/>
              </a:ext>
            </a:extLst>
          </p:cNvPr>
          <p:cNvSpPr txBox="1"/>
          <p:nvPr/>
        </p:nvSpPr>
        <p:spPr>
          <a:xfrm>
            <a:off x="327134" y="872358"/>
            <a:ext cx="8517321" cy="4488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lnSpc>
                <a:spcPts val="21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Příklady strategických přístupů: </a:t>
            </a:r>
            <a:endParaRPr lang="cs-CZ" sz="2000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SO (Ofenzivní strategie):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Nabídnout na trh nový produkt, který využívá silné know-how firmy, a získat tak velké množství zákazníků.</a:t>
            </a: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endParaRPr lang="cs-CZ" sz="2000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WO (Taktická strategie):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Spojit se s partnerem, který má potřebné výrobní kapacity, aby firma mohla využít novou příležitost na trhu.</a:t>
            </a: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endParaRPr lang="cs-CZ" sz="2000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ST (Defenzivní strategie):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V reakci na rostoucí ceny surovin snížit ostatní náklady a omezit zbytné aktivity, aby firma udržela svou pozici.</a:t>
            </a:r>
          </a:p>
        </p:txBody>
      </p:sp>
    </p:spTree>
    <p:extLst>
      <p:ext uri="{BB962C8B-B14F-4D97-AF65-F5344CB8AC3E}">
        <p14:creationId xmlns:p14="http://schemas.microsoft.com/office/powerpoint/2010/main" val="44182672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Podnikatel jako stratég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Centrální postavou ve firmě při strategickém řízení je samotný </a:t>
            </a:r>
            <a:r>
              <a:rPr lang="cs-CZ" b="1" dirty="0"/>
              <a:t>podnikatel</a:t>
            </a:r>
            <a:r>
              <a:rPr lang="cs-CZ" dirty="0"/>
              <a:t>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Důležitou roli hraje samotná </a:t>
            </a:r>
            <a:r>
              <a:rPr lang="cs-CZ" b="1" dirty="0"/>
              <a:t>osobnost podnikatele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Podnikatel musí své okolí umět </a:t>
            </a:r>
            <a:r>
              <a:rPr lang="cs-CZ" b="1" dirty="0"/>
              <a:t>strhnout a nadchnout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Když chce být podnikatel </a:t>
            </a:r>
            <a:r>
              <a:rPr lang="cs-CZ" b="1" dirty="0"/>
              <a:t>úspěšný</a:t>
            </a:r>
            <a:r>
              <a:rPr lang="cs-CZ" dirty="0"/>
              <a:t> (a který podnikatel nechce), musí své představy lidem kolem sebe zprostředkovat.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Musí je o svých představách </a:t>
            </a:r>
            <a:r>
              <a:rPr lang="cs-CZ" b="1" dirty="0"/>
              <a:t>přesvědčit</a:t>
            </a:r>
            <a:r>
              <a:rPr lang="cs-CZ" dirty="0"/>
              <a:t> a dosáhnout toho, aby ho při realizaci představ následovali.</a:t>
            </a:r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737775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SO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se setkává s několika </a:t>
            </a:r>
            <a:r>
              <a:rPr lang="cs-CZ" b="1" dirty="0"/>
              <a:t>příležitostmi</a:t>
            </a:r>
            <a:r>
              <a:rPr lang="cs-CZ" dirty="0"/>
              <a:t> v okolí a zároveň je schopna nabídnout i </a:t>
            </a:r>
            <a:r>
              <a:rPr lang="cs-CZ" b="1" dirty="0"/>
              <a:t>množství silných stránek</a:t>
            </a:r>
            <a:r>
              <a:rPr lang="cs-CZ" dirty="0"/>
              <a:t>, které využití těchto </a:t>
            </a:r>
            <a:r>
              <a:rPr lang="cs-CZ" b="1" dirty="0"/>
              <a:t>příležitostí podporují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příznivých okolností by měla být </a:t>
            </a:r>
            <a:r>
              <a:rPr lang="cs-CZ" b="1" dirty="0"/>
              <a:t>růstové až agresivně orientovaná strategie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představuje </a:t>
            </a:r>
            <a:r>
              <a:rPr lang="cs-CZ" b="1" dirty="0"/>
              <a:t>ofenzivní přístup z pozice síly </a:t>
            </a:r>
            <a:r>
              <a:rPr lang="cs-CZ" dirty="0"/>
              <a:t>a je to </a:t>
            </a:r>
            <a:r>
              <a:rPr lang="cs-CZ" b="1" dirty="0"/>
              <a:t>pochopitelně nejvíce žádaná situace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62/67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542978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E70989D-B18F-2B36-A84B-412209C15663}"/>
              </a:ext>
            </a:extLst>
          </p:cNvPr>
          <p:cNvSpPr txBox="1"/>
          <p:nvPr/>
        </p:nvSpPr>
        <p:spPr>
          <a:xfrm>
            <a:off x="346840" y="939234"/>
            <a:ext cx="84660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Strategie SO 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je jednou ze čtyř základních strategií odvozených z analýzy SWOT, která kombinuje silné stránky podniku (S) s externími příležitostmi (O). Jejím cílem je využít interní přednosti firmy k uchopení příležitostí na trhu, například k získání vedoucího postavení na trhu nebo k přilákání velkého počtu zákazníků. 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08687792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9C5DE-8599-20BA-7A95-E5AFD5302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9C1EAD2-B77C-AC2D-924C-8D98481346C0}"/>
              </a:ext>
            </a:extLst>
          </p:cNvPr>
          <p:cNvSpPr txBox="1"/>
          <p:nvPr/>
        </p:nvSpPr>
        <p:spPr>
          <a:xfrm>
            <a:off x="362606" y="794124"/>
            <a:ext cx="8410903" cy="3898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Jak funguje strategie SO</a:t>
            </a: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Identifikace silných stránek (S)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: </a:t>
            </a:r>
          </a:p>
          <a:p>
            <a:pPr algn="just" fontAlgn="ctr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Podnik si definuje své klíčové silné stránky, které mu dávají konkurenční výhodu, jako je například kvalitní produkt, silná značka nebo efektivní výrobní proces. </a:t>
            </a:r>
            <a:endParaRPr lang="cs-CZ" sz="2000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2.Identifikace příležitostí (O)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: </a:t>
            </a:r>
          </a:p>
          <a:p>
            <a:pPr algn="just" fontAlgn="ctr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Podnik zmapuje vnější faktory, které by pro něj mohly být výhodné, jako jsou nové trhy, nové technologie nebo změny v legislativě. </a:t>
            </a:r>
            <a:endParaRPr lang="cs-CZ" sz="2000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</a:pP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3.Spojení (S + O)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: </a:t>
            </a: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V rámci strategie SO se pak hledají způsoby, jak využít identifikované silné stránky k dosažení externích příležitostí. </a:t>
            </a:r>
          </a:p>
        </p:txBody>
      </p:sp>
    </p:spTree>
    <p:extLst>
      <p:ext uri="{BB962C8B-B14F-4D97-AF65-F5344CB8AC3E}">
        <p14:creationId xmlns:p14="http://schemas.microsoft.com/office/powerpoint/2010/main" val="4056981912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AA996-2444-842D-0AF9-C3C0B2A2F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B90678A-550B-0D04-945B-3909DC2F5ED8}"/>
              </a:ext>
            </a:extLst>
          </p:cNvPr>
          <p:cNvSpPr txBox="1"/>
          <p:nvPr/>
        </p:nvSpPr>
        <p:spPr>
          <a:xfrm>
            <a:off x="378372" y="881237"/>
            <a:ext cx="8513379" cy="4911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Příklad strategie SO</a:t>
            </a:r>
          </a:p>
          <a:p>
            <a:pPr algn="just" fontAlgn="ctr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Silná stránka (S)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: Firma má vynikající a technologicky vyspělý produkt. </a:t>
            </a:r>
            <a:endParaRPr lang="cs-CZ" sz="2000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just" fontAlgn="ctr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Příležitost (O)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: Vnějším faktorem je rychle rostoucí poptávka po inovativních produktech na novém trhu, kam firma ještě nevstoupila. </a:t>
            </a:r>
            <a:endParaRPr lang="cs-CZ" sz="2000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Strategie SO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: Firma využije svou silnou stránku (kvalitní a inovativní produkt) a vstoupí na nový trh s cílem získat tam vedoucí postavení a oslovit mnoho zákazníků. </a:t>
            </a: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1D35"/>
              </a:solidFill>
              <a:latin typeface="Google Sans"/>
            </a:endParaRPr>
          </a:p>
          <a:p>
            <a:pPr algn="just"/>
            <a:r>
              <a:rPr lang="cs-CZ" sz="2000" dirty="0"/>
              <a:t>Význam strategie SO 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Strategie SO je "ofenzivní" strategií, protože se zaměřuje na růst a expanzi. Pomáhá firmě aktivně využívat své přednosti k dosažení strategických cílů a získání konkurenční výhody na trhu. </a:t>
            </a: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</a:pPr>
            <a:endParaRPr lang="cs-CZ" sz="2000" b="0" i="0" dirty="0">
              <a:solidFill>
                <a:srgbClr val="001D35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468413370"/>
      </p:ext>
    </p:extLst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Silné stránky firmy jsou podrobeny nepřízni okolí.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Tato strategie vychází z předpokladu, že </a:t>
            </a:r>
            <a:r>
              <a:rPr lang="cs-CZ" b="1" dirty="0"/>
              <a:t>silné stránky se střetnou s hrozbami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předpokládá </a:t>
            </a:r>
            <a:r>
              <a:rPr lang="cs-CZ" b="1" dirty="0"/>
              <a:t>maximalizaci silných stránek </a:t>
            </a:r>
            <a:r>
              <a:rPr lang="cs-CZ" dirty="0"/>
              <a:t>a </a:t>
            </a:r>
            <a:r>
              <a:rPr lang="cs-CZ" b="1" dirty="0"/>
              <a:t>minimalizaci ohrožení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této situaci je třeba </a:t>
            </a:r>
            <a:r>
              <a:rPr lang="cs-CZ" b="1" dirty="0"/>
              <a:t>včas identifikovat hrozby </a:t>
            </a:r>
            <a:r>
              <a:rPr lang="cs-CZ" dirty="0"/>
              <a:t>a </a:t>
            </a:r>
            <a:r>
              <a:rPr lang="cs-CZ" b="1" dirty="0"/>
              <a:t>přeměnit je využitím silných stránek v příležitosti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Výsledkem je </a:t>
            </a:r>
            <a:r>
              <a:rPr lang="cs-CZ" b="1" dirty="0"/>
              <a:t>diverzifikační strategie</a:t>
            </a:r>
            <a:r>
              <a:rPr lang="cs-CZ" dirty="0"/>
              <a:t>. 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strategie založená na </a:t>
            </a:r>
            <a:r>
              <a:rPr lang="cs-CZ" b="1" dirty="0"/>
              <a:t>různorodosti nabízených výrobků </a:t>
            </a:r>
            <a:r>
              <a:rPr lang="cs-CZ" dirty="0"/>
              <a:t>nebo </a:t>
            </a:r>
            <a:r>
              <a:rPr lang="cs-CZ" b="1" dirty="0"/>
              <a:t>výběru nových trhů</a:t>
            </a:r>
            <a:r>
              <a:rPr lang="cs-CZ" dirty="0"/>
              <a:t>;</a:t>
            </a:r>
          </a:p>
          <a:p>
            <a:pPr lvl="4">
              <a:spcBef>
                <a:spcPts val="640"/>
              </a:spcBef>
            </a:pPr>
            <a:r>
              <a:rPr lang="cs-CZ" dirty="0"/>
              <a:t>jde o politiku </a:t>
            </a:r>
            <a:r>
              <a:rPr lang="cs-CZ" b="1" dirty="0"/>
              <a:t>rozšiřování obchodovatelného sortimentu</a:t>
            </a:r>
            <a:r>
              <a:rPr lang="cs-CZ" dirty="0"/>
              <a:t>, motivovaného snahou o </a:t>
            </a:r>
            <a:r>
              <a:rPr lang="cs-CZ" b="1" dirty="0"/>
              <a:t>snížení závislosti na trzích </a:t>
            </a:r>
            <a:r>
              <a:rPr lang="cs-CZ" dirty="0"/>
              <a:t>s </a:t>
            </a:r>
            <a:r>
              <a:rPr lang="cs-CZ" b="1" dirty="0"/>
              <a:t>malým odbytem</a:t>
            </a:r>
            <a:r>
              <a:rPr lang="cs-CZ" dirty="0"/>
              <a:t>.</a:t>
            </a:r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63/67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897779"/>
      </p:ext>
    </p:extLst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AF678FF-B99A-2E3F-1197-B9EA893D1530}"/>
              </a:ext>
            </a:extLst>
          </p:cNvPr>
          <p:cNvSpPr txBox="1"/>
          <p:nvPr/>
        </p:nvSpPr>
        <p:spPr>
          <a:xfrm>
            <a:off x="362607" y="843455"/>
            <a:ext cx="83005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/>
              <a:t>Strategie ST, </a:t>
            </a:r>
            <a:r>
              <a:rPr lang="cs-CZ" sz="2000" dirty="0"/>
              <a:t>která využívá silné stránky (</a:t>
            </a:r>
            <a:r>
              <a:rPr lang="cs-CZ" sz="2000" dirty="0" err="1"/>
              <a:t>Strengths</a:t>
            </a:r>
            <a:r>
              <a:rPr lang="cs-CZ" sz="2000" dirty="0"/>
              <a:t>) k obraně proti hrozbám (</a:t>
            </a:r>
            <a:r>
              <a:rPr lang="cs-CZ" sz="2000" dirty="0" err="1"/>
              <a:t>Threats</a:t>
            </a:r>
            <a:r>
              <a:rPr lang="cs-CZ" sz="2000" dirty="0"/>
              <a:t>), nebo na "strategii" obecně, což je dlouhodobý plán k dosažení cíle.</a:t>
            </a:r>
          </a:p>
          <a:p>
            <a:pPr algn="just"/>
            <a:endParaRPr lang="cs-CZ" sz="2000" b="1" dirty="0"/>
          </a:p>
          <a:p>
            <a:pPr algn="just"/>
            <a:r>
              <a:rPr lang="cs-CZ" sz="2000" dirty="0"/>
              <a:t>Tato strategie spočívá ve využití silných stránek podniku, projektu či produktu k neutralizaci nebo odvrácení hrozeb, které se vyskytují v externím prostředí.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Jinými slovy, silné stránky pomáhají „bránit se“ proti negativním externím faktorům.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 kontextu podnikání se strategický plán obvykle skládá z cílů organizace a akčních plánů k jejich dosažení v daném období.</a:t>
            </a:r>
          </a:p>
          <a:p>
            <a:pPr algn="just"/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538142282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OW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má na trhu </a:t>
            </a:r>
            <a:r>
              <a:rPr lang="cs-CZ" b="1" dirty="0"/>
              <a:t>mnohé příležitosti</a:t>
            </a:r>
            <a:r>
              <a:rPr lang="cs-CZ" dirty="0"/>
              <a:t>, avšak je </a:t>
            </a:r>
            <a:r>
              <a:rPr lang="cs-CZ" b="1" dirty="0"/>
              <a:t>nucena čelit velkému množství svých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klade důraz na </a:t>
            </a:r>
            <a:r>
              <a:rPr lang="cs-CZ" b="1" dirty="0"/>
              <a:t>maximalizaci příležitostí k překonání slabých stránek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Zaměření strategie tomto případě spočívá v důsledné </a:t>
            </a:r>
            <a:r>
              <a:rPr lang="cs-CZ" b="1" dirty="0"/>
              <a:t>eliminaci slabých stránek </a:t>
            </a:r>
            <a:r>
              <a:rPr lang="cs-CZ" dirty="0"/>
              <a:t>a dále ve </a:t>
            </a:r>
            <a:r>
              <a:rPr lang="cs-CZ" b="1" dirty="0"/>
              <a:t>větším využití tržních příležitostí</a:t>
            </a:r>
            <a:r>
              <a:rPr lang="cs-CZ" dirty="0"/>
              <a:t>, často se jedná o strategii </a:t>
            </a:r>
            <a:r>
              <a:rPr lang="cs-CZ" b="1" dirty="0" err="1"/>
              <a:t>turnaround</a:t>
            </a:r>
            <a:r>
              <a:rPr lang="cs-CZ" b="1" dirty="0"/>
              <a:t> (zvratová, obratová).</a:t>
            </a: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64/67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51652"/>
      </p:ext>
    </p:extLst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37ECF-341D-243D-EED7-B0050428B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F29CC6A-DDD3-0FA5-1F12-AFA2778A2AF0}"/>
              </a:ext>
            </a:extLst>
          </p:cNvPr>
          <p:cNvSpPr txBox="1"/>
          <p:nvPr/>
        </p:nvSpPr>
        <p:spPr>
          <a:xfrm>
            <a:off x="354723" y="891937"/>
            <a:ext cx="84503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Strategie WO 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je jednou ze čtyř hlavních strategií odvozených ze SWOT analýzy, která se zaměřuje na překonání vnitřních slabin organizace a současné využití vnějších příležitostí. Tato tzv. „taktická" strategie se snaží omezit vlastní nedostatky tak, aby se firma mohla naplno chopit příležitostí, které se jí naskýtají. 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43213713"/>
      </p:ext>
    </p:extLst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F99C0-3640-5784-0067-AA01949E8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88B91CA-3F32-0809-1513-ACC37421A108}"/>
              </a:ext>
            </a:extLst>
          </p:cNvPr>
          <p:cNvSpPr txBox="1"/>
          <p:nvPr/>
        </p:nvSpPr>
        <p:spPr>
          <a:xfrm>
            <a:off x="315311" y="897601"/>
            <a:ext cx="8529144" cy="3372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Jak strategie WO funguje:</a:t>
            </a:r>
          </a:p>
          <a:p>
            <a:pPr algn="just" fontAlgn="ctr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Slabé stránky (W - </a:t>
            </a:r>
            <a:r>
              <a:rPr lang="cs-CZ" sz="2000" b="1" i="0" dirty="0" err="1">
                <a:solidFill>
                  <a:srgbClr val="001D35"/>
                </a:solidFill>
                <a:effectLst/>
                <a:latin typeface="Google Sans"/>
              </a:rPr>
              <a:t>Weaknesses</a:t>
            </a: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):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 Identifikují se vnitřní nedostatky, slabiny nebo problémy organizace. </a:t>
            </a:r>
          </a:p>
          <a:p>
            <a:pPr algn="just" fontAlgn="ctr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just" fontAlgn="ctr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Příležitosti (O - </a:t>
            </a:r>
            <a:r>
              <a:rPr lang="cs-CZ" sz="2000" b="1" i="0" dirty="0" err="1">
                <a:solidFill>
                  <a:srgbClr val="001D35"/>
                </a:solidFill>
                <a:effectLst/>
                <a:latin typeface="Google Sans"/>
              </a:rPr>
              <a:t>Opportunities</a:t>
            </a: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):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 Analyzují se vnější faktory, které může firma využít ve svůj prospěch. </a:t>
            </a:r>
          </a:p>
          <a:p>
            <a:pPr algn="just" fontAlgn="ctr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</a:pPr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Spojení: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 Cílem strategie WO je najít způsoby, jak zmírnit nebo eliminovat identifikované slabiny a tím umožnit využití příležitostí, které by jinak zůstaly nevyužity. </a:t>
            </a:r>
          </a:p>
        </p:txBody>
      </p:sp>
    </p:spTree>
    <p:extLst>
      <p:ext uri="{BB962C8B-B14F-4D97-AF65-F5344CB8AC3E}">
        <p14:creationId xmlns:p14="http://schemas.microsoft.com/office/powerpoint/2010/main" val="3963273507"/>
      </p:ext>
    </p:extLst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4C496-53DE-97B0-61DE-E36C4A30E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A60FBA6-9F9A-5D6B-6314-C9DB7A5DD929}"/>
              </a:ext>
            </a:extLst>
          </p:cNvPr>
          <p:cNvSpPr txBox="1"/>
          <p:nvPr/>
        </p:nvSpPr>
        <p:spPr>
          <a:xfrm>
            <a:off x="409904" y="904512"/>
            <a:ext cx="8379372" cy="281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lnSpc>
                <a:spcPts val="21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cs-CZ" sz="2000" b="1" i="0" u="sng" dirty="0">
                <a:solidFill>
                  <a:srgbClr val="001D35"/>
                </a:solidFill>
                <a:effectLst/>
                <a:latin typeface="Google Sans"/>
              </a:rPr>
              <a:t>Příklad strategie WO: </a:t>
            </a:r>
            <a:endParaRPr lang="cs-CZ" sz="2000" b="1" i="0" u="sng" dirty="0">
              <a:solidFill>
                <a:srgbClr val="0B57D0"/>
              </a:solidFill>
              <a:effectLst/>
              <a:latin typeface="Google Sans"/>
            </a:endParaRP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Firma má nedostatek výrobních kapacit (slabina), ale na trhu roste poptávka po jejím produktu (příležitost).</a:t>
            </a:r>
          </a:p>
          <a:p>
            <a:pPr algn="just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Strategie WO by v tomto případě mohla spočívat v nalezení partnera pro spolupráci, který má volné výrobní kapacity, aby firma mohla uspokojit rostoucí poptávku a rozvíjet se.</a:t>
            </a: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Tento typ strategie je klíčovou součástí strategického plánování a pomáhá firmám proaktivně reagovat na měnící se tržní prostředí. </a:t>
            </a:r>
          </a:p>
        </p:txBody>
      </p:sp>
    </p:spTree>
    <p:extLst>
      <p:ext uri="{BB962C8B-B14F-4D97-AF65-F5344CB8AC3E}">
        <p14:creationId xmlns:p14="http://schemas.microsoft.com/office/powerpoint/2010/main" val="406399636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Podnikatel jako stratég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Stratég musí mít tři vlastnosti, aby byl úspěšný: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Otevřenost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Znamená přístupnost ke všemu, schopnost komunikace s jinými lidmi, být zvídavý, mít rozhled mimo svůj obor.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Spontánnost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Je schopnost myslet nekonvenčně, oprostit se od obvyklých zvyklostí, vytvářet vlastní standarty.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Smysl pro realitu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Je schopnost vidět věci, jaké jsou, a ne, jaké by podle představ a přání měly být.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Bez smyslu pro realitu zůstanou představy iluzí.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Umění úspěšného podnikání spočívá v tom, že člověk přemění své představy v realitu. 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525188"/>
      </p:ext>
    </p:extLst>
  </p:cSld>
  <p:clrMapOvr>
    <a:masterClrMapping/>
  </p:clrMapOvr>
  <p:transition spd="slow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Strategická analýza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SWOT analýza</a:t>
            </a:r>
          </a:p>
          <a:p>
            <a:pPr lvl="2">
              <a:spcBef>
                <a:spcPts val="640"/>
              </a:spcBef>
            </a:pPr>
            <a:r>
              <a:rPr lang="cs-CZ" dirty="0"/>
              <a:t>Strategie WT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Firma je v situaci, kdy u ní </a:t>
            </a:r>
            <a:r>
              <a:rPr lang="cs-CZ" b="1" dirty="0"/>
              <a:t>převažují slabé stránky </a:t>
            </a:r>
            <a:r>
              <a:rPr lang="cs-CZ" dirty="0"/>
              <a:t>a současně se v okolí </a:t>
            </a:r>
            <a:r>
              <a:rPr lang="cs-CZ" b="1" dirty="0"/>
              <a:t>vyskytuje mnoho rizikových faktorů</a:t>
            </a:r>
            <a:r>
              <a:rPr lang="cs-CZ" dirty="0"/>
              <a:t>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Strategie se orientuj na </a:t>
            </a:r>
            <a:r>
              <a:rPr lang="cs-CZ" b="1" dirty="0"/>
              <a:t>minimalizaci slabých stránek </a:t>
            </a:r>
            <a:r>
              <a:rPr lang="cs-CZ" dirty="0"/>
              <a:t>a </a:t>
            </a:r>
            <a:r>
              <a:rPr lang="cs-CZ" b="1" dirty="0"/>
              <a:t>minimalizaci rizik.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tomto případě se jedná </a:t>
            </a:r>
            <a:r>
              <a:rPr lang="cs-CZ" b="1" dirty="0"/>
              <a:t>spíše o strategii obrannou </a:t>
            </a:r>
            <a:r>
              <a:rPr lang="cs-CZ" dirty="0"/>
              <a:t>a </a:t>
            </a:r>
            <a:r>
              <a:rPr lang="cs-CZ" b="1" dirty="0"/>
              <a:t>defenzivní</a:t>
            </a:r>
            <a:r>
              <a:rPr lang="cs-CZ" dirty="0"/>
              <a:t>, vycházející často z </a:t>
            </a:r>
            <a:r>
              <a:rPr lang="cs-CZ" b="1" dirty="0"/>
              <a:t>uzavírání kompromisů </a:t>
            </a:r>
            <a:r>
              <a:rPr lang="cs-CZ" dirty="0"/>
              <a:t>a </a:t>
            </a:r>
            <a:r>
              <a:rPr lang="cs-CZ" b="1" dirty="0"/>
              <a:t>opuštění určitých pozic</a:t>
            </a:r>
            <a:r>
              <a:rPr lang="cs-CZ" dirty="0"/>
              <a:t>.</a:t>
            </a:r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4">
              <a:spcBef>
                <a:spcPts val="640"/>
              </a:spcBef>
            </a:pPr>
            <a:endParaRPr lang="cs-CZ" dirty="0"/>
          </a:p>
          <a:p>
            <a:pPr lvl="2">
              <a:spcBef>
                <a:spcPts val="640"/>
              </a:spcBef>
            </a:pPr>
            <a:endParaRPr lang="cs-CZ" dirty="0"/>
          </a:p>
          <a:p>
            <a:pPr marL="1543050" lvl="2" indent="-514350">
              <a:spcBef>
                <a:spcPts val="640"/>
              </a:spcBef>
              <a:buFont typeface="+mj-lt"/>
              <a:buAutoNum type="arabicPeriod" startAt="5"/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65/67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585902"/>
      </p:ext>
    </p:extLst>
  </p:cSld>
  <p:clrMapOvr>
    <a:masterClrMapping/>
  </p:clrMapOvr>
  <p:transition spd="slow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EEB40-97AA-E709-A6D7-F1872A1C2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2818EC6-2D23-F81B-7201-3A2DE530294E}"/>
              </a:ext>
            </a:extLst>
          </p:cNvPr>
          <p:cNvSpPr txBox="1"/>
          <p:nvPr/>
        </p:nvSpPr>
        <p:spPr>
          <a:xfrm>
            <a:off x="433551" y="918223"/>
            <a:ext cx="84109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1" i="0" dirty="0">
                <a:solidFill>
                  <a:srgbClr val="001D35"/>
                </a:solidFill>
                <a:effectLst/>
                <a:latin typeface="Google Sans"/>
              </a:rPr>
              <a:t>"Strategie WT" 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odkazuje na jednu ze čtyř možných strategií vyplývajících ze SWOT analýzy, konkrétně na strategii </a:t>
            </a:r>
            <a:r>
              <a:rPr lang="cs-CZ" sz="2000" b="0" i="0" dirty="0" err="1">
                <a:solidFill>
                  <a:srgbClr val="001D35"/>
                </a:solidFill>
                <a:effectLst/>
                <a:latin typeface="Google Sans"/>
              </a:rPr>
              <a:t>Weaknesses-Threats</a:t>
            </a: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 (Slabé stránky – Hrozby). Tato minimalizační strategie se zaměřuje na snížení negativních dopadů vnějších hrozeb na vnitřní slabé stránky organizace nebo projektu, často skrze minimalizaci nákladů a ústupovou taktiku.</a:t>
            </a:r>
          </a:p>
          <a:p>
            <a:pPr algn="just"/>
            <a:endParaRPr lang="cs-CZ" sz="2000" dirty="0">
              <a:solidFill>
                <a:srgbClr val="001D35"/>
              </a:solidFill>
              <a:latin typeface="Google Sans"/>
            </a:endParaRPr>
          </a:p>
          <a:p>
            <a:pPr algn="just"/>
            <a:endParaRPr lang="cs-CZ" sz="2000" dirty="0">
              <a:solidFill>
                <a:srgbClr val="001D35"/>
              </a:solidFill>
              <a:latin typeface="Google Sans"/>
            </a:endParaRPr>
          </a:p>
          <a:p>
            <a:pPr algn="just" fontAlgn="ctr"/>
            <a:r>
              <a:rPr lang="cs-CZ" sz="2000" dirty="0"/>
              <a:t>Co znamená strategie WT: </a:t>
            </a:r>
          </a:p>
          <a:p>
            <a:pPr algn="just" fontAlgn="ctr"/>
            <a:endParaRPr lang="cs-CZ" sz="2000" dirty="0"/>
          </a:p>
          <a:p>
            <a:pPr algn="just"/>
            <a:r>
              <a:rPr lang="cs-CZ" sz="2000" b="1" dirty="0"/>
              <a:t>W – </a:t>
            </a:r>
            <a:r>
              <a:rPr lang="cs-CZ" sz="2000" b="1" dirty="0" err="1"/>
              <a:t>Weaknesses</a:t>
            </a:r>
            <a:r>
              <a:rPr lang="cs-CZ" sz="2000" b="1" dirty="0"/>
              <a:t> (Slabé stránky):</a:t>
            </a:r>
            <a:r>
              <a:rPr lang="cs-CZ" sz="2000" dirty="0"/>
              <a:t> Vnitřní nedostatky organizace, které ji znevýhodňují.</a:t>
            </a:r>
          </a:p>
          <a:p>
            <a:pPr algn="just"/>
            <a:r>
              <a:rPr lang="cs-CZ" sz="2000" b="1" dirty="0"/>
              <a:t>T – </a:t>
            </a:r>
            <a:r>
              <a:rPr lang="cs-CZ" sz="2000" b="1" dirty="0" err="1"/>
              <a:t>Threats</a:t>
            </a:r>
            <a:r>
              <a:rPr lang="cs-CZ" sz="2000" b="1" dirty="0"/>
              <a:t> (Hrozby):</a:t>
            </a:r>
            <a:r>
              <a:rPr lang="cs-CZ" sz="2000" dirty="0"/>
              <a:t> Vnější faktory, které by mohly organizaci negativně ovlivnit.</a:t>
            </a:r>
          </a:p>
          <a:p>
            <a:pPr algn="just"/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40302352"/>
      </p:ext>
    </p:extLst>
  </p:cSld>
  <p:clrMapOvr>
    <a:masterClrMapping/>
  </p:clrMapOvr>
  <p:transition spd="slow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BDA9B-820A-514B-1115-E3DF88D18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767A907-8298-F4A0-3754-4B9323A14EDA}"/>
              </a:ext>
            </a:extLst>
          </p:cNvPr>
          <p:cNvSpPr txBox="1"/>
          <p:nvPr/>
        </p:nvSpPr>
        <p:spPr>
          <a:xfrm>
            <a:off x="362607" y="943718"/>
            <a:ext cx="8584324" cy="1797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cs-CZ" sz="2000" b="1" u="sng" dirty="0">
                <a:solidFill>
                  <a:srgbClr val="001D35"/>
                </a:solidFill>
                <a:effectLst/>
                <a:latin typeface="Google Sans"/>
              </a:rPr>
              <a:t>Jak strategie WT funguje:</a:t>
            </a: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WT strategie se snaží minimalizovat vnější hrozby a zároveň řešit vnitřní slabé stránky, které by hrozbám mohly být zranitelné. Cílem je omezit vliv hrozeb na slabé stránky, což může vést k úsporným opatřením nebo k přijetí ústupových taktik. </a:t>
            </a:r>
          </a:p>
        </p:txBody>
      </p:sp>
    </p:spTree>
    <p:extLst>
      <p:ext uri="{BB962C8B-B14F-4D97-AF65-F5344CB8AC3E}">
        <p14:creationId xmlns:p14="http://schemas.microsoft.com/office/powerpoint/2010/main" val="2441886391"/>
      </p:ext>
    </p:extLst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C0450-D51C-4120-D896-48FFB88BE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B71070C-575B-ACA1-2FD0-B154502A68C0}"/>
              </a:ext>
            </a:extLst>
          </p:cNvPr>
          <p:cNvSpPr txBox="1"/>
          <p:nvPr/>
        </p:nvSpPr>
        <p:spPr>
          <a:xfrm>
            <a:off x="346842" y="912187"/>
            <a:ext cx="8442434" cy="1797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  <a:spcBef>
                <a:spcPts val="1500"/>
              </a:spcBef>
              <a:spcAft>
                <a:spcPts val="750"/>
              </a:spcAft>
              <a:buNone/>
            </a:pPr>
            <a:r>
              <a:rPr lang="cs-CZ" sz="2000" b="1" i="0" u="sng" dirty="0">
                <a:solidFill>
                  <a:srgbClr val="001D35"/>
                </a:solidFill>
                <a:effectLst/>
                <a:latin typeface="Google Sans"/>
              </a:rPr>
              <a:t>Příklad strategie WT:</a:t>
            </a:r>
          </a:p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cs-CZ" sz="2000" b="0" i="0" dirty="0">
                <a:solidFill>
                  <a:srgbClr val="001D35"/>
                </a:solidFill>
                <a:effectLst/>
                <a:latin typeface="Google Sans"/>
              </a:rPr>
              <a:t>Pokud má firma slabou značku (slabina W) a zároveň se na trhu objevuje silný nový konkurent, který ohrožuje její podíl (hrozba T), WT strategie by mohla zahrnovat snížení investic do méně efektivních kampaní, zrušení nevýhodných kontraktů a zaměření se na udržení klíčových zákazníků. </a:t>
            </a:r>
          </a:p>
        </p:txBody>
      </p:sp>
    </p:spTree>
    <p:extLst>
      <p:ext uri="{BB962C8B-B14F-4D97-AF65-F5344CB8AC3E}">
        <p14:creationId xmlns:p14="http://schemas.microsoft.com/office/powerpoint/2010/main" val="4156928526"/>
      </p:ext>
    </p:extLst>
  </p:cSld>
  <p:clrMapOvr>
    <a:masterClrMapping/>
  </p:clrMapOvr>
  <p:transition spd="slow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/>
              <a:t>Význam a role strategické analýzy</a:t>
            </a:r>
            <a:endParaRPr b="1"/>
          </a:p>
        </p:txBody>
      </p:sp>
      <p:sp>
        <p:nvSpPr>
          <p:cNvPr id="226" name="Google Shape;226;p32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640"/>
              </a:spcBef>
              <a:spcAft>
                <a:spcPts val="0"/>
              </a:spcAft>
              <a:buSzPct val="56250"/>
              <a:buChar char="•"/>
            </a:pPr>
            <a:r>
              <a:rPr lang="cs-CZ" b="1"/>
              <a:t>Syntéza jako východisko pro formulaci strategie</a:t>
            </a:r>
            <a:endParaRPr b="1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–"/>
            </a:pPr>
            <a:r>
              <a:rPr lang="cs-CZ"/>
              <a:t>Tato pojatá syntéza má předpoklady plnit roli při identifikaci relativní konkurenční síly a od toho se odvíjejících strategických předností jako základu konkurenční výhody.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–"/>
            </a:pPr>
            <a:r>
              <a:rPr lang="cs-CZ"/>
              <a:t>Konkurenční výhoda je založena na specifických předností podniku, které mají pro podnik zásadní význam a výrazně se podílejí na tvorbě hodnoty vnímané zákazníkem.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64285"/>
              <a:buChar char="–"/>
            </a:pPr>
            <a:r>
              <a:rPr lang="cs-CZ"/>
              <a:t>Syntéza výsledků představuje mimořádně náročnou činnost a v podstatě vrcholným krokem strategické analýzy.</a:t>
            </a:r>
            <a:endParaRPr/>
          </a:p>
          <a:p>
            <a:pPr marL="9144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 txBox="1"/>
          <p:nvPr/>
        </p:nvSpPr>
        <p:spPr>
          <a:xfrm>
            <a:off x="457200" y="6340415"/>
            <a:ext cx="83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66/67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WOT analýza neziskovej organizácie / Seminárna práca / Zadania-seminarky.sk">
            <a:extLst>
              <a:ext uri="{FF2B5EF4-FFF2-40B4-BE49-F238E27FC236}">
                <a16:creationId xmlns:a16="http://schemas.microsoft.com/office/drawing/2014/main" id="{161248D6-A9BD-8803-BC73-B96D5631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9" y="764956"/>
            <a:ext cx="39719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likácia SWOT analýzy v školách | Metodicko-pedagogické centrum">
            <a:extLst>
              <a:ext uri="{FF2B5EF4-FFF2-40B4-BE49-F238E27FC236}">
                <a16:creationId xmlns:a16="http://schemas.microsoft.com/office/drawing/2014/main" id="{9CF70E94-E633-0307-AD4D-81CDACB6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94" y="3704568"/>
            <a:ext cx="4146962" cy="21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76752"/>
      </p:ext>
    </p:extLst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🚀TOWS Matice: Od analýzy k akci! Potřebujete přeměnit výsledky SWOT  analýzy v konkrétní strategii? TOWS matice vám pomůže nejen identifikovat  příležitosti a hrozby, ale také navrhne konkrétní kroky, jak je využít ve">
            <a:extLst>
              <a:ext uri="{FF2B5EF4-FFF2-40B4-BE49-F238E27FC236}">
                <a16:creationId xmlns:a16="http://schemas.microsoft.com/office/drawing/2014/main" id="{92091A5A-3A8C-FD95-2DBE-E1CF1F77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0" y="79615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32562"/>
      </p:ext>
    </p:extLst>
  </p:cSld>
  <p:clrMapOvr>
    <a:masterClrMapping/>
  </p:clrMapOvr>
  <p:transition spd="slow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D2D7EE2-F1AA-B4E5-9D50-38516C80E6FD}"/>
              </a:ext>
            </a:extLst>
          </p:cNvPr>
          <p:cNvSpPr txBox="1"/>
          <p:nvPr/>
        </p:nvSpPr>
        <p:spPr>
          <a:xfrm>
            <a:off x="346841" y="843455"/>
            <a:ext cx="84030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Zdroje:</a:t>
            </a:r>
          </a:p>
          <a:p>
            <a:endParaRPr lang="cs-CZ" b="1" u="sng" dirty="0"/>
          </a:p>
          <a:p>
            <a:r>
              <a:rPr lang="cs-CZ" sz="1050" b="1" u="sng" dirty="0"/>
              <a:t>https://www.google.com/search?sca_esv=356e0bcf11d0cff3&amp;udm=2&amp;fbs=AIIjpHz8mDO5Cc0voi7AQgmHq8oIEQW9pZ7mxsESyVHDoN6bYlhOfGsG5ErB1taBJI77r3zIKpngHv1BZHnOCu4hRcF7ND7aGFt-QBBFZSrK_4WBeSXb6SsxyL-0fGvO-XTXuHJ1BGhfeDt-xaNcK6yFwj4To-Tk9tf1PGGaKLOtHZjvXIljSP2uHQOKSb6Ov6vGJhiJK2_9&amp;q=strategie+wt&amp;sa=X&amp;ved=2ahUKEwiyrf-jqOSPAxV_9LsIHXe4NLgQtKgLegQIExAB&amp;biw=1920&amp;bih=1073&amp;dpr=1#imgrc=JoFVavXxADSHLM&amp;imgdii=0ZV3GHH7B0rRPM </a:t>
            </a:r>
          </a:p>
        </p:txBody>
      </p:sp>
    </p:spTree>
    <p:extLst>
      <p:ext uri="{BB962C8B-B14F-4D97-AF65-F5344CB8AC3E}">
        <p14:creationId xmlns:p14="http://schemas.microsoft.com/office/powerpoint/2010/main" val="3222764501"/>
      </p:ext>
    </p:extLst>
  </p:cSld>
  <p:clrMapOvr>
    <a:masterClrMapping/>
  </p:clrMapOvr>
  <p:transition spd="slow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b="1" dirty="0"/>
              <a:t>Mise</a:t>
            </a:r>
            <a:r>
              <a:rPr lang="cs-CZ" dirty="0"/>
              <a:t> (anglicky </a:t>
            </a:r>
            <a:r>
              <a:rPr lang="cs-CZ" dirty="0" err="1"/>
              <a:t>mission</a:t>
            </a:r>
            <a:r>
              <a:rPr lang="cs-CZ" dirty="0"/>
              <a:t> či </a:t>
            </a:r>
            <a:r>
              <a:rPr lang="cs-CZ" dirty="0" err="1"/>
              <a:t>mission</a:t>
            </a:r>
            <a:r>
              <a:rPr lang="cs-CZ" dirty="0"/>
              <a:t> </a:t>
            </a:r>
            <a:r>
              <a:rPr lang="cs-CZ" dirty="0" err="1"/>
              <a:t>statement</a:t>
            </a:r>
            <a:r>
              <a:rPr lang="cs-CZ" dirty="0"/>
              <a:t>) odpovídá na následující otázky: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Kdo jsme?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Co děláme?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Proč to děláme?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V čem jsme dobří a proč?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Pro koho tu jsme?</a:t>
            </a:r>
          </a:p>
          <a:p>
            <a:pPr lvl="3">
              <a:spcBef>
                <a:spcPts val="640"/>
              </a:spcBef>
            </a:pPr>
            <a:r>
              <a:rPr lang="cs-CZ" dirty="0"/>
              <a:t>Kdo nebo co za námi stojí?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01190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Strategický management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Proces strategického řízení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dirty="0"/>
              <a:t>Proces strategického řízení dělíme do pěti fází:</a:t>
            </a:r>
          </a:p>
          <a:p>
            <a:pPr marL="1085850" lvl="1" indent="-514350">
              <a:spcBef>
                <a:spcPts val="640"/>
              </a:spcBef>
              <a:buFont typeface="+mj-lt"/>
              <a:buAutoNum type="arabicPeriod"/>
            </a:pPr>
            <a:r>
              <a:rPr lang="cs-CZ" dirty="0"/>
              <a:t>Zahrnuje identifikaci současné </a:t>
            </a:r>
            <a:r>
              <a:rPr lang="cs-CZ" b="1" dirty="0"/>
              <a:t>mise</a:t>
            </a:r>
            <a:r>
              <a:rPr lang="cs-CZ" dirty="0"/>
              <a:t>, </a:t>
            </a:r>
            <a:r>
              <a:rPr lang="cs-CZ" b="1" dirty="0"/>
              <a:t>vize</a:t>
            </a:r>
            <a:r>
              <a:rPr lang="cs-CZ" dirty="0"/>
              <a:t> a </a:t>
            </a:r>
            <a:r>
              <a:rPr lang="cs-CZ" b="1" dirty="0"/>
              <a:t>cílů</a:t>
            </a:r>
            <a:r>
              <a:rPr lang="cs-CZ" dirty="0"/>
              <a:t> firmy.</a:t>
            </a:r>
          </a:p>
          <a:p>
            <a:pPr lvl="2">
              <a:spcBef>
                <a:spcPts val="640"/>
              </a:spcBef>
            </a:pPr>
            <a:r>
              <a:rPr lang="cs-CZ" sz="2200" b="1" dirty="0"/>
              <a:t>Vize</a:t>
            </a:r>
            <a:r>
              <a:rPr lang="cs-CZ" sz="2200" dirty="0"/>
              <a:t> (anglicky vision či vision </a:t>
            </a:r>
            <a:r>
              <a:rPr lang="cs-CZ" sz="2200" dirty="0" err="1"/>
              <a:t>statement</a:t>
            </a:r>
            <a:r>
              <a:rPr lang="cs-CZ" sz="2200" dirty="0"/>
              <a:t>) udává směr, kterým se firma ubírá. 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Popisuje vzdálenější budoucnost (obvykle v řádu 2–5 let). </a:t>
            </a:r>
          </a:p>
          <a:p>
            <a:pPr lvl="2">
              <a:spcBef>
                <a:spcPts val="640"/>
              </a:spcBef>
            </a:pPr>
            <a:r>
              <a:rPr lang="cs-CZ" sz="2200" dirty="0"/>
              <a:t>Říká, čeho bychom chtěli časem dosáhnout.</a:t>
            </a:r>
          </a:p>
          <a:p>
            <a:pPr lvl="3">
              <a:spcBef>
                <a:spcPts val="640"/>
              </a:spcBef>
            </a:pPr>
            <a:endParaRPr lang="cs-CZ" dirty="0"/>
          </a:p>
          <a:p>
            <a:pPr lvl="1">
              <a:spcBef>
                <a:spcPts val="640"/>
              </a:spcBef>
              <a:buChar char="•"/>
            </a:pPr>
            <a:endParaRPr dirty="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9/67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27125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3899</Words>
  <Application>Microsoft Office PowerPoint</Application>
  <PresentationFormat>Předvádění na obrazovce (4:3)</PresentationFormat>
  <Paragraphs>636</Paragraphs>
  <Slides>78</Slides>
  <Notes>63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82" baseType="lpstr">
      <vt:lpstr>Arial</vt:lpstr>
      <vt:lpstr>Calibri</vt:lpstr>
      <vt:lpstr>Google Sans</vt:lpstr>
      <vt:lpstr>Office Theme</vt:lpstr>
      <vt:lpstr>Strategický management XSM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Strategický management</vt:lpstr>
      <vt:lpstr>Prezentace aplikace PowerPoint</vt:lpstr>
      <vt:lpstr>Prezentace aplikace PowerPoint</vt:lpstr>
      <vt:lpstr>Strategický management</vt:lpstr>
      <vt:lpstr>Prezentace aplikace PowerPoint</vt:lpstr>
      <vt:lpstr>Prezentace aplikace PowerPoint</vt:lpstr>
      <vt:lpstr>Prezentace aplikace PowerPoint</vt:lpstr>
      <vt:lpstr>Strategický management</vt:lpstr>
      <vt:lpstr>Prezentace aplikace PowerPoint</vt:lpstr>
      <vt:lpstr>Strategický management</vt:lpstr>
      <vt:lpstr>Prezentace aplikace PowerPoint</vt:lpstr>
      <vt:lpstr>Prezentace aplikace PowerPoint</vt:lpstr>
      <vt:lpstr>Prezentace aplikace PowerPoint</vt:lpstr>
      <vt:lpstr>Strategický management</vt:lpstr>
      <vt:lpstr>Prezentace aplikace PowerPoint</vt:lpstr>
      <vt:lpstr>Prezentace aplikace PowerPoint</vt:lpstr>
      <vt:lpstr>Prezentace aplikace PowerPoint</vt:lpstr>
      <vt:lpstr>Význam a role strategické analýzy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Hart Martin</cp:lastModifiedBy>
  <cp:revision>28</cp:revision>
  <dcterms:modified xsi:type="dcterms:W3CDTF">2025-09-29T05:54:16Z</dcterms:modified>
</cp:coreProperties>
</file>