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71" r:id="rId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156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46DB3A-A0EE-794B-3ADD-ECB193D707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23BF748-8ACD-11B7-4968-A2DC578FC2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2E94A05-7212-9E02-0E86-1AE081FE2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1C69A36-9D4E-0895-7B39-982A0BD54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DBFEBB8-DD2E-CCBF-6FCB-3EC20A153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9160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71D787-6A4B-6F35-1D61-518A81865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1D95B87-E517-4703-65C7-FCB662D79E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1DA8F75-1265-102A-ACC1-E3F72BFE4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99A4D7F-626C-A086-15E9-6151A7912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B534BD7-1B68-6402-1BC5-42DD5D17A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5048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CFC13CE8-8CC2-CFA9-44CC-B6E598FD37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C9B8081-8A95-411B-92C3-F29B675DB2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C54EBE1-6FEE-A779-5FE8-B26278D16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767110C-A50A-F68F-1C6B-75BF56FC2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D2460EB-7A4A-E6D8-E8A8-1120771B1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7528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EA0253-EA75-8B64-207D-DDF077599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C704C89-791B-7646-4F5C-73ED847F19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6D652F1-DC24-F933-8C46-5C957BD36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E7807C0-C0C3-9D87-0739-71A35C9FF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7A750F1-678D-FF02-52C9-31A1AF9BE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9408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E5FB5E-3647-6C95-B166-6A4CB7AE2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C0EA524-BF5F-26FC-0DFF-E0AD87F6E6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3A91908-4872-483F-38EF-8673E5C3C0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E7AC24D-BABC-52BB-1FE7-D6D004BD9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A0B43A3-2158-8A68-53DD-7F2C0B309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2470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8486C4-CF76-39FC-3418-775A96EA7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2204935-64AE-2205-85FF-05E315B5C7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25AE53E-8A00-C364-14A6-6A3E4778ED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3FA2819-C1D0-26D8-4E4A-6B7137E77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6A1D08C-A273-EA22-6164-B6E921F04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16C81D4-6439-2938-0F76-BDAB9264D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647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7E4AEC6-DA15-FD0C-A2C1-255DF3A9B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2DDB8D7-EF65-ED4F-7C14-40CDBA12C7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9261D84-3E9A-FA29-7C71-4D6BE8BD34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9C8CBDC-1D8E-114B-DAF9-762B053F5C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ECB286A-66D3-FB71-3857-F4D3F9A75C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ECB98566-7D05-AB91-B406-CC806E479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C7EFC1A2-7D32-99AD-FF4C-84D6A55FD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0863464-2402-B8FC-A3E6-EB63CDA86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6514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17AA04-86C6-238B-6757-8C863C417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EF86CFD-3B77-2342-9348-D1D9E0BB2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275DF78-0478-892E-AFF5-F4A9AE089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191D8B5-4EFE-7B26-0DF0-634BC187E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5358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4F16EE49-8F2D-0ADE-283E-0B863AC80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0ADA43A3-37DA-4148-2D63-742066E8A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1FDC754-11F1-82A3-6AA1-F6C670BCE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9471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4EC9F7-801B-8D06-D66C-04C2B8994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1A51C20-03C7-F8BC-9B27-39ED0E43B5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0037A02-37E0-EA81-9716-6D2B229AB5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E9DE1BE-F1AE-5383-B497-CC93CF52C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EF991E9-E9C6-E75D-DC73-416F8E991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5941C4B-09D7-9033-2A7E-ED77CB0FF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8073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70292B-6B55-93C6-92D0-D299C4A7C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C8DCD2BE-C06B-AB06-A61F-537C44297C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C80F684-DF4D-0240-B389-67480AC68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A20AB0E-AC8D-1F26-13FF-F2302D6BB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A896E-79EB-4066-80B8-BE4B698B119D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E7513AF-05C8-1B7B-88E6-9C28C451B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E93C485-618A-3AA5-71B8-94C3676BE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4732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2BC80FE1-E03E-41EA-E557-46512C32B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DAF40B4-BCF2-B723-93ED-3001680289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17573C9-E0E5-AC22-108C-A06131CB0D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3A896E-79EB-4066-80B8-BE4B698B119D}" type="datetimeFigureOut">
              <a:rPr lang="cs-CZ" smtClean="0"/>
              <a:t>22.10.2025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AE9B1A6-D069-CE47-E799-93871C4F50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50B3EF3-8C7A-236A-BF0C-FD820566B3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1920B1-1D75-4DE2-BEB8-2B23C318D7F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9970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anagementmania.com/cs/vize" TargetMode="External"/><Relationship Id="rId2" Type="http://schemas.openxmlformats.org/officeDocument/2006/relationships/hyperlink" Target="https://managementmania.com/cs/korporatni-strategi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anagementmania.com/cs/metriky" TargetMode="External"/><Relationship Id="rId5" Type="http://schemas.openxmlformats.org/officeDocument/2006/relationships/hyperlink" Target="https://managementmania.com/cs/cile" TargetMode="External"/><Relationship Id="rId4" Type="http://schemas.openxmlformats.org/officeDocument/2006/relationships/hyperlink" Target="https://managementmania.com/cs/poslani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managementmania.com/cs/progresivni-planovani" TargetMode="External"/><Relationship Id="rId2" Type="http://schemas.openxmlformats.org/officeDocument/2006/relationships/hyperlink" Target="https://managementmania.com/cs/retrogradni-planovani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anagementmania.com/cs/obousmerne-planovani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managementmania.com/cs/cile" TargetMode="External"/><Relationship Id="rId2" Type="http://schemas.openxmlformats.org/officeDocument/2006/relationships/hyperlink" Target="https://managementmania.com/cs/organizac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anagementmania.com/cs/specificke-cile" TargetMode="External"/><Relationship Id="rId5" Type="http://schemas.openxmlformats.org/officeDocument/2006/relationships/hyperlink" Target="https://managementmania.com/cs/strategicke-cile" TargetMode="External"/><Relationship Id="rId4" Type="http://schemas.openxmlformats.org/officeDocument/2006/relationships/hyperlink" Target="https://managementmania.com/cs/strategicke-rizeni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managementmania.com/cs/zajmove-skupiny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managementmania.com/cs/strategicke-rizeni" TargetMode="External"/><Relationship Id="rId3" Type="http://schemas.openxmlformats.org/officeDocument/2006/relationships/hyperlink" Target="https://managementmania.com/cs/organizacni-utvar" TargetMode="External"/><Relationship Id="rId7" Type="http://schemas.openxmlformats.org/officeDocument/2006/relationships/hyperlink" Target="https://managementmania.com/cs/planovani" TargetMode="External"/><Relationship Id="rId2" Type="http://schemas.openxmlformats.org/officeDocument/2006/relationships/hyperlink" Target="https://managementmania.com/cs/tym-tea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anagementmania.com/cs/rizeni" TargetMode="External"/><Relationship Id="rId5" Type="http://schemas.openxmlformats.org/officeDocument/2006/relationships/hyperlink" Target="https://managementmania.com/cs/podnikani" TargetMode="External"/><Relationship Id="rId4" Type="http://schemas.openxmlformats.org/officeDocument/2006/relationships/hyperlink" Target="https://managementmania.com/cs/organizace" TargetMode="External"/><Relationship Id="rId9" Type="http://schemas.openxmlformats.org/officeDocument/2006/relationships/hyperlink" Target="https://managementmania.com/cs/rizeni-provozu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managementmania.com/cs/cile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managementmania.com/cs/organizace" TargetMode="External"/><Relationship Id="rId2" Type="http://schemas.openxmlformats.org/officeDocument/2006/relationships/hyperlink" Target="https://managementmania.com/cs/planovani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managementmania.com/cs/governance" TargetMode="External"/><Relationship Id="rId4" Type="http://schemas.openxmlformats.org/officeDocument/2006/relationships/hyperlink" Target="https://managementmania.com/cs/manaze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1B12EAE7-328E-1488-CABC-0337076F3813}"/>
              </a:ext>
            </a:extLst>
          </p:cNvPr>
          <p:cNvSpPr txBox="1"/>
          <p:nvPr/>
        </p:nvSpPr>
        <p:spPr>
          <a:xfrm>
            <a:off x="1828800" y="1666240"/>
            <a:ext cx="87376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400" b="1" dirty="0"/>
              <a:t>Strategický management</a:t>
            </a:r>
          </a:p>
          <a:p>
            <a:pPr algn="ctr"/>
            <a:r>
              <a:rPr lang="cs-CZ" sz="3600" dirty="0"/>
              <a:t>Cvičení č. 8</a:t>
            </a:r>
          </a:p>
          <a:p>
            <a:pPr algn="ctr"/>
            <a:r>
              <a:rPr lang="cs-CZ" sz="3600" dirty="0"/>
              <a:t>Hierarchie strategií (Hierarchy </a:t>
            </a:r>
            <a:r>
              <a:rPr lang="cs-CZ" sz="3600" dirty="0" err="1"/>
              <a:t>of</a:t>
            </a:r>
            <a:r>
              <a:rPr lang="cs-CZ" sz="3600" dirty="0"/>
              <a:t> </a:t>
            </a:r>
            <a:r>
              <a:rPr lang="cs-CZ" sz="3600" dirty="0" err="1"/>
              <a:t>Strategies</a:t>
            </a:r>
            <a:r>
              <a:rPr lang="cs-CZ" sz="3600" dirty="0"/>
              <a:t>)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5AFBE7AC-A7D2-0795-D371-8AB9D1B9C77D}"/>
              </a:ext>
            </a:extLst>
          </p:cNvPr>
          <p:cNvSpPr txBox="1"/>
          <p:nvPr/>
        </p:nvSpPr>
        <p:spPr>
          <a:xfrm>
            <a:off x="8300545" y="6030310"/>
            <a:ext cx="33895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2000" dirty="0"/>
              <a:t>Ing. Martin Hart, Ph.D.</a:t>
            </a:r>
          </a:p>
        </p:txBody>
      </p:sp>
    </p:spTree>
    <p:extLst>
      <p:ext uri="{BB962C8B-B14F-4D97-AF65-F5344CB8AC3E}">
        <p14:creationId xmlns:p14="http://schemas.microsoft.com/office/powerpoint/2010/main" val="19535559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825A1F-A1BE-C8FC-0234-822F9E366D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907F8D48-41E4-9915-75D0-732320B73311}"/>
              </a:ext>
            </a:extLst>
          </p:cNvPr>
          <p:cNvSpPr txBox="1"/>
          <p:nvPr/>
        </p:nvSpPr>
        <p:spPr>
          <a:xfrm>
            <a:off x="591206" y="323193"/>
            <a:ext cx="112723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u="sng" dirty="0"/>
              <a:t>Zdroje:</a:t>
            </a:r>
          </a:p>
          <a:p>
            <a:endParaRPr lang="cs-CZ" b="1" u="sng" dirty="0"/>
          </a:p>
          <a:p>
            <a:pPr algn="just"/>
            <a:r>
              <a:rPr lang="cs-CZ" dirty="0"/>
              <a:t>Strategické řízení (</a:t>
            </a:r>
            <a:r>
              <a:rPr lang="cs-CZ" dirty="0" err="1"/>
              <a:t>Strategic</a:t>
            </a:r>
            <a:r>
              <a:rPr lang="cs-CZ" dirty="0"/>
              <a:t> Management). In: ManagementMania.com [online]. </a:t>
            </a:r>
            <a:r>
              <a:rPr lang="cs-CZ" dirty="0" err="1"/>
              <a:t>Wilmington</a:t>
            </a:r>
            <a:r>
              <a:rPr lang="cs-CZ" dirty="0"/>
              <a:t> (DE) 2011-2025, 14.05.2019 [cit. 18.09.2025]. Dostupné z: https://managementmania.com/cs/strategicke-rizeni</a:t>
            </a:r>
          </a:p>
        </p:txBody>
      </p:sp>
    </p:spTree>
    <p:extLst>
      <p:ext uri="{BB962C8B-B14F-4D97-AF65-F5344CB8AC3E}">
        <p14:creationId xmlns:p14="http://schemas.microsoft.com/office/powerpoint/2010/main" val="1093010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8B1EC7C8-102F-128E-4D8E-DEC38AAEDFA8}"/>
              </a:ext>
            </a:extLst>
          </p:cNvPr>
          <p:cNvSpPr txBox="1"/>
          <p:nvPr/>
        </p:nvSpPr>
        <p:spPr>
          <a:xfrm>
            <a:off x="383956" y="493407"/>
            <a:ext cx="11424087" cy="1920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b="1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Hiearchie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strategií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popisuje uspořádání a vzájemné vztahy 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 tooltip="Korporátní strategie (Corporate Strategy)"/>
              </a:rPr>
              <a:t>korporátní strategie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a dílčích strategií organizace. Jednotlivé strategie jsou hierarchicky uspořádány a logicky provázány na úrovni 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 tooltip="Vize (Vision)"/>
              </a:rPr>
              <a:t>vizí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 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 tooltip="Mise, poslání (Mission)"/>
              </a:rPr>
              <a:t>poslání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 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5" tooltip="Cíl (Objective)"/>
              </a:rPr>
              <a:t>cílů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i 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6" tooltip="Metriky (Metrics)"/>
              </a:rPr>
              <a:t>metrik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62217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113FEA-55B2-998A-2FFB-7046ED18DD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0C3BF971-2E27-B5DF-6F25-5447304730DB}"/>
              </a:ext>
            </a:extLst>
          </p:cNvPr>
          <p:cNvSpPr txBox="1"/>
          <p:nvPr/>
        </p:nvSpPr>
        <p:spPr>
          <a:xfrm>
            <a:off x="384285" y="315988"/>
            <a:ext cx="11455618" cy="15622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Někdy se používá pojem </a:t>
            </a:r>
            <a:r>
              <a:rPr lang="cs-CZ" sz="28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logický rámec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strategického plánování a řízení.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Používají se metody strategického plánování 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 tooltip="Retrográdní plánování (Top-Down)"/>
              </a:rPr>
              <a:t>top-</a:t>
            </a:r>
            <a:r>
              <a:rPr lang="cs-CZ" sz="28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 tooltip="Retrográdní plánování (Top-Down)"/>
              </a:rPr>
              <a:t>down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 </a:t>
            </a:r>
            <a:r>
              <a:rPr lang="cs-CZ" sz="2800" u="sng" kern="100" dirty="0" err="1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 tooltip="Progresivní plánování (Bottom-Up)"/>
              </a:rPr>
              <a:t>bottom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 tooltip="Progresivní plánování (Bottom-Up)"/>
              </a:rPr>
              <a:t>-up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 i </a:t>
            </a:r>
            <a:r>
              <a:rPr lang="cs-CZ" sz="2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4" tooltip="Obousměrné plánování (Top-Down/Bottom-Up)"/>
              </a:rPr>
              <a:t>obousměrné plánování</a:t>
            </a:r>
            <a:r>
              <a:rPr lang="cs-CZ" sz="2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87154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E3BB1E-D870-E39D-20BF-2879C1009C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C01945D5-D12D-D2E2-66D1-916829FCD298}"/>
              </a:ext>
            </a:extLst>
          </p:cNvPr>
          <p:cNvSpPr txBox="1"/>
          <p:nvPr/>
        </p:nvSpPr>
        <p:spPr>
          <a:xfrm>
            <a:off x="273926" y="190681"/>
            <a:ext cx="11755164" cy="378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18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Hierarchie strategií nějaké organizace může vypadat například takto:</a:t>
            </a:r>
            <a:endParaRPr lang="cs-CZ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Obrázek 3" descr="management_mania_hierarchie_strategii">
            <a:extLst>
              <a:ext uri="{FF2B5EF4-FFF2-40B4-BE49-F238E27FC236}">
                <a16:creationId xmlns:a16="http://schemas.microsoft.com/office/drawing/2014/main" id="{3A039DC8-E3EE-6FA3-7614-325CBCA50F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190681"/>
            <a:ext cx="4366661" cy="65063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92310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452A81-5CB8-E9BE-3840-C95320C32B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B419C74E-1C25-65F1-35A5-DA84D87CD853}"/>
              </a:ext>
            </a:extLst>
          </p:cNvPr>
          <p:cNvSpPr txBox="1"/>
          <p:nvPr/>
        </p:nvSpPr>
        <p:spPr>
          <a:xfrm>
            <a:off x="384284" y="322119"/>
            <a:ext cx="11605391" cy="46320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cs-CZ" sz="2800" b="1" kern="15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Korporátní strategie </a:t>
            </a:r>
            <a:r>
              <a:rPr lang="cs-CZ" sz="2800" kern="15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nebo také </a:t>
            </a:r>
            <a:r>
              <a:rPr lang="cs-CZ" sz="2800" b="0" kern="15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Firemní strategie </a:t>
            </a:r>
            <a:r>
              <a:rPr lang="cs-CZ" sz="2800" kern="15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(anglicky </a:t>
            </a:r>
            <a:r>
              <a:rPr lang="cs-CZ" sz="2800" b="0" kern="15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Corporate</a:t>
            </a:r>
            <a:r>
              <a:rPr lang="cs-CZ" sz="2800" b="0" kern="15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 </a:t>
            </a:r>
            <a:r>
              <a:rPr lang="cs-CZ" sz="2800" b="0" kern="15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strategy</a:t>
            </a:r>
            <a:r>
              <a:rPr lang="cs-CZ" sz="2800" kern="15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) je hierarchicky nejvyšší </a:t>
            </a:r>
            <a:r>
              <a:rPr lang="cs-CZ" sz="2800" b="0" kern="15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strategický plán </a:t>
            </a:r>
            <a:r>
              <a:rPr lang="cs-CZ" sz="2800" kern="150" dirty="0">
                <a:solidFill>
                  <a:srgbClr val="50555A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  <a:hlinkClick r:id="rId2"/>
              </a:rPr>
              <a:t>organizace</a:t>
            </a:r>
            <a:r>
              <a:rPr lang="cs-CZ" sz="2800" kern="15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, který definuje firemní </a:t>
            </a:r>
            <a:r>
              <a:rPr lang="cs-CZ" sz="2800" u="none" strike="noStrike" kern="15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  <a:hlinkClick r:id="rId3"/>
              </a:rPr>
              <a:t>cíle</a:t>
            </a:r>
            <a:r>
              <a:rPr lang="cs-CZ" sz="2800" u="sng" kern="150" dirty="0">
                <a:solidFill>
                  <a:srgbClr val="50555A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 </a:t>
            </a:r>
            <a:r>
              <a:rPr lang="cs-CZ" sz="2800" kern="15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a způsoby jejich dosažení v rámci </a:t>
            </a:r>
            <a:r>
              <a:rPr lang="cs-CZ" sz="2800" kern="150" dirty="0">
                <a:solidFill>
                  <a:srgbClr val="50555A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  <a:hlinkClick r:id="rId4"/>
              </a:rPr>
              <a:t>strategického řízení</a:t>
            </a:r>
            <a:r>
              <a:rPr lang="cs-CZ" sz="2800" kern="15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.</a:t>
            </a:r>
          </a:p>
          <a:p>
            <a:pPr algn="just">
              <a:spcAft>
                <a:spcPts val="600"/>
              </a:spcAft>
            </a:pPr>
            <a:endParaRPr lang="cs-CZ" sz="2800" kern="150" dirty="0">
              <a:solidFill>
                <a:srgbClr val="282D32"/>
              </a:solidFill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cs-CZ" sz="2800" b="1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Vize</a:t>
            </a:r>
            <a:r>
              <a:rPr lang="cs-CZ" sz="2800" b="1" dirty="0"/>
              <a:t> </a:t>
            </a:r>
            <a:r>
              <a:rPr lang="cs-CZ" sz="2800" dirty="0"/>
              <a:t>je to představa žádoucího budoucího cílového stavu a má podobu jednoduchého popisu jeho podoby a ideálního stavu, kterého chce </a:t>
            </a:r>
            <a:r>
              <a:rPr lang="cs-CZ" sz="2800" dirty="0">
                <a:hlinkClick r:id="rId2"/>
              </a:rPr>
              <a:t>organizace</a:t>
            </a:r>
            <a:r>
              <a:rPr lang="cs-CZ" sz="2800" u="sng" dirty="0"/>
              <a:t> </a:t>
            </a:r>
            <a:r>
              <a:rPr lang="cs-CZ" sz="2800" dirty="0"/>
              <a:t>svojí strategií dosáhnout. Vize musí být rozpracována do </a:t>
            </a:r>
            <a:r>
              <a:rPr lang="cs-CZ" sz="2800" dirty="0">
                <a:hlinkClick r:id="rId5"/>
              </a:rPr>
              <a:t>strategických cílů</a:t>
            </a:r>
            <a:r>
              <a:rPr lang="cs-CZ" sz="2800" u="sng" dirty="0"/>
              <a:t> </a:t>
            </a:r>
            <a:r>
              <a:rPr lang="cs-CZ" sz="2800" dirty="0"/>
              <a:t>a následně do </a:t>
            </a:r>
            <a:r>
              <a:rPr lang="cs-CZ" sz="2800" u="sng" dirty="0">
                <a:hlinkClick r:id="rId6"/>
              </a:rPr>
              <a:t>specifických cílů</a:t>
            </a:r>
            <a:r>
              <a:rPr lang="cs-CZ" sz="2800" dirty="0"/>
              <a:t>, aby mohla být realizována.</a:t>
            </a:r>
          </a:p>
          <a:p>
            <a:pPr algn="just">
              <a:spcAft>
                <a:spcPts val="600"/>
              </a:spcAft>
            </a:pPr>
            <a:endParaRPr lang="cs-CZ" sz="2800" kern="15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778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9A7A14-D2E0-5E61-2934-E0D6084B27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C2E85131-AF8D-F6F8-9139-16CB5CBB420A}"/>
              </a:ext>
            </a:extLst>
          </p:cNvPr>
          <p:cNvSpPr txBox="1"/>
          <p:nvPr/>
        </p:nvSpPr>
        <p:spPr>
          <a:xfrm>
            <a:off x="352752" y="253462"/>
            <a:ext cx="11573861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cs-CZ" sz="2800" b="1" kern="15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Poslání</a:t>
            </a:r>
            <a:r>
              <a:rPr lang="cs-CZ" sz="2800" kern="15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 pomáhá uvědomit si k čemu organizace vůbec existuje. Proč byla založena. Je dobré, aby to věděli všichni zaměstnanci, manažeři a někdy je dobré to prezentovat i zákazníkům, případně dalším </a:t>
            </a:r>
            <a:r>
              <a:rPr lang="cs-CZ" sz="2800" kern="150" dirty="0">
                <a:solidFill>
                  <a:srgbClr val="50555A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  <a:hlinkClick r:id="rId2"/>
              </a:rPr>
              <a:t>zainteresovaným stranám</a:t>
            </a:r>
            <a:r>
              <a:rPr lang="cs-CZ" sz="2800" kern="15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. Poslání by nemělo být formulováno obecně, ale konkrétně. Mělo by být srozumitelné všem pracovníkům organizace a v ideálním případě by se s ním všichni pracovníci měli ztotožňovat.</a:t>
            </a:r>
            <a:endParaRPr lang="cs-CZ" sz="2800" kern="15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4675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71CD77-56B4-132B-EC55-BCBB57E7B2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0B978582-2893-3E71-BD9F-FE07EC4D9613}"/>
              </a:ext>
            </a:extLst>
          </p:cNvPr>
          <p:cNvSpPr txBox="1"/>
          <p:nvPr/>
        </p:nvSpPr>
        <p:spPr>
          <a:xfrm>
            <a:off x="360637" y="340172"/>
            <a:ext cx="11660570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800" b="1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Cíl</a:t>
            </a:r>
            <a:r>
              <a:rPr lang="cs-CZ" sz="2800" b="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 </a:t>
            </a:r>
            <a:r>
              <a:rPr lang="cs-CZ" sz="280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(anglicky </a:t>
            </a:r>
            <a:r>
              <a:rPr lang="cs-CZ" sz="2800" b="0" dirty="0" err="1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Objective</a:t>
            </a:r>
            <a:r>
              <a:rPr lang="cs-CZ" sz="280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) je popis žádoucího cílového stavu, kterého chce jednotlivec, </a:t>
            </a:r>
            <a:r>
              <a:rPr lang="cs-CZ" sz="2800" u="none" strike="noStrike" dirty="0">
                <a:solidFill>
                  <a:srgbClr val="50555A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  <a:hlinkClick r:id="rId2"/>
              </a:rPr>
              <a:t>tým</a:t>
            </a:r>
            <a:r>
              <a:rPr lang="cs-CZ" sz="280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, </a:t>
            </a:r>
            <a:r>
              <a:rPr lang="cs-CZ" sz="2800" u="none" strike="noStrike" dirty="0">
                <a:solidFill>
                  <a:srgbClr val="50555A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  <a:hlinkClick r:id="rId3"/>
              </a:rPr>
              <a:t>organizační útvar</a:t>
            </a:r>
            <a:r>
              <a:rPr lang="cs-CZ" sz="280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 či celá </a:t>
            </a:r>
            <a:r>
              <a:rPr lang="cs-CZ" sz="2800" u="none" strike="noStrike" dirty="0">
                <a:solidFill>
                  <a:srgbClr val="50555A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  <a:hlinkClick r:id="rId4"/>
              </a:rPr>
              <a:t>organizace</a:t>
            </a:r>
            <a:r>
              <a:rPr lang="cs-CZ" sz="280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 dosáhnout v určité oblasti svého </a:t>
            </a:r>
            <a:r>
              <a:rPr lang="cs-CZ" sz="2800" u="none" strike="noStrike" dirty="0">
                <a:solidFill>
                  <a:srgbClr val="50555A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  <a:hlinkClick r:id="rId5"/>
              </a:rPr>
              <a:t>podnikání</a:t>
            </a:r>
            <a:r>
              <a:rPr lang="cs-CZ" sz="280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 či jiných aktivit. </a:t>
            </a:r>
          </a:p>
          <a:p>
            <a:pPr algn="just"/>
            <a:endParaRPr lang="cs-CZ" sz="2800" dirty="0">
              <a:solidFill>
                <a:srgbClr val="282D32"/>
              </a:solidFill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  <a:p>
            <a:pPr algn="just"/>
            <a:r>
              <a:rPr lang="cs-CZ" sz="2800" b="1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Cíle</a:t>
            </a:r>
            <a:r>
              <a:rPr lang="cs-CZ" sz="280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 jsou obecně základem </a:t>
            </a:r>
            <a:r>
              <a:rPr lang="cs-CZ" sz="2800" u="none" strike="noStrike" dirty="0">
                <a:solidFill>
                  <a:srgbClr val="50555A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  <a:hlinkClick r:id="rId6"/>
              </a:rPr>
              <a:t>řízení</a:t>
            </a:r>
            <a:r>
              <a:rPr lang="cs-CZ" sz="280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 - jsou používány v </a:t>
            </a:r>
            <a:r>
              <a:rPr lang="cs-CZ" sz="2800" u="none" strike="noStrike" dirty="0">
                <a:solidFill>
                  <a:srgbClr val="50555A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  <a:hlinkClick r:id="rId7"/>
              </a:rPr>
              <a:t>plánování</a:t>
            </a:r>
            <a:r>
              <a:rPr lang="cs-CZ" sz="280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, zejména ve </a:t>
            </a:r>
            <a:r>
              <a:rPr lang="cs-CZ" sz="2800" u="none" strike="noStrike" dirty="0">
                <a:solidFill>
                  <a:srgbClr val="50555A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  <a:hlinkClick r:id="rId8"/>
              </a:rPr>
              <a:t>strategickém řízením</a:t>
            </a:r>
            <a:r>
              <a:rPr lang="cs-CZ" sz="280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, ale také v </a:t>
            </a:r>
            <a:r>
              <a:rPr lang="cs-CZ" sz="2800" u="none" strike="noStrike" dirty="0">
                <a:solidFill>
                  <a:srgbClr val="50555A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  <a:hlinkClick r:id="rId9"/>
              </a:rPr>
              <a:t>řízení provozu</a:t>
            </a:r>
            <a:r>
              <a:rPr lang="cs-CZ" sz="280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. Moderně a systematicky pojaté cíle nastavené v organizacích vycházejí z principů vzájemné vyváženosti.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987671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FA7D00-74B0-32D0-0563-5A84E24E9F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C063C41C-8A61-1E51-D225-DD078BB5BFAB}"/>
              </a:ext>
            </a:extLst>
          </p:cNvPr>
          <p:cNvSpPr txBox="1"/>
          <p:nvPr/>
        </p:nvSpPr>
        <p:spPr>
          <a:xfrm>
            <a:off x="463111" y="310007"/>
            <a:ext cx="11471385" cy="44140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  <a:buNone/>
            </a:pPr>
            <a:r>
              <a:rPr lang="cs-CZ" sz="2400" b="1" kern="15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Metrika </a:t>
            </a:r>
            <a:r>
              <a:rPr lang="cs-CZ" sz="2400" kern="15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(indikátor) vyjadřuje stav určitého systému, například jeho kvality, efektivnosti  a nabývá při tom různých </a:t>
            </a:r>
            <a:r>
              <a:rPr lang="cs-CZ" sz="2400" b="0" kern="15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hodnot</a:t>
            </a:r>
            <a:r>
              <a:rPr lang="cs-CZ" sz="2400" kern="15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. Při řízení se používají indikátory také pro definici a dosahování </a:t>
            </a:r>
            <a:r>
              <a:rPr lang="cs-CZ" sz="2400" u="sng" kern="15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  <a:hlinkClick r:id="rId2"/>
              </a:rPr>
              <a:t>cílů</a:t>
            </a:r>
            <a:r>
              <a:rPr lang="cs-CZ" sz="2400" u="sng" kern="150" dirty="0">
                <a:solidFill>
                  <a:srgbClr val="50555A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 </a:t>
            </a:r>
            <a:r>
              <a:rPr lang="cs-CZ" sz="2400" kern="15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(případně jejich žádoucích hodnot).</a:t>
            </a:r>
          </a:p>
          <a:p>
            <a:pPr algn="just">
              <a:spcAft>
                <a:spcPts val="600"/>
              </a:spcAft>
              <a:buNone/>
            </a:pPr>
            <a:endParaRPr lang="cs-CZ" sz="2400" kern="15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  <a:p>
            <a:pPr algn="just">
              <a:spcAft>
                <a:spcPts val="675"/>
              </a:spcAft>
              <a:buNone/>
            </a:pPr>
            <a:r>
              <a:rPr lang="cs-CZ" sz="2400" b="0" u="sng" kern="15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Metriky (</a:t>
            </a:r>
            <a:r>
              <a:rPr lang="cs-CZ" sz="2400" b="0" u="sng" kern="150" dirty="0" err="1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Metrics</a:t>
            </a:r>
            <a:r>
              <a:rPr lang="cs-CZ" sz="2400" b="0" u="sng" kern="15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)</a:t>
            </a:r>
            <a:r>
              <a:rPr lang="cs-CZ" sz="2400" b="1" u="sng" kern="15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 </a:t>
            </a:r>
            <a:r>
              <a:rPr lang="cs-CZ" sz="2400" u="sng" kern="15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mohou být:</a:t>
            </a:r>
            <a:endParaRPr lang="cs-CZ" sz="2400" u="sng" kern="15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  <a:p>
            <a:pPr marL="342900" lvl="0" indent="-342900" algn="just"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cs-CZ" sz="2400" b="0" kern="150" dirty="0">
                <a:solidFill>
                  <a:srgbClr val="282D32"/>
                </a:solidFill>
                <a:effectLst/>
                <a:latin typeface="OpenSymbol"/>
                <a:ea typeface="OpenSymbol"/>
                <a:cs typeface="OpenSymbol"/>
              </a:rPr>
              <a:t>Kvalitativní </a:t>
            </a:r>
            <a:r>
              <a:rPr lang="cs-CZ" sz="2400" kern="150" dirty="0">
                <a:solidFill>
                  <a:srgbClr val="282D32"/>
                </a:solidFill>
                <a:effectLst/>
                <a:latin typeface="OpenSymbol"/>
                <a:ea typeface="OpenSymbol"/>
                <a:cs typeface="OpenSymbol"/>
              </a:rPr>
              <a:t>- nečíselné vyjádření</a:t>
            </a:r>
            <a:endParaRPr lang="cs-CZ" sz="2400" kern="150" dirty="0">
              <a:effectLst/>
              <a:latin typeface="OpenSymbol"/>
              <a:ea typeface="OpenSymbol"/>
              <a:cs typeface="OpenSymbol"/>
            </a:endParaRPr>
          </a:p>
          <a:p>
            <a:pPr marL="342900" lvl="0" indent="-342900" algn="just"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cs-CZ" sz="2400" b="0" kern="150" dirty="0">
                <a:solidFill>
                  <a:srgbClr val="282D32"/>
                </a:solidFill>
                <a:effectLst/>
                <a:latin typeface="OpenSymbol"/>
                <a:ea typeface="OpenSymbol"/>
                <a:cs typeface="OpenSymbol"/>
              </a:rPr>
              <a:t>Kvantitativní </a:t>
            </a:r>
            <a:r>
              <a:rPr lang="cs-CZ" sz="2400" kern="150" dirty="0">
                <a:solidFill>
                  <a:srgbClr val="282D32"/>
                </a:solidFill>
                <a:effectLst/>
                <a:latin typeface="OpenSymbol"/>
                <a:ea typeface="OpenSymbol"/>
                <a:cs typeface="OpenSymbol"/>
              </a:rPr>
              <a:t>- číselné vyjádření</a:t>
            </a:r>
            <a:endParaRPr lang="cs-CZ" sz="2400" kern="150" dirty="0">
              <a:effectLst/>
              <a:latin typeface="OpenSymbol"/>
              <a:ea typeface="OpenSymbol"/>
              <a:cs typeface="OpenSymbol"/>
            </a:endParaRPr>
          </a:p>
          <a:p>
            <a:pPr algn="just">
              <a:spcAft>
                <a:spcPts val="675"/>
              </a:spcAft>
            </a:pPr>
            <a:r>
              <a:rPr lang="cs-CZ" sz="2400" kern="15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V praxi lze využívat jak </a:t>
            </a:r>
            <a:r>
              <a:rPr lang="cs-CZ" sz="2400" b="1" kern="15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kvantitativních, tak kvalitativních metrik</a:t>
            </a:r>
            <a:r>
              <a:rPr lang="cs-CZ" sz="2400" kern="15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. Lépe srozumitelné (resp. exaktnější) jsou samozřejmě kvantitativní metriky, proto je vhodné původně kvalitativní parametry (subjektivní) formulovat i kvantitativně (objektivní hodnotou).</a:t>
            </a:r>
            <a:endParaRPr lang="cs-CZ" sz="2400" kern="15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38012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7026CD-A79A-5D78-F295-4F07D90EC0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160278E0-745C-55A5-C8E2-282274025B0A}"/>
              </a:ext>
            </a:extLst>
          </p:cNvPr>
          <p:cNvSpPr txBox="1"/>
          <p:nvPr/>
        </p:nvSpPr>
        <p:spPr>
          <a:xfrm>
            <a:off x="376401" y="185906"/>
            <a:ext cx="11581743" cy="47602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675"/>
              </a:spcAft>
            </a:pPr>
            <a:r>
              <a:rPr lang="cs-CZ" sz="2800" b="1" kern="15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Strategické řízení </a:t>
            </a:r>
            <a:r>
              <a:rPr lang="cs-CZ" sz="2800" kern="15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je řízení zaměřené na dlouhodobé </a:t>
            </a:r>
            <a:r>
              <a:rPr lang="cs-CZ" sz="2800" u="none" strike="noStrike" kern="15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  <a:hlinkClick r:id="rId2"/>
              </a:rPr>
              <a:t>plánování</a:t>
            </a:r>
            <a:r>
              <a:rPr lang="cs-CZ" sz="2800" u="sng" kern="150" dirty="0">
                <a:solidFill>
                  <a:srgbClr val="50555A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 </a:t>
            </a:r>
            <a:r>
              <a:rPr lang="cs-CZ" sz="2800" kern="15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a směřování </a:t>
            </a:r>
            <a:r>
              <a:rPr lang="cs-CZ" sz="2800" kern="150" dirty="0">
                <a:solidFill>
                  <a:srgbClr val="50555A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  <a:hlinkClick r:id="rId3"/>
              </a:rPr>
              <a:t>organizace</a:t>
            </a:r>
            <a:r>
              <a:rPr lang="cs-CZ" sz="2800" kern="15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. </a:t>
            </a:r>
          </a:p>
          <a:p>
            <a:pPr algn="just">
              <a:spcAft>
                <a:spcPts val="675"/>
              </a:spcAft>
            </a:pPr>
            <a:endParaRPr lang="cs-CZ" sz="2800" b="0" kern="150" dirty="0">
              <a:solidFill>
                <a:srgbClr val="282D32"/>
              </a:solidFill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  <a:p>
            <a:pPr algn="just">
              <a:spcAft>
                <a:spcPts val="675"/>
              </a:spcAft>
            </a:pPr>
            <a:r>
              <a:rPr lang="cs-CZ" sz="2800" b="1" kern="15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Strategické řízení </a:t>
            </a:r>
            <a:r>
              <a:rPr lang="cs-CZ" sz="2800" b="0" kern="15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ve firmě </a:t>
            </a:r>
            <a:r>
              <a:rPr lang="cs-CZ" sz="2800" kern="15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zajišťuje, že se věci </a:t>
            </a:r>
            <a:r>
              <a:rPr lang="cs-CZ" sz="2800" b="0" kern="15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nedějí náhodně </a:t>
            </a:r>
            <a:r>
              <a:rPr lang="cs-CZ" sz="2800" kern="15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ale podle předem naplánovaných, dlouhodobých záměrů. </a:t>
            </a:r>
          </a:p>
          <a:p>
            <a:pPr algn="just">
              <a:spcAft>
                <a:spcPts val="675"/>
              </a:spcAft>
            </a:pPr>
            <a:endParaRPr lang="cs-CZ" sz="2800" kern="150" dirty="0">
              <a:solidFill>
                <a:srgbClr val="282D32"/>
              </a:solidFill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  <a:p>
            <a:pPr algn="just">
              <a:spcAft>
                <a:spcPts val="675"/>
              </a:spcAft>
            </a:pPr>
            <a:r>
              <a:rPr lang="cs-CZ" sz="2800" b="1" kern="15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Strategické řízení </a:t>
            </a:r>
            <a:r>
              <a:rPr lang="cs-CZ" sz="2800" kern="15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slouží jednak pro přenášení požadavků vlastníků na </a:t>
            </a:r>
            <a:r>
              <a:rPr lang="cs-CZ" sz="2800" u="none" strike="noStrike" kern="15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  <a:hlinkClick r:id="rId4"/>
              </a:rPr>
              <a:t>management</a:t>
            </a:r>
            <a:r>
              <a:rPr lang="cs-CZ" sz="2800" u="sng" kern="150" dirty="0">
                <a:solidFill>
                  <a:srgbClr val="50555A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 </a:t>
            </a:r>
            <a:r>
              <a:rPr lang="cs-CZ" sz="2800" kern="15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organizace (tzv. </a:t>
            </a:r>
            <a:r>
              <a:rPr lang="cs-CZ" sz="2800" kern="150" dirty="0" err="1">
                <a:solidFill>
                  <a:srgbClr val="50555A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  <a:hlinkClick r:id="rId5"/>
              </a:rPr>
              <a:t>governance</a:t>
            </a:r>
            <a:r>
              <a:rPr lang="cs-CZ" sz="2800" kern="15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) a jednak managementu organizace pro uspořádání, sjednocení a usměrnění chování všech lidí ve všech částech </a:t>
            </a:r>
            <a:r>
              <a:rPr lang="cs-CZ" sz="2800" kern="150" dirty="0">
                <a:solidFill>
                  <a:srgbClr val="50555A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  <a:hlinkClick r:id="rId3"/>
              </a:rPr>
              <a:t>organizace</a:t>
            </a:r>
            <a:r>
              <a:rPr lang="cs-CZ" sz="2800" kern="150" dirty="0">
                <a:solidFill>
                  <a:srgbClr val="282D32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Lucida Sans" panose="020B0602030504020204" pitchFamily="34" charset="0"/>
              </a:rPr>
              <a:t>.</a:t>
            </a:r>
            <a:endParaRPr lang="cs-CZ" sz="2800" kern="15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Lucida Sans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144709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494</Words>
  <Application>Microsoft Office PowerPoint</Application>
  <PresentationFormat>Širokoúhlá obrazovka</PresentationFormat>
  <Paragraphs>29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OpenSymbol</vt:lpstr>
      <vt:lpstr>Times New Roman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Hart Martin</dc:creator>
  <cp:lastModifiedBy>Hart Martin</cp:lastModifiedBy>
  <cp:revision>20</cp:revision>
  <dcterms:created xsi:type="dcterms:W3CDTF">2025-09-18T10:40:04Z</dcterms:created>
  <dcterms:modified xsi:type="dcterms:W3CDTF">2025-10-22T10:09:24Z</dcterms:modified>
</cp:coreProperties>
</file>