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6" r:id="rId6"/>
    <p:sldId id="275" r:id="rId7"/>
    <p:sldId id="267" r:id="rId8"/>
    <p:sldId id="271" r:id="rId9"/>
    <p:sldId id="277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6DB3A-A0EE-794B-3ADD-ECB193D70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3BF748-8ACD-11B7-4968-A2DC578FC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E94A05-7212-9E02-0E86-1AE081FE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C69A36-9D4E-0895-7B39-982A0BD5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BFEBB8-DD2E-CCBF-6FCB-3EC20A15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16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1D787-6A4B-6F35-1D61-518A8186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D95B87-E517-4703-65C7-FCB662D79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A8F75-1265-102A-ACC1-E3F72BFE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9A4D7F-626C-A086-15E9-6151A791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34BD7-1B68-6402-1BC5-42DD5D17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0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FC13CE8-8CC2-CFA9-44CC-B6E598FD3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9B8081-8A95-411B-92C3-F29B675D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54EBE1-6FEE-A779-5FE8-B26278D1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67110C-A50A-F68F-1C6B-75BF56FC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2460EB-7A4A-E6D8-E8A8-1120771B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52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A0253-EA75-8B64-207D-DDF07759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04C89-791B-7646-4F5C-73ED847F1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652F1-DC24-F933-8C46-5C957BD3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7807C0-C0C3-9D87-0739-71A35C9F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A750F1-678D-FF02-52C9-31A1AF9B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40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5FB5E-3647-6C95-B166-6A4CB7AE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0EA524-BF5F-26FC-0DFF-E0AD87F6E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A91908-4872-483F-38EF-8673E5C3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7AC24D-BABC-52BB-1FE7-D6D004BD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B43A3-2158-8A68-53DD-7F2C0B30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7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486C4-CF76-39FC-3418-775A96EA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204935-64AE-2205-85FF-05E315B5C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5AE53E-8A00-C364-14A6-6A3E4778E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FA2819-C1D0-26D8-4E4A-6B7137E7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A1D08C-A273-EA22-6164-B6E921F0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16C81D4-6439-2938-0F76-BDAB9264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4AEC6-DA15-FD0C-A2C1-255DF3A9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DDB8D7-EF65-ED4F-7C14-40CDBA12C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261D84-3E9A-FA29-7C71-4D6BE8BD3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C8CBDC-1D8E-114B-DAF9-762B053F5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CB286A-66D3-FB71-3857-F4D3F9A75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B98566-7D05-AB91-B406-CC806E47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7EFC1A2-7D32-99AD-FF4C-84D6A55F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863464-2402-B8FC-A3E6-EB63CDA8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51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7AA04-86C6-238B-6757-8C863C41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F86CFD-3B77-2342-9348-D1D9E0BB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75DF78-0478-892E-AFF5-F4A9AE08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91D8B5-4EFE-7B26-0DF0-634BC187E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3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16EE49-8F2D-0ADE-283E-0B863AC8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DA43A3-37DA-4148-2D63-742066E8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FDC754-11F1-82A3-6AA1-F6C670BC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47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4EC9F7-801B-8D06-D66C-04C2B899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A51C20-03C7-F8BC-9B27-39ED0E43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037A02-37E0-EA81-9716-6D2B229AB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9DE1BE-F1AE-5383-B497-CC93CF52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F991E9-E9C6-E75D-DC73-416F8E99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5941C4B-09D7-9033-2A7E-ED77CB0FF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07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0292B-6B55-93C6-92D0-D299C4A7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DCD2BE-C06B-AB06-A61F-537C44297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80F684-DF4D-0240-B389-67480AC68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20AB0E-AC8D-1F26-13FF-F2302D6B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7513AF-05C8-1B7B-88E6-9C28C451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93C485-618A-3AA5-71B8-94C3676B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7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C80FE1-E03E-41EA-E557-46512C32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AF40B4-BCF2-B723-93ED-300168028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7573C9-E0E5-AC22-108C-A06131CB0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A896E-79EB-4066-80B8-BE4B698B119D}" type="datetimeFigureOut">
              <a:rPr lang="cs-CZ" smtClean="0"/>
              <a:t>15.10.2025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E9B1A6-D069-CE47-E799-93871C4F5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0B3EF3-8C7A-236A-BF0C-FD820566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920B1-1D75-4DE2-BEB8-2B23C318D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97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nagementmania.com/cs/swot-analyz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anagementmania.com/cs/swot-analyz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cs/ceo-chief-executive-officer" TargetMode="External"/><Relationship Id="rId2" Type="http://schemas.openxmlformats.org/officeDocument/2006/relationships/hyperlink" Target="https://managementmania.com/cs/ife-mati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B12EAE7-328E-1488-CABC-0337076F3813}"/>
              </a:ext>
            </a:extLst>
          </p:cNvPr>
          <p:cNvSpPr txBox="1"/>
          <p:nvPr/>
        </p:nvSpPr>
        <p:spPr>
          <a:xfrm>
            <a:off x="1828800" y="1666240"/>
            <a:ext cx="8737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Strategický management</a:t>
            </a:r>
          </a:p>
          <a:p>
            <a:pPr algn="ctr"/>
            <a:r>
              <a:rPr lang="cs-CZ" sz="3600" dirty="0"/>
              <a:t>Cvičení č. 6</a:t>
            </a:r>
          </a:p>
          <a:p>
            <a:pPr algn="ctr"/>
            <a:r>
              <a:rPr lang="cs-CZ" sz="3600" dirty="0"/>
              <a:t>EFE matice (EFE Matrix)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AFBE7AC-A7D2-0795-D371-8AB9D1B9C77D}"/>
              </a:ext>
            </a:extLst>
          </p:cNvPr>
          <p:cNvSpPr txBox="1"/>
          <p:nvPr/>
        </p:nvSpPr>
        <p:spPr>
          <a:xfrm>
            <a:off x="8300545" y="6030310"/>
            <a:ext cx="3389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/>
              <a:t>Ing. Martin Hart, Ph.D.</a:t>
            </a:r>
          </a:p>
        </p:txBody>
      </p:sp>
    </p:spTree>
    <p:extLst>
      <p:ext uri="{BB962C8B-B14F-4D97-AF65-F5344CB8AC3E}">
        <p14:creationId xmlns:p14="http://schemas.microsoft.com/office/powerpoint/2010/main" val="195355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3118AEA-82EB-4C1B-DF40-90B6F4076A43}"/>
              </a:ext>
            </a:extLst>
          </p:cNvPr>
          <p:cNvSpPr txBox="1"/>
          <p:nvPr/>
        </p:nvSpPr>
        <p:spPr>
          <a:xfrm>
            <a:off x="524555" y="418141"/>
            <a:ext cx="11272838" cy="1920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 matice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</a:t>
            </a: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EFE Matrix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je analytická technika navazující na </a:t>
            </a:r>
            <a:r>
              <a:rPr lang="cs-CZ" sz="2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 tooltip="SWOT analýza"/>
              </a:rPr>
              <a:t>SWOT analýzu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EFE je akronym z </a:t>
            </a:r>
            <a:r>
              <a:rPr lang="cs-CZ" sz="2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External</a:t>
            </a: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Factor</a:t>
            </a: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Evaluation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tj. hodnocení </a:t>
            </a:r>
            <a:r>
              <a:rPr lang="cs-CZ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externích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faktorů.  Zkratka EFE se nepřekládá. Hodnotí se externí pozice organizace nebo jejího strategického záměru.</a:t>
            </a:r>
          </a:p>
        </p:txBody>
      </p:sp>
    </p:spTree>
    <p:extLst>
      <p:ext uri="{BB962C8B-B14F-4D97-AF65-F5344CB8AC3E}">
        <p14:creationId xmlns:p14="http://schemas.microsoft.com/office/powerpoint/2010/main" val="358633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E53A1-7DF7-0BCC-F5DE-6635E04B3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67DD2AE-5681-9B36-A7F0-BECB80DCB002}"/>
              </a:ext>
            </a:extLst>
          </p:cNvPr>
          <p:cNvSpPr txBox="1"/>
          <p:nvPr/>
        </p:nvSpPr>
        <p:spPr>
          <a:xfrm>
            <a:off x="451077" y="284210"/>
            <a:ext cx="11509602" cy="5400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b="1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Postup provedení hodnocení: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Zpracovat tabulku externích faktorů (například klíčových 5O a 5T ze </a:t>
            </a:r>
            <a:r>
              <a:rPr lang="cs-CZ" sz="2800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2" tooltip="SWOT analýza"/>
              </a:rPr>
              <a:t>SWOT</a:t>
            </a: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Přiřadit každému faktoru váhy v rozsahu 0,00-1,00 podle důležitosti dané příležitosti nebo hrozby - suma vah se musí rovnat 1,00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Ohodnotit faktory takto:</a:t>
            </a:r>
            <a:b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lang="cs-CZ" sz="2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 body - výrazné O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3 body - nevýrazné O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 body - nevýrazné T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 bod - výrazné T</a:t>
            </a:r>
          </a:p>
        </p:txBody>
      </p:sp>
    </p:spTree>
    <p:extLst>
      <p:ext uri="{BB962C8B-B14F-4D97-AF65-F5344CB8AC3E}">
        <p14:creationId xmlns:p14="http://schemas.microsoft.com/office/powerpoint/2010/main" val="147512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3B92D-058F-5EE9-0450-213E835F6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7559D16-6F3E-B55C-67F2-B0D234F8C6E4}"/>
              </a:ext>
            </a:extLst>
          </p:cNvPr>
          <p:cNvSpPr txBox="1"/>
          <p:nvPr/>
        </p:nvSpPr>
        <p:spPr>
          <a:xfrm>
            <a:off x="418419" y="466041"/>
            <a:ext cx="11452451" cy="155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Násobit váhu a hodnocení u každého faktoru - výsledkem je vážený poměr</a:t>
            </a:r>
          </a:p>
          <a:p>
            <a:pPr marL="514350" lvl="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Sečíst vážené poměry jednotlivých faktorů - výsledkem je celkový vážený poměr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BCCE89-0BAA-EFFF-A0C7-7790B7B9C754}"/>
              </a:ext>
            </a:extLst>
          </p:cNvPr>
          <p:cNvSpPr txBox="1"/>
          <p:nvPr/>
        </p:nvSpPr>
        <p:spPr>
          <a:xfrm>
            <a:off x="475570" y="3227880"/>
            <a:ext cx="11305494" cy="1459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Celkové hodnocení </a:t>
            </a:r>
            <a:r>
              <a:rPr lang="cs-CZ" sz="2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 výsledný vážený poměr hodnotí externí pozici organizace nebo strategického záměru. Nejlepší možné hodnocení je 4, nejhorší 1. Střední hodnoty se pohybují kolem 2,5.</a:t>
            </a:r>
          </a:p>
        </p:txBody>
      </p:sp>
    </p:spTree>
    <p:extLst>
      <p:ext uri="{BB962C8B-B14F-4D97-AF65-F5344CB8AC3E}">
        <p14:creationId xmlns:p14="http://schemas.microsoft.com/office/powerpoint/2010/main" val="280511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45EEA-7DDC-7B5B-0E07-B9F9EF14C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A3A2E4-B140-71D6-4CF4-56351D0F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690562"/>
            <a:ext cx="66579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5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ACB9B-5E0C-17E7-669B-2B760EC0E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EFE matice">
            <a:extLst>
              <a:ext uri="{FF2B5EF4-FFF2-40B4-BE49-F238E27FC236}">
                <a16:creationId xmlns:a16="http://schemas.microsoft.com/office/drawing/2014/main" id="{F2BEC9E7-E7A3-6FF2-E075-2EC1F7FB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7" y="461281"/>
            <a:ext cx="6696949" cy="5384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56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0D15-A159-F736-2FDB-0723A82A2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2CB5BFA-9481-6488-52EE-CAFA6BD3BF8E}"/>
              </a:ext>
            </a:extLst>
          </p:cNvPr>
          <p:cNvSpPr txBox="1"/>
          <p:nvPr/>
        </p:nvSpPr>
        <p:spPr>
          <a:xfrm>
            <a:off x="500063" y="405486"/>
            <a:ext cx="11199358" cy="612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Celkový vážený průměr vyšel </a:t>
            </a:r>
            <a:r>
              <a:rPr lang="cs-CZ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2.44</a:t>
            </a:r>
            <a:r>
              <a:rPr lang="cs-CZ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což znamená, že záměr podniku je podložen středně silnou externí pozicí.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b="1" dirty="0"/>
              <a:t>Praktické využití EFE matice:</a:t>
            </a:r>
            <a:r>
              <a:rPr lang="cs-CZ" sz="2800" dirty="0"/>
              <a:t> V duchu uvedeného příkladu lze vyhodnocovat buď strategii organizace, nebo vzájemně hodnotit a porovnávat různé strategické záměry.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/>
              <a:t>Vybrán by měl být záměr s nejlepším výsledkem celkového váženého průměru. Výsledky EFE matice je třeba kombinovat s výsledky </a:t>
            </a:r>
            <a:r>
              <a:rPr lang="cs-CZ" sz="2800" u="sng" dirty="0">
                <a:hlinkClick r:id="rId2" tooltip="IFE matice (IFE Matrix)"/>
              </a:rPr>
              <a:t>IFE matice (IFE Matrix)</a:t>
            </a:r>
            <a:r>
              <a:rPr lang="cs-CZ" sz="2800" dirty="0"/>
              <a:t>. Strategická rozhodnutí na základě EFE matice dělá </a:t>
            </a:r>
            <a:r>
              <a:rPr lang="cs-CZ" sz="2800" u="sng" dirty="0">
                <a:hlinkClick r:id="rId3" tooltip="CEO (Chief Executive Officer)"/>
              </a:rPr>
              <a:t>CEO</a:t>
            </a:r>
            <a:r>
              <a:rPr lang="cs-CZ" sz="2800" dirty="0"/>
              <a:t> a vrcholové vedení.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3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25A1F-A1BE-C8FC-0234-822F9E36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07F8D48-41E4-9915-75D0-732320B73311}"/>
              </a:ext>
            </a:extLst>
          </p:cNvPr>
          <p:cNvSpPr txBox="1"/>
          <p:nvPr/>
        </p:nvSpPr>
        <p:spPr>
          <a:xfrm>
            <a:off x="591206" y="323193"/>
            <a:ext cx="11272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Zdroje:</a:t>
            </a:r>
          </a:p>
          <a:p>
            <a:endParaRPr lang="cs-CZ" b="1" u="sng" dirty="0"/>
          </a:p>
          <a:p>
            <a:pPr algn="just"/>
            <a:r>
              <a:rPr lang="cs-CZ" dirty="0"/>
              <a:t>Strategické řízení (</a:t>
            </a:r>
            <a:r>
              <a:rPr lang="cs-CZ" dirty="0" err="1"/>
              <a:t>Strategic</a:t>
            </a:r>
            <a:r>
              <a:rPr lang="cs-CZ" dirty="0"/>
              <a:t> Management). In: ManagementMania.com [online]. </a:t>
            </a:r>
            <a:r>
              <a:rPr lang="cs-CZ" dirty="0" err="1"/>
              <a:t>Wilmington</a:t>
            </a:r>
            <a:r>
              <a:rPr lang="cs-CZ" dirty="0"/>
              <a:t> (DE) 2011-2025, 14.05.2019 [cit. 18.09.2025]. Dostupné z: https://managementmania.com/cs/strategicke-rizeni</a:t>
            </a:r>
          </a:p>
        </p:txBody>
      </p:sp>
    </p:spTree>
    <p:extLst>
      <p:ext uri="{BB962C8B-B14F-4D97-AF65-F5344CB8AC3E}">
        <p14:creationId xmlns:p14="http://schemas.microsoft.com/office/powerpoint/2010/main" val="1093010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5907427-6F5F-6DBE-9598-C36F5096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187" t="44491" r="57802" b="36702"/>
          <a:stretch/>
        </p:blipFill>
        <p:spPr>
          <a:xfrm>
            <a:off x="683394" y="577514"/>
            <a:ext cx="9924505" cy="47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920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300</Words>
  <Application>Microsoft Office PowerPoint</Application>
  <PresentationFormat>Širokoúhlá obrazovka</PresentationFormat>
  <Paragraphs>24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15</cp:revision>
  <dcterms:created xsi:type="dcterms:W3CDTF">2025-09-18T10:40:04Z</dcterms:created>
  <dcterms:modified xsi:type="dcterms:W3CDTF">2025-10-15T08:31:06Z</dcterms:modified>
</cp:coreProperties>
</file>