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79" r:id="rId4"/>
    <p:sldId id="280" r:id="rId5"/>
    <p:sldId id="270" r:id="rId6"/>
    <p:sldId id="271" r:id="rId7"/>
    <p:sldId id="281" r:id="rId8"/>
    <p:sldId id="282" r:id="rId9"/>
    <p:sldId id="283" r:id="rId10"/>
    <p:sldId id="284" r:id="rId11"/>
    <p:sldId id="285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46DB3A-A0EE-794B-3ADD-ECB193D70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3BF748-8ACD-11B7-4968-A2DC578FC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E94A05-7212-9E02-0E86-1AE081FE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C69A36-9D4E-0895-7B39-982A0BD5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BFEBB8-DD2E-CCBF-6FCB-3EC20A15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16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71D787-6A4B-6F35-1D61-518A8186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1D95B87-E517-4703-65C7-FCB662D79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DA8F75-1265-102A-ACC1-E3F72BFE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9A4D7F-626C-A086-15E9-6151A791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534BD7-1B68-6402-1BC5-42DD5D17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04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FC13CE8-8CC2-CFA9-44CC-B6E598FD3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9B8081-8A95-411B-92C3-F29B675DB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54EBE1-6FEE-A779-5FE8-B26278D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67110C-A50A-F68F-1C6B-75BF56FC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2460EB-7A4A-E6D8-E8A8-1120771B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52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EA0253-EA75-8B64-207D-DDF077599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04C89-791B-7646-4F5C-73ED847F1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D652F1-DC24-F933-8C46-5C957BD3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7807C0-C0C3-9D87-0739-71A35C9F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A750F1-678D-FF02-52C9-31A1AF9B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40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E5FB5E-3647-6C95-B166-6A4CB7AE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C0EA524-BF5F-26FC-0DFF-E0AD87F6E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A91908-4872-483F-38EF-8673E5C3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7AC24D-BABC-52BB-1FE7-D6D004BD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0B43A3-2158-8A68-53DD-7F2C0B30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4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8486C4-CF76-39FC-3418-775A96EA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204935-64AE-2205-85FF-05E315B5C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5AE53E-8A00-C364-14A6-6A3E4778E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3FA2819-C1D0-26D8-4E4A-6B7137E7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6A1D08C-A273-EA22-6164-B6E921F04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6C81D4-6439-2938-0F76-BDAB9264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4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E4AEC6-DA15-FD0C-A2C1-255DF3A9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DDB8D7-EF65-ED4F-7C14-40CDBA12C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261D84-3E9A-FA29-7C71-4D6BE8BD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9C8CBDC-1D8E-114B-DAF9-762B053F5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ECB286A-66D3-FB71-3857-F4D3F9A75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CB98566-7D05-AB91-B406-CC806E479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7EFC1A2-7D32-99AD-FF4C-84D6A55FD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0863464-2402-B8FC-A3E6-EB63CDA8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5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7AA04-86C6-238B-6757-8C863C417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F86CFD-3B77-2342-9348-D1D9E0BB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275DF78-0478-892E-AFF5-F4A9AE08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91D8B5-4EFE-7B26-0DF0-634BC187E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35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F16EE49-8F2D-0ADE-283E-0B863AC8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ADA43A3-37DA-4148-2D63-742066E8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FDC754-11F1-82A3-6AA1-F6C670BC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47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EC9F7-801B-8D06-D66C-04C2B89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A51C20-03C7-F8BC-9B27-39ED0E43B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0037A02-37E0-EA81-9716-6D2B229AB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E9DE1BE-F1AE-5383-B497-CC93CF52C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F991E9-E9C6-E75D-DC73-416F8E99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941C4B-09D7-9033-2A7E-ED77CB0F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07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0292B-6B55-93C6-92D0-D299C4A7C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8DCD2BE-C06B-AB06-A61F-537C44297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C80F684-DF4D-0240-B389-67480AC6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20AB0E-AC8D-1F26-13FF-F2302D6B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7513AF-05C8-1B7B-88E6-9C28C451B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93C485-618A-3AA5-71B8-94C3676B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7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BC80FE1-E03E-41EA-E557-46512C32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AF40B4-BCF2-B723-93ED-300168028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7573C9-E0E5-AC22-108C-A06131CB0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3A896E-79EB-4066-80B8-BE4B698B119D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E9B1A6-D069-CE47-E799-93871C4F5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0B3EF3-8C7A-236A-BF0C-FD820566B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9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zisk" TargetMode="External"/><Relationship Id="rId2" Type="http://schemas.openxmlformats.org/officeDocument/2006/relationships/hyperlink" Target="https://managementmania.com/cs/podnik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trh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kreativita" TargetMode="External"/><Relationship Id="rId2" Type="http://schemas.openxmlformats.org/officeDocument/2006/relationships/hyperlink" Target="https://managementmania.com/cs/inovac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verejny-sektor" TargetMode="External"/><Relationship Id="rId2" Type="http://schemas.openxmlformats.org/officeDocument/2006/relationships/hyperlink" Target="https://managementmania.com/cs/podni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ceo-chief-executive-officer" TargetMode="External"/><Relationship Id="rId2" Type="http://schemas.openxmlformats.org/officeDocument/2006/relationships/hyperlink" Target="https://managementmania.com/cs/koncepce-marketingovych-cinnost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cso-chief-sales-officer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B12EAE7-328E-1488-CABC-0337076F3813}"/>
              </a:ext>
            </a:extLst>
          </p:cNvPr>
          <p:cNvSpPr txBox="1"/>
          <p:nvPr/>
        </p:nvSpPr>
        <p:spPr>
          <a:xfrm>
            <a:off x="1828800" y="1666240"/>
            <a:ext cx="87376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/>
              <a:t>Strategický management</a:t>
            </a:r>
          </a:p>
          <a:p>
            <a:pPr algn="ctr"/>
            <a:r>
              <a:rPr lang="cs-CZ" sz="3600" dirty="0"/>
              <a:t>Cvičení č. 4</a:t>
            </a:r>
          </a:p>
          <a:p>
            <a:pPr algn="ctr"/>
            <a:r>
              <a:rPr lang="cs-CZ" sz="3600" dirty="0"/>
              <a:t>Strategie modrého oceánu (Blue </a:t>
            </a:r>
            <a:r>
              <a:rPr lang="cs-CZ" sz="3600" dirty="0" err="1"/>
              <a:t>Ocean</a:t>
            </a:r>
            <a:r>
              <a:rPr lang="cs-CZ" sz="3600" dirty="0"/>
              <a:t> </a:t>
            </a:r>
            <a:r>
              <a:rPr lang="cs-CZ" sz="3600" dirty="0" err="1"/>
              <a:t>Strategy</a:t>
            </a:r>
            <a:r>
              <a:rPr lang="cs-CZ" sz="3600" dirty="0"/>
              <a:t>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AFBE7AC-A7D2-0795-D371-8AB9D1B9C77D}"/>
              </a:ext>
            </a:extLst>
          </p:cNvPr>
          <p:cNvSpPr txBox="1"/>
          <p:nvPr/>
        </p:nvSpPr>
        <p:spPr>
          <a:xfrm>
            <a:off x="8300545" y="6030310"/>
            <a:ext cx="3389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/>
              <a:t>Ing. Martin Hart, Ph.D.</a:t>
            </a:r>
          </a:p>
        </p:txBody>
      </p:sp>
    </p:spTree>
    <p:extLst>
      <p:ext uri="{BB962C8B-B14F-4D97-AF65-F5344CB8AC3E}">
        <p14:creationId xmlns:p14="http://schemas.microsoft.com/office/powerpoint/2010/main" val="1953555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6F68CB-A75A-727E-401F-B60C47D1E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44F6618-02C2-0A32-F9CB-656EA44BC861}"/>
              </a:ext>
            </a:extLst>
          </p:cNvPr>
          <p:cNvSpPr txBox="1"/>
          <p:nvPr/>
        </p:nvSpPr>
        <p:spPr>
          <a:xfrm>
            <a:off x="384283" y="148781"/>
            <a:ext cx="1161327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Naopak rozbory s využitím tohoto přístroje mohou provádět i lidé bez zdravotnického vzdělání, kteří ovšem byli řádně seznámeni s návodem použití přístroje a byli poučení, kam musí v případě zjištění špatných výsledků tyto okamžitě hlásit. </a:t>
            </a:r>
            <a:r>
              <a:rPr lang="cs-CZ" sz="2800" b="1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Přístroj </a:t>
            </a:r>
            <a:r>
              <a:rPr lang="cs-CZ" sz="2800" b="1" kern="15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RevDx</a:t>
            </a:r>
            <a:r>
              <a:rPr lang="cs-CZ" sz="280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již získal certifikaci CE, která potvrzuje, že produkt splňuje všechny základní požadavky evropské legislativy týkající se bezpečnosti, ochrany zdraví, životního prostředí a práv spotřebitelů. Dále získal schválení od brazilského zdravotnického regulačního úřadu </a:t>
            </a:r>
            <a:r>
              <a:rPr lang="cs-CZ" sz="2800" kern="15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Anvisa</a:t>
            </a:r>
            <a:r>
              <a:rPr lang="cs-CZ" sz="280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, kterým byl povolen vstup na brazilský vstup. Přístroj byl dále schválen patentem v Číně.</a:t>
            </a:r>
          </a:p>
        </p:txBody>
      </p:sp>
    </p:spTree>
    <p:extLst>
      <p:ext uri="{BB962C8B-B14F-4D97-AF65-F5344CB8AC3E}">
        <p14:creationId xmlns:p14="http://schemas.microsoft.com/office/powerpoint/2010/main" val="2659078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773F9-CA43-72A9-884D-5ED9722B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11E6150-037D-B872-30C1-F4BF6B70595B}"/>
              </a:ext>
            </a:extLst>
          </p:cNvPr>
          <p:cNvSpPr txBox="1"/>
          <p:nvPr/>
        </p:nvSpPr>
        <p:spPr>
          <a:xfrm>
            <a:off x="407932" y="250072"/>
            <a:ext cx="1143985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Tento přenosný přistroj </a:t>
            </a:r>
            <a:r>
              <a:rPr lang="cs-CZ" sz="280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se dá využívat nejen ve zdravotnických zařízeních, v lékárnách, ale např. i v domech pro seniory, v azylových domech, v záchranné zdravotnické službě, v armádě, u horské služby aj. Dále se dá používat i v odlehlých částech světa, kde žádné zdravotnické zařízení vůbec neexistuje zejména v Africe a Jižní Americe.</a:t>
            </a:r>
          </a:p>
        </p:txBody>
      </p:sp>
    </p:spTree>
    <p:extLst>
      <p:ext uri="{BB962C8B-B14F-4D97-AF65-F5344CB8AC3E}">
        <p14:creationId xmlns:p14="http://schemas.microsoft.com/office/powerpoint/2010/main" val="234781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2192D-7B0C-5BFB-CE28-AF5024297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1CDAA29-B3F2-D445-3F53-12DBE91242AC}"/>
              </a:ext>
            </a:extLst>
          </p:cNvPr>
          <p:cNvSpPr txBox="1"/>
          <p:nvPr/>
        </p:nvSpPr>
        <p:spPr>
          <a:xfrm>
            <a:off x="313339" y="312175"/>
            <a:ext cx="11605391" cy="4430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Blue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Ocean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v překladu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strategie modrého oceánu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Jedná se o metodu tvorby obchodní strategie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Podnik (Business, Enterprise)"/>
              </a:rPr>
              <a:t>podniku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kterou popsali ve stejnojmenné knize 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W.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Kim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Renée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Mauborgne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Kniha byla vydána poprvé v roce 2005.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Blue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Ocean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je založena na myšlence, že každý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Podnik (Business, Enterprise)"/>
              </a:rPr>
              <a:t>podnik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může dosahovat vyššího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Zisk (Profit)"/>
              </a:rPr>
              <a:t>zisku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vytvářením nové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poptávky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v nesoutěžním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Trh (Market)"/>
              </a:rPr>
              <a:t>trhu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(tzv. modrém oceánu) mnohem snadněji než soupeřením s konkurencí na existujících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Trh (Market)"/>
              </a:rPr>
              <a:t>trzích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6793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5E8F5-5886-48EF-4396-E1CC932DC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3AC7598-DDA5-719B-6CDA-89D0BD0B8793}"/>
              </a:ext>
            </a:extLst>
          </p:cNvPr>
          <p:cNvSpPr txBox="1"/>
          <p:nvPr/>
        </p:nvSpPr>
        <p:spPr>
          <a:xfrm>
            <a:off x="297573" y="250071"/>
            <a:ext cx="11636923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Metoda Blue </a:t>
            </a:r>
            <a:r>
              <a:rPr lang="cs-CZ" sz="2800" b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Ocean</a:t>
            </a:r>
            <a:r>
              <a:rPr lang="cs-CZ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Strategy</a:t>
            </a:r>
            <a:r>
              <a:rPr lang="cs-CZ" sz="28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obsahuje metodický postup tvorby hodnotových </a:t>
            </a:r>
            <a:r>
              <a:rPr lang="cs-CZ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Inovace (Innovation)"/>
              </a:rPr>
              <a:t>inovací</a:t>
            </a:r>
            <a:r>
              <a:rPr lang="cs-CZ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vytváření a využívání nového tržního prostoru pro poptávku. Postup se soustředí na schopnost vytvořit si svrchovaný tržní prostor a vyřadit tak konkurenty ze hry. Silně se v tom opírá o </a:t>
            </a:r>
            <a:r>
              <a:rPr lang="cs-CZ" sz="2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Kreativita (Creativity)"/>
              </a:rPr>
              <a:t>kreativitu</a:t>
            </a:r>
            <a:r>
              <a:rPr lang="cs-CZ" sz="28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inovativnost přístupů při hledání nových trhů a příležitostí.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73777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121CBA-E309-E45C-066C-9F8870879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98E48625-855E-D661-13EB-4A027425F911}"/>
              </a:ext>
            </a:extLst>
          </p:cNvPr>
          <p:cNvSpPr txBox="1"/>
          <p:nvPr/>
        </p:nvSpPr>
        <p:spPr>
          <a:xfrm>
            <a:off x="447347" y="362583"/>
            <a:ext cx="11471384" cy="1920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Popisuje celou řadu koncepčních a přitom praktických nástrojů, vhodných k použití jak v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Podnik (Business, Enterprise)"/>
              </a:rPr>
              <a:t>podnicích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tak i v organizacích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Veřejný sektor (Public Sector)"/>
              </a:rPr>
              <a:t>veřejného sektoru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které jsou vhodné pro systematické vyhledávání a využívání tzv. modrých oceánů, což je metafora pro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nové tržní příležitosti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nesoutěžní trhy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2250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6767C-8D47-6959-18D2-DF3F583481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46B4AE1D-7435-1CD3-0BC3-F53202B3831A}"/>
              </a:ext>
            </a:extLst>
          </p:cNvPr>
          <p:cNvSpPr txBox="1"/>
          <p:nvPr/>
        </p:nvSpPr>
        <p:spPr>
          <a:xfrm>
            <a:off x="447346" y="287709"/>
            <a:ext cx="11589626" cy="4328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Existují také různé odvozené způsoby řízení jako například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Blue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Ocean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Recruitment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další.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Využití Blue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Ocean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Strategy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v praxi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Strategie modrého oceánu při vytváření konkurenční a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výrobkové strategie organizace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Jedná se v podstatě o novou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Základní marketingové koncepty"/>
              </a:rPr>
              <a:t>marketingovou koncepci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která se zaměřuje na vyhledávání nových tržních příležitostí. Součástí týmu, který se podílí na Blue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Ocean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2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Strategy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by měli být členové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top managementu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kteří jsou odpovědní za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produktovou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nebo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celkovou strategii organizace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tedy především ředitel (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CEO (Chief Executive Officer)"/>
              </a:rPr>
              <a:t>CEO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a obchodní ředitel (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CSO (Chief Sales Officer)"/>
              </a:rPr>
              <a:t>CSO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35354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25A1F-A1BE-C8FC-0234-822F9E366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07F8D48-41E4-9915-75D0-732320B73311}"/>
              </a:ext>
            </a:extLst>
          </p:cNvPr>
          <p:cNvSpPr txBox="1"/>
          <p:nvPr/>
        </p:nvSpPr>
        <p:spPr>
          <a:xfrm>
            <a:off x="591206" y="323193"/>
            <a:ext cx="112723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Zdroje:</a:t>
            </a:r>
          </a:p>
          <a:p>
            <a:endParaRPr lang="cs-CZ" b="1" u="sng" dirty="0"/>
          </a:p>
          <a:p>
            <a:pPr algn="just"/>
            <a:r>
              <a:rPr lang="cs-CZ" dirty="0"/>
              <a:t>Strategické řízení (</a:t>
            </a:r>
            <a:r>
              <a:rPr lang="cs-CZ" dirty="0" err="1"/>
              <a:t>Strategic</a:t>
            </a:r>
            <a:r>
              <a:rPr lang="cs-CZ" dirty="0"/>
              <a:t> Management). In: ManagementMania.com [online]. </a:t>
            </a:r>
            <a:r>
              <a:rPr lang="cs-CZ" dirty="0" err="1"/>
              <a:t>Wilmington</a:t>
            </a:r>
            <a:r>
              <a:rPr lang="cs-CZ" dirty="0"/>
              <a:t> (DE) 2011-2025, 14.05.2019 [cit. 18.09.2025]. Dostupné z: https://managementmania.com/cs/strategicke-rizeni</a:t>
            </a:r>
          </a:p>
        </p:txBody>
      </p:sp>
    </p:spTree>
    <p:extLst>
      <p:ext uri="{BB962C8B-B14F-4D97-AF65-F5344CB8AC3E}">
        <p14:creationId xmlns:p14="http://schemas.microsoft.com/office/powerpoint/2010/main" val="1093010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9E4B4-D34D-EBF3-7B59-7D9CB3599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5399A1F5-A908-ACB5-1DBA-AE46F250CC55}"/>
              </a:ext>
            </a:extLst>
          </p:cNvPr>
          <p:cNvSpPr txBox="1"/>
          <p:nvPr/>
        </p:nvSpPr>
        <p:spPr>
          <a:xfrm>
            <a:off x="551793" y="417786"/>
            <a:ext cx="11193517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u="sng" dirty="0"/>
              <a:t>Příklad</a:t>
            </a:r>
          </a:p>
          <a:p>
            <a:endParaRPr lang="cs-CZ" dirty="0"/>
          </a:p>
          <a:p>
            <a:pPr algn="just"/>
            <a:r>
              <a:rPr lang="cs-CZ" sz="2800" dirty="0"/>
              <a:t>Hlavním smyslem této metody je oslabit konkurenci inovovaným výrobkem, jehož kvalita se nesnižuje, ale snižuje se jeho prodejní cena a nebo zcela novým výrobkem, který se na trhu ještě nenachází. To samé platí i o službě.</a:t>
            </a:r>
          </a:p>
          <a:p>
            <a:pPr algn="just"/>
            <a:r>
              <a:rPr lang="cs-CZ" sz="2800" b="1" dirty="0"/>
              <a:t> </a:t>
            </a:r>
            <a:endParaRPr lang="cs-CZ" sz="2800" dirty="0"/>
          </a:p>
          <a:p>
            <a:pPr algn="just"/>
            <a:r>
              <a:rPr lang="cs-CZ" sz="2800" dirty="0"/>
              <a:t>Typickým skutečným příkladem výrobku, který se zatím </a:t>
            </a:r>
            <a:r>
              <a:rPr lang="cs-CZ" sz="2800" dirty="0" err="1"/>
              <a:t>seriově</a:t>
            </a:r>
            <a:r>
              <a:rPr lang="cs-CZ" sz="2800" dirty="0"/>
              <a:t> nevyrábí, ale již </a:t>
            </a:r>
            <a:r>
              <a:rPr lang="cs-CZ" sz="2800" dirty="0" err="1"/>
              <a:t>exisuje</a:t>
            </a:r>
            <a:r>
              <a:rPr lang="cs-CZ" sz="2800" dirty="0"/>
              <a:t>,  je diagnostický  přístroj </a:t>
            </a:r>
            <a:r>
              <a:rPr lang="cs-CZ" sz="2800" b="1" dirty="0"/>
              <a:t> </a:t>
            </a:r>
            <a:r>
              <a:rPr lang="cs-CZ" sz="2800" dirty="0" err="1"/>
              <a:t>RevDx</a:t>
            </a:r>
            <a:r>
              <a:rPr lang="cs-CZ" sz="2800" dirty="0"/>
              <a:t> izraelského startupu </a:t>
            </a:r>
            <a:r>
              <a:rPr lang="cs-CZ" sz="2800" dirty="0" err="1"/>
              <a:t>EfA</a:t>
            </a:r>
            <a:r>
              <a:rPr lang="cs-CZ" sz="2800" dirty="0"/>
              <a:t> Technologies. Je to výrobek, který zatím ve světě nemá žádnou konkurenci.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2084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AE599-99B8-9C75-31CB-D37A743B3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BEF4FD9-6C39-7756-B153-4638D002EA6C}"/>
              </a:ext>
            </a:extLst>
          </p:cNvPr>
          <p:cNvSpPr txBox="1"/>
          <p:nvPr/>
        </p:nvSpPr>
        <p:spPr>
          <a:xfrm>
            <a:off x="360636" y="293978"/>
            <a:ext cx="11542329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Otcem myšlenky tohoto nového zdravotnického </a:t>
            </a:r>
            <a:r>
              <a:rPr lang="cs-CZ" sz="2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přistroje</a:t>
            </a:r>
            <a:r>
              <a:rPr lang="cs-CZ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je </a:t>
            </a:r>
            <a:r>
              <a:rPr lang="cs-CZ" sz="2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izraelec</a:t>
            </a:r>
            <a:r>
              <a:rPr lang="cs-CZ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</a:t>
            </a:r>
            <a:r>
              <a:rPr lang="cs-CZ" sz="28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Yoel</a:t>
            </a:r>
            <a:r>
              <a:rPr lang="cs-CZ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Ezra, který byl zároveň otcem myšlenky založit izraelský startup </a:t>
            </a:r>
            <a:r>
              <a:rPr lang="cs-CZ" sz="2800" b="1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EfA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Technologies</a:t>
            </a:r>
            <a:r>
              <a:rPr lang="cs-CZ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. Tato společnost byla založena v roce 2016 týmem profesionálů s dlouholetými zkušenostmi v oblasti lékařských věd, optiky a bioinženýrství.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23708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A5B6F2-3E7E-A29D-16B2-8E8B36FBF4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D33C6E54-4225-374D-07F1-0C929FC90C8D}"/>
              </a:ext>
            </a:extLst>
          </p:cNvPr>
          <p:cNvSpPr txBox="1"/>
          <p:nvPr/>
        </p:nvSpPr>
        <p:spPr>
          <a:xfrm>
            <a:off x="352752" y="291774"/>
            <a:ext cx="1155809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Jedná se o přenosný diagnostický přístroj </a:t>
            </a:r>
            <a:r>
              <a:rPr lang="cs-CZ" sz="2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pomocí něhož se dají provádět krevní testy přímo v terénu, rychle z kapky krve na prstu a bez nutnosti čekat na výsledky z laboratoře. Výsledky rozborů jsou známy prakticky během několika minut. V současné době se odběry krve provádějí zpravidla u praktických lékařů, potom jsou odeslány do laboratoří, kde se provádějí vlastní rozbory. Výsledky rozboru pak lékař, který je požadoval, dostane většinou až příští den. Současné odběry a rozbory krve můžou provádět jen odborní lékařští pracovníci.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79352983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702</Words>
  <Application>Microsoft Office PowerPoint</Application>
  <PresentationFormat>Širokoúhlá obrazovka</PresentationFormat>
  <Paragraphs>23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Hart Martin</dc:creator>
  <cp:lastModifiedBy>Hart Martin</cp:lastModifiedBy>
  <cp:revision>14</cp:revision>
  <dcterms:created xsi:type="dcterms:W3CDTF">2025-09-18T10:40:04Z</dcterms:created>
  <dcterms:modified xsi:type="dcterms:W3CDTF">2025-10-13T05:51:30Z</dcterms:modified>
</cp:coreProperties>
</file>