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72" r:id="rId4"/>
    <p:sldId id="273" r:id="rId5"/>
    <p:sldId id="274" r:id="rId6"/>
    <p:sldId id="275" r:id="rId7"/>
    <p:sldId id="276" r:id="rId8"/>
    <p:sldId id="257" r:id="rId9"/>
    <p:sldId id="258" r:id="rId10"/>
    <p:sldId id="259" r:id="rId11"/>
    <p:sldId id="260" r:id="rId12"/>
    <p:sldId id="261" r:id="rId13"/>
    <p:sldId id="262" r:id="rId14"/>
    <p:sldId id="263" r:id="rId15"/>
    <p:sldId id="277" r:id="rId1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1" d="100"/>
          <a:sy n="121" d="100"/>
        </p:scale>
        <p:origin x="15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46DB3A-A0EE-794B-3ADD-ECB193D7079F}"/>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F23BF748-8ACD-11B7-4968-A2DC578FC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32E94A05-7212-9E02-0E86-1AE081FE2132}"/>
              </a:ext>
            </a:extLst>
          </p:cNvPr>
          <p:cNvSpPr>
            <a:spLocks noGrp="1"/>
          </p:cNvSpPr>
          <p:nvPr>
            <p:ph type="dt" sz="half" idx="10"/>
          </p:nvPr>
        </p:nvSpPr>
        <p:spPr/>
        <p:txBody>
          <a:bodyPr/>
          <a:lstStyle/>
          <a:p>
            <a:fld id="{D93A896E-79EB-4066-80B8-BE4B698B119D}" type="datetimeFigureOut">
              <a:rPr lang="cs-CZ" smtClean="0"/>
              <a:t>24.09.2025</a:t>
            </a:fld>
            <a:endParaRPr lang="cs-CZ"/>
          </a:p>
        </p:txBody>
      </p:sp>
      <p:sp>
        <p:nvSpPr>
          <p:cNvPr id="5" name="Zástupný symbol pro zápatí 4">
            <a:extLst>
              <a:ext uri="{FF2B5EF4-FFF2-40B4-BE49-F238E27FC236}">
                <a16:creationId xmlns:a16="http://schemas.microsoft.com/office/drawing/2014/main" id="{A1C69A36-9D4E-0895-7B39-982A0BD54F8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DBFEBB8-DD2E-CCBF-6FCB-3EC20A1532AC}"/>
              </a:ext>
            </a:extLst>
          </p:cNvPr>
          <p:cNvSpPr>
            <a:spLocks noGrp="1"/>
          </p:cNvSpPr>
          <p:nvPr>
            <p:ph type="sldNum" sz="quarter" idx="12"/>
          </p:nvPr>
        </p:nvSpPr>
        <p:spPr/>
        <p:txBody>
          <a:bodyPr/>
          <a:lstStyle/>
          <a:p>
            <a:fld id="{211920B1-1D75-4DE2-BEB8-2B23C318D7FE}" type="slidenum">
              <a:rPr lang="cs-CZ" smtClean="0"/>
              <a:t>‹#›</a:t>
            </a:fld>
            <a:endParaRPr lang="cs-CZ"/>
          </a:p>
        </p:txBody>
      </p:sp>
    </p:spTree>
    <p:extLst>
      <p:ext uri="{BB962C8B-B14F-4D97-AF65-F5344CB8AC3E}">
        <p14:creationId xmlns:p14="http://schemas.microsoft.com/office/powerpoint/2010/main" val="1669160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71D787-6A4B-6F35-1D61-518A81865F1F}"/>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A1D95B87-E517-4703-65C7-FCB662D79E4B}"/>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1DA8F75-1265-102A-ACC1-E3F72BFE4982}"/>
              </a:ext>
            </a:extLst>
          </p:cNvPr>
          <p:cNvSpPr>
            <a:spLocks noGrp="1"/>
          </p:cNvSpPr>
          <p:nvPr>
            <p:ph type="dt" sz="half" idx="10"/>
          </p:nvPr>
        </p:nvSpPr>
        <p:spPr/>
        <p:txBody>
          <a:bodyPr/>
          <a:lstStyle/>
          <a:p>
            <a:fld id="{D93A896E-79EB-4066-80B8-BE4B698B119D}" type="datetimeFigureOut">
              <a:rPr lang="cs-CZ" smtClean="0"/>
              <a:t>24.09.2025</a:t>
            </a:fld>
            <a:endParaRPr lang="cs-CZ"/>
          </a:p>
        </p:txBody>
      </p:sp>
      <p:sp>
        <p:nvSpPr>
          <p:cNvPr id="5" name="Zástupný symbol pro zápatí 4">
            <a:extLst>
              <a:ext uri="{FF2B5EF4-FFF2-40B4-BE49-F238E27FC236}">
                <a16:creationId xmlns:a16="http://schemas.microsoft.com/office/drawing/2014/main" id="{299A4D7F-626C-A086-15E9-6151A79128D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B534BD7-1B68-6402-1BC5-42DD5D17A709}"/>
              </a:ext>
            </a:extLst>
          </p:cNvPr>
          <p:cNvSpPr>
            <a:spLocks noGrp="1"/>
          </p:cNvSpPr>
          <p:nvPr>
            <p:ph type="sldNum" sz="quarter" idx="12"/>
          </p:nvPr>
        </p:nvSpPr>
        <p:spPr/>
        <p:txBody>
          <a:bodyPr/>
          <a:lstStyle/>
          <a:p>
            <a:fld id="{211920B1-1D75-4DE2-BEB8-2B23C318D7FE}" type="slidenum">
              <a:rPr lang="cs-CZ" smtClean="0"/>
              <a:t>‹#›</a:t>
            </a:fld>
            <a:endParaRPr lang="cs-CZ"/>
          </a:p>
        </p:txBody>
      </p:sp>
    </p:spTree>
    <p:extLst>
      <p:ext uri="{BB962C8B-B14F-4D97-AF65-F5344CB8AC3E}">
        <p14:creationId xmlns:p14="http://schemas.microsoft.com/office/powerpoint/2010/main" val="3475048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CFC13CE8-8CC2-CFA9-44CC-B6E598FD3719}"/>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C9B8081-8A95-411B-92C3-F29B675DB2B7}"/>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C54EBE1-6FEE-A779-5FE8-B26278D16DBF}"/>
              </a:ext>
            </a:extLst>
          </p:cNvPr>
          <p:cNvSpPr>
            <a:spLocks noGrp="1"/>
          </p:cNvSpPr>
          <p:nvPr>
            <p:ph type="dt" sz="half" idx="10"/>
          </p:nvPr>
        </p:nvSpPr>
        <p:spPr/>
        <p:txBody>
          <a:bodyPr/>
          <a:lstStyle/>
          <a:p>
            <a:fld id="{D93A896E-79EB-4066-80B8-BE4B698B119D}" type="datetimeFigureOut">
              <a:rPr lang="cs-CZ" smtClean="0"/>
              <a:t>24.09.2025</a:t>
            </a:fld>
            <a:endParaRPr lang="cs-CZ"/>
          </a:p>
        </p:txBody>
      </p:sp>
      <p:sp>
        <p:nvSpPr>
          <p:cNvPr id="5" name="Zástupný symbol pro zápatí 4">
            <a:extLst>
              <a:ext uri="{FF2B5EF4-FFF2-40B4-BE49-F238E27FC236}">
                <a16:creationId xmlns:a16="http://schemas.microsoft.com/office/drawing/2014/main" id="{8767110C-A50A-F68F-1C6B-75BF56FC2C2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D2460EB-7A4A-E6D8-E8A8-1120771B133B}"/>
              </a:ext>
            </a:extLst>
          </p:cNvPr>
          <p:cNvSpPr>
            <a:spLocks noGrp="1"/>
          </p:cNvSpPr>
          <p:nvPr>
            <p:ph type="sldNum" sz="quarter" idx="12"/>
          </p:nvPr>
        </p:nvSpPr>
        <p:spPr/>
        <p:txBody>
          <a:bodyPr/>
          <a:lstStyle/>
          <a:p>
            <a:fld id="{211920B1-1D75-4DE2-BEB8-2B23C318D7FE}" type="slidenum">
              <a:rPr lang="cs-CZ" smtClean="0"/>
              <a:t>‹#›</a:t>
            </a:fld>
            <a:endParaRPr lang="cs-CZ"/>
          </a:p>
        </p:txBody>
      </p:sp>
    </p:spTree>
    <p:extLst>
      <p:ext uri="{BB962C8B-B14F-4D97-AF65-F5344CB8AC3E}">
        <p14:creationId xmlns:p14="http://schemas.microsoft.com/office/powerpoint/2010/main" val="817528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EA0253-EA75-8B64-207D-DDF077599956}"/>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C704C89-791B-7646-4F5C-73ED847F19AB}"/>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6D652F1-DC24-F933-8C46-5C957BD368C5}"/>
              </a:ext>
            </a:extLst>
          </p:cNvPr>
          <p:cNvSpPr>
            <a:spLocks noGrp="1"/>
          </p:cNvSpPr>
          <p:nvPr>
            <p:ph type="dt" sz="half" idx="10"/>
          </p:nvPr>
        </p:nvSpPr>
        <p:spPr/>
        <p:txBody>
          <a:bodyPr/>
          <a:lstStyle/>
          <a:p>
            <a:fld id="{D93A896E-79EB-4066-80B8-BE4B698B119D}" type="datetimeFigureOut">
              <a:rPr lang="cs-CZ" smtClean="0"/>
              <a:t>24.09.2025</a:t>
            </a:fld>
            <a:endParaRPr lang="cs-CZ"/>
          </a:p>
        </p:txBody>
      </p:sp>
      <p:sp>
        <p:nvSpPr>
          <p:cNvPr id="5" name="Zástupný symbol pro zápatí 4">
            <a:extLst>
              <a:ext uri="{FF2B5EF4-FFF2-40B4-BE49-F238E27FC236}">
                <a16:creationId xmlns:a16="http://schemas.microsoft.com/office/drawing/2014/main" id="{BE7807C0-C0C3-9D87-0739-71A35C9FF05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7A750F1-678D-FF02-52C9-31A1AF9BEAB0}"/>
              </a:ext>
            </a:extLst>
          </p:cNvPr>
          <p:cNvSpPr>
            <a:spLocks noGrp="1"/>
          </p:cNvSpPr>
          <p:nvPr>
            <p:ph type="sldNum" sz="quarter" idx="12"/>
          </p:nvPr>
        </p:nvSpPr>
        <p:spPr/>
        <p:txBody>
          <a:bodyPr/>
          <a:lstStyle/>
          <a:p>
            <a:fld id="{211920B1-1D75-4DE2-BEB8-2B23C318D7FE}" type="slidenum">
              <a:rPr lang="cs-CZ" smtClean="0"/>
              <a:t>‹#›</a:t>
            </a:fld>
            <a:endParaRPr lang="cs-CZ"/>
          </a:p>
        </p:txBody>
      </p:sp>
    </p:spTree>
    <p:extLst>
      <p:ext uri="{BB962C8B-B14F-4D97-AF65-F5344CB8AC3E}">
        <p14:creationId xmlns:p14="http://schemas.microsoft.com/office/powerpoint/2010/main" val="4139408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E5FB5E-3647-6C95-B166-6A4CB7AE2AC7}"/>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DC0EA524-BF5F-26FC-0DFF-E0AD87F6E6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53A91908-4872-483F-38EF-8673E5C3C093}"/>
              </a:ext>
            </a:extLst>
          </p:cNvPr>
          <p:cNvSpPr>
            <a:spLocks noGrp="1"/>
          </p:cNvSpPr>
          <p:nvPr>
            <p:ph type="dt" sz="half" idx="10"/>
          </p:nvPr>
        </p:nvSpPr>
        <p:spPr/>
        <p:txBody>
          <a:bodyPr/>
          <a:lstStyle/>
          <a:p>
            <a:fld id="{D93A896E-79EB-4066-80B8-BE4B698B119D}" type="datetimeFigureOut">
              <a:rPr lang="cs-CZ" smtClean="0"/>
              <a:t>24.09.2025</a:t>
            </a:fld>
            <a:endParaRPr lang="cs-CZ"/>
          </a:p>
        </p:txBody>
      </p:sp>
      <p:sp>
        <p:nvSpPr>
          <p:cNvPr id="5" name="Zástupný symbol pro zápatí 4">
            <a:extLst>
              <a:ext uri="{FF2B5EF4-FFF2-40B4-BE49-F238E27FC236}">
                <a16:creationId xmlns:a16="http://schemas.microsoft.com/office/drawing/2014/main" id="{9E7AC24D-BABC-52BB-1FE7-D6D004BD953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A0B43A3-2158-8A68-53DD-7F2C0B309672}"/>
              </a:ext>
            </a:extLst>
          </p:cNvPr>
          <p:cNvSpPr>
            <a:spLocks noGrp="1"/>
          </p:cNvSpPr>
          <p:nvPr>
            <p:ph type="sldNum" sz="quarter" idx="12"/>
          </p:nvPr>
        </p:nvSpPr>
        <p:spPr/>
        <p:txBody>
          <a:bodyPr/>
          <a:lstStyle/>
          <a:p>
            <a:fld id="{211920B1-1D75-4DE2-BEB8-2B23C318D7FE}" type="slidenum">
              <a:rPr lang="cs-CZ" smtClean="0"/>
              <a:t>‹#›</a:t>
            </a:fld>
            <a:endParaRPr lang="cs-CZ"/>
          </a:p>
        </p:txBody>
      </p:sp>
    </p:spTree>
    <p:extLst>
      <p:ext uri="{BB962C8B-B14F-4D97-AF65-F5344CB8AC3E}">
        <p14:creationId xmlns:p14="http://schemas.microsoft.com/office/powerpoint/2010/main" val="2612470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8486C4-CF76-39FC-3418-775A96EA711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2204935-64AE-2205-85FF-05E315B5C725}"/>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125AE53E-8A00-C364-14A6-6A3E4778ED25}"/>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13FA2819-C1D0-26D8-4E4A-6B7137E772DE}"/>
              </a:ext>
            </a:extLst>
          </p:cNvPr>
          <p:cNvSpPr>
            <a:spLocks noGrp="1"/>
          </p:cNvSpPr>
          <p:nvPr>
            <p:ph type="dt" sz="half" idx="10"/>
          </p:nvPr>
        </p:nvSpPr>
        <p:spPr/>
        <p:txBody>
          <a:bodyPr/>
          <a:lstStyle/>
          <a:p>
            <a:fld id="{D93A896E-79EB-4066-80B8-BE4B698B119D}" type="datetimeFigureOut">
              <a:rPr lang="cs-CZ" smtClean="0"/>
              <a:t>24.09.2025</a:t>
            </a:fld>
            <a:endParaRPr lang="cs-CZ"/>
          </a:p>
        </p:txBody>
      </p:sp>
      <p:sp>
        <p:nvSpPr>
          <p:cNvPr id="6" name="Zástupný symbol pro zápatí 5">
            <a:extLst>
              <a:ext uri="{FF2B5EF4-FFF2-40B4-BE49-F238E27FC236}">
                <a16:creationId xmlns:a16="http://schemas.microsoft.com/office/drawing/2014/main" id="{06A1D08C-A273-EA22-6164-B6E921F048F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16C81D4-6439-2938-0F76-BDAB9264DFBF}"/>
              </a:ext>
            </a:extLst>
          </p:cNvPr>
          <p:cNvSpPr>
            <a:spLocks noGrp="1"/>
          </p:cNvSpPr>
          <p:nvPr>
            <p:ph type="sldNum" sz="quarter" idx="12"/>
          </p:nvPr>
        </p:nvSpPr>
        <p:spPr/>
        <p:txBody>
          <a:bodyPr/>
          <a:lstStyle/>
          <a:p>
            <a:fld id="{211920B1-1D75-4DE2-BEB8-2B23C318D7FE}" type="slidenum">
              <a:rPr lang="cs-CZ" smtClean="0"/>
              <a:t>‹#›</a:t>
            </a:fld>
            <a:endParaRPr lang="cs-CZ"/>
          </a:p>
        </p:txBody>
      </p:sp>
    </p:spTree>
    <p:extLst>
      <p:ext uri="{BB962C8B-B14F-4D97-AF65-F5344CB8AC3E}">
        <p14:creationId xmlns:p14="http://schemas.microsoft.com/office/powerpoint/2010/main" val="413647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E4AEC6-DA15-FD0C-A2C1-255DF3A9B8E7}"/>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82DDB8D7-EF65-ED4F-7C14-40CDBA12C7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E9261D84-3E9A-FA29-7C71-4D6BE8BD34BC}"/>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79C8CBDC-1D8E-114B-DAF9-762B053F5C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EECB286A-66D3-FB71-3857-F4D3F9A75C28}"/>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ECB98566-7D05-AB91-B406-CC806E479EB9}"/>
              </a:ext>
            </a:extLst>
          </p:cNvPr>
          <p:cNvSpPr>
            <a:spLocks noGrp="1"/>
          </p:cNvSpPr>
          <p:nvPr>
            <p:ph type="dt" sz="half" idx="10"/>
          </p:nvPr>
        </p:nvSpPr>
        <p:spPr/>
        <p:txBody>
          <a:bodyPr/>
          <a:lstStyle/>
          <a:p>
            <a:fld id="{D93A896E-79EB-4066-80B8-BE4B698B119D}" type="datetimeFigureOut">
              <a:rPr lang="cs-CZ" smtClean="0"/>
              <a:t>24.09.2025</a:t>
            </a:fld>
            <a:endParaRPr lang="cs-CZ"/>
          </a:p>
        </p:txBody>
      </p:sp>
      <p:sp>
        <p:nvSpPr>
          <p:cNvPr id="8" name="Zástupný symbol pro zápatí 7">
            <a:extLst>
              <a:ext uri="{FF2B5EF4-FFF2-40B4-BE49-F238E27FC236}">
                <a16:creationId xmlns:a16="http://schemas.microsoft.com/office/drawing/2014/main" id="{C7EFC1A2-7D32-99AD-FF4C-84D6A55FDD40}"/>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90863464-2402-B8FC-A3E6-EB63CDA8649E}"/>
              </a:ext>
            </a:extLst>
          </p:cNvPr>
          <p:cNvSpPr>
            <a:spLocks noGrp="1"/>
          </p:cNvSpPr>
          <p:nvPr>
            <p:ph type="sldNum" sz="quarter" idx="12"/>
          </p:nvPr>
        </p:nvSpPr>
        <p:spPr/>
        <p:txBody>
          <a:bodyPr/>
          <a:lstStyle/>
          <a:p>
            <a:fld id="{211920B1-1D75-4DE2-BEB8-2B23C318D7FE}" type="slidenum">
              <a:rPr lang="cs-CZ" smtClean="0"/>
              <a:t>‹#›</a:t>
            </a:fld>
            <a:endParaRPr lang="cs-CZ"/>
          </a:p>
        </p:txBody>
      </p:sp>
    </p:spTree>
    <p:extLst>
      <p:ext uri="{BB962C8B-B14F-4D97-AF65-F5344CB8AC3E}">
        <p14:creationId xmlns:p14="http://schemas.microsoft.com/office/powerpoint/2010/main" val="3626514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17AA04-86C6-238B-6757-8C863C417348}"/>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7EF86CFD-3B77-2342-9348-D1D9E0BB254A}"/>
              </a:ext>
            </a:extLst>
          </p:cNvPr>
          <p:cNvSpPr>
            <a:spLocks noGrp="1"/>
          </p:cNvSpPr>
          <p:nvPr>
            <p:ph type="dt" sz="half" idx="10"/>
          </p:nvPr>
        </p:nvSpPr>
        <p:spPr/>
        <p:txBody>
          <a:bodyPr/>
          <a:lstStyle/>
          <a:p>
            <a:fld id="{D93A896E-79EB-4066-80B8-BE4B698B119D}" type="datetimeFigureOut">
              <a:rPr lang="cs-CZ" smtClean="0"/>
              <a:t>24.09.2025</a:t>
            </a:fld>
            <a:endParaRPr lang="cs-CZ"/>
          </a:p>
        </p:txBody>
      </p:sp>
      <p:sp>
        <p:nvSpPr>
          <p:cNvPr id="4" name="Zástupný symbol pro zápatí 3">
            <a:extLst>
              <a:ext uri="{FF2B5EF4-FFF2-40B4-BE49-F238E27FC236}">
                <a16:creationId xmlns:a16="http://schemas.microsoft.com/office/drawing/2014/main" id="{D275DF78-0478-892E-AFF5-F4A9AE089CD0}"/>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8191D8B5-4EFE-7B26-0DF0-634BC187E351}"/>
              </a:ext>
            </a:extLst>
          </p:cNvPr>
          <p:cNvSpPr>
            <a:spLocks noGrp="1"/>
          </p:cNvSpPr>
          <p:nvPr>
            <p:ph type="sldNum" sz="quarter" idx="12"/>
          </p:nvPr>
        </p:nvSpPr>
        <p:spPr/>
        <p:txBody>
          <a:bodyPr/>
          <a:lstStyle/>
          <a:p>
            <a:fld id="{211920B1-1D75-4DE2-BEB8-2B23C318D7FE}" type="slidenum">
              <a:rPr lang="cs-CZ" smtClean="0"/>
              <a:t>‹#›</a:t>
            </a:fld>
            <a:endParaRPr lang="cs-CZ"/>
          </a:p>
        </p:txBody>
      </p:sp>
    </p:spTree>
    <p:extLst>
      <p:ext uri="{BB962C8B-B14F-4D97-AF65-F5344CB8AC3E}">
        <p14:creationId xmlns:p14="http://schemas.microsoft.com/office/powerpoint/2010/main" val="26153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4F16EE49-8F2D-0ADE-283E-0B863AC8041C}"/>
              </a:ext>
            </a:extLst>
          </p:cNvPr>
          <p:cNvSpPr>
            <a:spLocks noGrp="1"/>
          </p:cNvSpPr>
          <p:nvPr>
            <p:ph type="dt" sz="half" idx="10"/>
          </p:nvPr>
        </p:nvSpPr>
        <p:spPr/>
        <p:txBody>
          <a:bodyPr/>
          <a:lstStyle/>
          <a:p>
            <a:fld id="{D93A896E-79EB-4066-80B8-BE4B698B119D}" type="datetimeFigureOut">
              <a:rPr lang="cs-CZ" smtClean="0"/>
              <a:t>24.09.2025</a:t>
            </a:fld>
            <a:endParaRPr lang="cs-CZ"/>
          </a:p>
        </p:txBody>
      </p:sp>
      <p:sp>
        <p:nvSpPr>
          <p:cNvPr id="3" name="Zástupný symbol pro zápatí 2">
            <a:extLst>
              <a:ext uri="{FF2B5EF4-FFF2-40B4-BE49-F238E27FC236}">
                <a16:creationId xmlns:a16="http://schemas.microsoft.com/office/drawing/2014/main" id="{0ADA43A3-37DA-4148-2D63-742066E8A068}"/>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91FDC754-11F1-82A3-6AA1-F6C670BCE204}"/>
              </a:ext>
            </a:extLst>
          </p:cNvPr>
          <p:cNvSpPr>
            <a:spLocks noGrp="1"/>
          </p:cNvSpPr>
          <p:nvPr>
            <p:ph type="sldNum" sz="quarter" idx="12"/>
          </p:nvPr>
        </p:nvSpPr>
        <p:spPr/>
        <p:txBody>
          <a:bodyPr/>
          <a:lstStyle/>
          <a:p>
            <a:fld id="{211920B1-1D75-4DE2-BEB8-2B23C318D7FE}" type="slidenum">
              <a:rPr lang="cs-CZ" smtClean="0"/>
              <a:t>‹#›</a:t>
            </a:fld>
            <a:endParaRPr lang="cs-CZ"/>
          </a:p>
        </p:txBody>
      </p:sp>
    </p:spTree>
    <p:extLst>
      <p:ext uri="{BB962C8B-B14F-4D97-AF65-F5344CB8AC3E}">
        <p14:creationId xmlns:p14="http://schemas.microsoft.com/office/powerpoint/2010/main" val="3469471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4EC9F7-801B-8D06-D66C-04C2B899469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E1A51C20-03C7-F8BC-9B27-39ED0E43B5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70037A02-37E0-EA81-9716-6D2B229AB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3E9DE1BE-F1AE-5383-B497-CC93CF52C9B3}"/>
              </a:ext>
            </a:extLst>
          </p:cNvPr>
          <p:cNvSpPr>
            <a:spLocks noGrp="1"/>
          </p:cNvSpPr>
          <p:nvPr>
            <p:ph type="dt" sz="half" idx="10"/>
          </p:nvPr>
        </p:nvSpPr>
        <p:spPr/>
        <p:txBody>
          <a:bodyPr/>
          <a:lstStyle/>
          <a:p>
            <a:fld id="{D93A896E-79EB-4066-80B8-BE4B698B119D}" type="datetimeFigureOut">
              <a:rPr lang="cs-CZ" smtClean="0"/>
              <a:t>24.09.2025</a:t>
            </a:fld>
            <a:endParaRPr lang="cs-CZ"/>
          </a:p>
        </p:txBody>
      </p:sp>
      <p:sp>
        <p:nvSpPr>
          <p:cNvPr id="6" name="Zástupný symbol pro zápatí 5">
            <a:extLst>
              <a:ext uri="{FF2B5EF4-FFF2-40B4-BE49-F238E27FC236}">
                <a16:creationId xmlns:a16="http://schemas.microsoft.com/office/drawing/2014/main" id="{2EF991E9-E9C6-E75D-DC73-416F8E99116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5941C4B-09D7-9033-2A7E-ED77CB0FFEA3}"/>
              </a:ext>
            </a:extLst>
          </p:cNvPr>
          <p:cNvSpPr>
            <a:spLocks noGrp="1"/>
          </p:cNvSpPr>
          <p:nvPr>
            <p:ph type="sldNum" sz="quarter" idx="12"/>
          </p:nvPr>
        </p:nvSpPr>
        <p:spPr/>
        <p:txBody>
          <a:bodyPr/>
          <a:lstStyle/>
          <a:p>
            <a:fld id="{211920B1-1D75-4DE2-BEB8-2B23C318D7FE}" type="slidenum">
              <a:rPr lang="cs-CZ" smtClean="0"/>
              <a:t>‹#›</a:t>
            </a:fld>
            <a:endParaRPr lang="cs-CZ"/>
          </a:p>
        </p:txBody>
      </p:sp>
    </p:spTree>
    <p:extLst>
      <p:ext uri="{BB962C8B-B14F-4D97-AF65-F5344CB8AC3E}">
        <p14:creationId xmlns:p14="http://schemas.microsoft.com/office/powerpoint/2010/main" val="2498073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70292B-6B55-93C6-92D0-D299C4A7CC96}"/>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C8DCD2BE-C06B-AB06-A61F-537C44297C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AC80F684-DF4D-0240-B389-67480AC683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A20AB0E-AC8D-1F26-13FF-F2302D6BB80B}"/>
              </a:ext>
            </a:extLst>
          </p:cNvPr>
          <p:cNvSpPr>
            <a:spLocks noGrp="1"/>
          </p:cNvSpPr>
          <p:nvPr>
            <p:ph type="dt" sz="half" idx="10"/>
          </p:nvPr>
        </p:nvSpPr>
        <p:spPr/>
        <p:txBody>
          <a:bodyPr/>
          <a:lstStyle/>
          <a:p>
            <a:fld id="{D93A896E-79EB-4066-80B8-BE4B698B119D}" type="datetimeFigureOut">
              <a:rPr lang="cs-CZ" smtClean="0"/>
              <a:t>24.09.2025</a:t>
            </a:fld>
            <a:endParaRPr lang="cs-CZ"/>
          </a:p>
        </p:txBody>
      </p:sp>
      <p:sp>
        <p:nvSpPr>
          <p:cNvPr id="6" name="Zástupný symbol pro zápatí 5">
            <a:extLst>
              <a:ext uri="{FF2B5EF4-FFF2-40B4-BE49-F238E27FC236}">
                <a16:creationId xmlns:a16="http://schemas.microsoft.com/office/drawing/2014/main" id="{2E7513AF-05C8-1B7B-88E6-9C28C451B93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E93C485-618A-3AA5-71B8-94C3676BEF55}"/>
              </a:ext>
            </a:extLst>
          </p:cNvPr>
          <p:cNvSpPr>
            <a:spLocks noGrp="1"/>
          </p:cNvSpPr>
          <p:nvPr>
            <p:ph type="sldNum" sz="quarter" idx="12"/>
          </p:nvPr>
        </p:nvSpPr>
        <p:spPr/>
        <p:txBody>
          <a:bodyPr/>
          <a:lstStyle/>
          <a:p>
            <a:fld id="{211920B1-1D75-4DE2-BEB8-2B23C318D7FE}" type="slidenum">
              <a:rPr lang="cs-CZ" smtClean="0"/>
              <a:t>‹#›</a:t>
            </a:fld>
            <a:endParaRPr lang="cs-CZ"/>
          </a:p>
        </p:txBody>
      </p:sp>
    </p:spTree>
    <p:extLst>
      <p:ext uri="{BB962C8B-B14F-4D97-AF65-F5344CB8AC3E}">
        <p14:creationId xmlns:p14="http://schemas.microsoft.com/office/powerpoint/2010/main" val="1464732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2BC80FE1-E03E-41EA-E557-46512C32B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DDAF40B4-BCF2-B723-93ED-3001680289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17573C9-E0E5-AC22-108C-A06131CB0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3A896E-79EB-4066-80B8-BE4B698B119D}" type="datetimeFigureOut">
              <a:rPr lang="cs-CZ" smtClean="0"/>
              <a:t>24.09.2025</a:t>
            </a:fld>
            <a:endParaRPr lang="cs-CZ"/>
          </a:p>
        </p:txBody>
      </p:sp>
      <p:sp>
        <p:nvSpPr>
          <p:cNvPr id="5" name="Zástupný symbol pro zápatí 4">
            <a:extLst>
              <a:ext uri="{FF2B5EF4-FFF2-40B4-BE49-F238E27FC236}">
                <a16:creationId xmlns:a16="http://schemas.microsoft.com/office/drawing/2014/main" id="{0AE9B1A6-D069-CE47-E799-93871C4F50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cs-CZ"/>
          </a:p>
        </p:txBody>
      </p:sp>
      <p:sp>
        <p:nvSpPr>
          <p:cNvPr id="6" name="Zástupný symbol pro číslo snímku 5">
            <a:extLst>
              <a:ext uri="{FF2B5EF4-FFF2-40B4-BE49-F238E27FC236}">
                <a16:creationId xmlns:a16="http://schemas.microsoft.com/office/drawing/2014/main" id="{650B3EF3-8C7A-236A-BF0C-FD820566B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1920B1-1D75-4DE2-BEB8-2B23C318D7FE}" type="slidenum">
              <a:rPr lang="cs-CZ" smtClean="0"/>
              <a:t>‹#›</a:t>
            </a:fld>
            <a:endParaRPr lang="cs-CZ"/>
          </a:p>
        </p:txBody>
      </p:sp>
    </p:spTree>
    <p:extLst>
      <p:ext uri="{BB962C8B-B14F-4D97-AF65-F5344CB8AC3E}">
        <p14:creationId xmlns:p14="http://schemas.microsoft.com/office/powerpoint/2010/main" val="2789970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s://centrum-vzdelavani.cz/tvorba-bcg-grafu-v-ms-exce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managementmania.com/cs/marketing" TargetMode="External"/><Relationship Id="rId7" Type="http://schemas.openxmlformats.org/officeDocument/2006/relationships/hyperlink" Target="https://managementmania.com/cs/trh" TargetMode="External"/><Relationship Id="rId2" Type="http://schemas.openxmlformats.org/officeDocument/2006/relationships/hyperlink" Target="https://managementmania.com/cs/produktove-portfolio" TargetMode="External"/><Relationship Id="rId1" Type="http://schemas.openxmlformats.org/officeDocument/2006/relationships/slideLayout" Target="../slideLayouts/slideLayout2.xml"/><Relationship Id="rId6" Type="http://schemas.openxmlformats.org/officeDocument/2006/relationships/hyperlink" Target="https://managementmania.com/cs/sluzba" TargetMode="External"/><Relationship Id="rId5" Type="http://schemas.openxmlformats.org/officeDocument/2006/relationships/hyperlink" Target="https://managementmania.com/cs/vyrobky" TargetMode="External"/><Relationship Id="rId4" Type="http://schemas.openxmlformats.org/officeDocument/2006/relationships/hyperlink" Target="https://managementmania.com/cs/produkt"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managementmania.com/cs/produk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managementmania.com/cs/zivotni-cyklus-vyrobku-sluzby" TargetMode="External"/><Relationship Id="rId2" Type="http://schemas.openxmlformats.org/officeDocument/2006/relationships/hyperlink" Target="https://managementmania.com/cs/trh"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managementmania.com/cs/swot-analyza" TargetMode="External"/><Relationship Id="rId2" Type="http://schemas.openxmlformats.org/officeDocument/2006/relationships/hyperlink" Target="https://managementmania.com/cs/analyzy-analyticke-technik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B12EAE7-328E-1488-CABC-0337076F3813}"/>
              </a:ext>
            </a:extLst>
          </p:cNvPr>
          <p:cNvSpPr txBox="1"/>
          <p:nvPr/>
        </p:nvSpPr>
        <p:spPr>
          <a:xfrm>
            <a:off x="1828800" y="1666240"/>
            <a:ext cx="8737600" cy="1877437"/>
          </a:xfrm>
          <a:prstGeom prst="rect">
            <a:avLst/>
          </a:prstGeom>
          <a:noFill/>
        </p:spPr>
        <p:txBody>
          <a:bodyPr wrap="square" rtlCol="0">
            <a:spAutoFit/>
          </a:bodyPr>
          <a:lstStyle/>
          <a:p>
            <a:pPr algn="ctr"/>
            <a:r>
              <a:rPr lang="cs-CZ" sz="4400" b="1" dirty="0"/>
              <a:t>Strategický management</a:t>
            </a:r>
          </a:p>
          <a:p>
            <a:pPr algn="ctr"/>
            <a:r>
              <a:rPr lang="cs-CZ" sz="3600" dirty="0"/>
              <a:t>Cvičení č. 2</a:t>
            </a:r>
          </a:p>
          <a:p>
            <a:pPr algn="ctr"/>
            <a:r>
              <a:rPr lang="cs-CZ" sz="3600" dirty="0"/>
              <a:t>Matice BCG</a:t>
            </a:r>
          </a:p>
        </p:txBody>
      </p:sp>
      <p:sp>
        <p:nvSpPr>
          <p:cNvPr id="5" name="TextovéPole 4">
            <a:extLst>
              <a:ext uri="{FF2B5EF4-FFF2-40B4-BE49-F238E27FC236}">
                <a16:creationId xmlns:a16="http://schemas.microsoft.com/office/drawing/2014/main" id="{5AFBE7AC-A7D2-0795-D371-8AB9D1B9C77D}"/>
              </a:ext>
            </a:extLst>
          </p:cNvPr>
          <p:cNvSpPr txBox="1"/>
          <p:nvPr/>
        </p:nvSpPr>
        <p:spPr>
          <a:xfrm>
            <a:off x="8300545" y="6030310"/>
            <a:ext cx="3389586" cy="400110"/>
          </a:xfrm>
          <a:prstGeom prst="rect">
            <a:avLst/>
          </a:prstGeom>
          <a:noFill/>
        </p:spPr>
        <p:txBody>
          <a:bodyPr wrap="square" rtlCol="0">
            <a:spAutoFit/>
          </a:bodyPr>
          <a:lstStyle/>
          <a:p>
            <a:pPr algn="r"/>
            <a:r>
              <a:rPr lang="cs-CZ" sz="2000" dirty="0"/>
              <a:t>Ing. Martin Hart, Ph.D.</a:t>
            </a:r>
          </a:p>
        </p:txBody>
      </p:sp>
    </p:spTree>
    <p:extLst>
      <p:ext uri="{BB962C8B-B14F-4D97-AF65-F5344CB8AC3E}">
        <p14:creationId xmlns:p14="http://schemas.microsoft.com/office/powerpoint/2010/main" val="1953555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5B651-F697-B4AF-461F-F9138FA31A1D}"/>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8C78F6E8-618C-6CB9-627E-ADDCF5411ABC}"/>
              </a:ext>
            </a:extLst>
          </p:cNvPr>
          <p:cNvPicPr>
            <a:picLocks noChangeAspect="1"/>
          </p:cNvPicPr>
          <p:nvPr/>
        </p:nvPicPr>
        <p:blipFill>
          <a:blip r:embed="rId2"/>
          <a:srcRect t="19089" r="38628" b="34596"/>
          <a:stretch/>
        </p:blipFill>
        <p:spPr>
          <a:xfrm>
            <a:off x="292869" y="356135"/>
            <a:ext cx="11668517" cy="5419023"/>
          </a:xfrm>
          <a:prstGeom prst="rect">
            <a:avLst/>
          </a:prstGeom>
        </p:spPr>
      </p:pic>
    </p:spTree>
    <p:extLst>
      <p:ext uri="{BB962C8B-B14F-4D97-AF65-F5344CB8AC3E}">
        <p14:creationId xmlns:p14="http://schemas.microsoft.com/office/powerpoint/2010/main" val="1159718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8B751-1060-2C86-C924-ABC96BBE228D}"/>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34B52EEE-A4AF-F195-F238-59DE4C830072}"/>
              </a:ext>
            </a:extLst>
          </p:cNvPr>
          <p:cNvPicPr>
            <a:picLocks noChangeAspect="1"/>
          </p:cNvPicPr>
          <p:nvPr/>
        </p:nvPicPr>
        <p:blipFill>
          <a:blip r:embed="rId2"/>
          <a:srcRect l="2294" t="19089" r="38715" b="34596"/>
          <a:stretch/>
        </p:blipFill>
        <p:spPr>
          <a:xfrm>
            <a:off x="365758" y="336884"/>
            <a:ext cx="11773537" cy="5688531"/>
          </a:xfrm>
          <a:prstGeom prst="rect">
            <a:avLst/>
          </a:prstGeom>
        </p:spPr>
      </p:pic>
    </p:spTree>
    <p:extLst>
      <p:ext uri="{BB962C8B-B14F-4D97-AF65-F5344CB8AC3E}">
        <p14:creationId xmlns:p14="http://schemas.microsoft.com/office/powerpoint/2010/main" val="2039535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C9A91-408E-1F4B-5928-4535BFA774E0}"/>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5EA6D1D5-279D-033B-2EF4-5A3E12DD6A66}"/>
              </a:ext>
            </a:extLst>
          </p:cNvPr>
          <p:cNvPicPr>
            <a:picLocks noChangeAspect="1"/>
          </p:cNvPicPr>
          <p:nvPr/>
        </p:nvPicPr>
        <p:blipFill>
          <a:blip r:embed="rId2"/>
          <a:srcRect l="272" t="19089" r="54701" b="34455"/>
          <a:stretch/>
        </p:blipFill>
        <p:spPr>
          <a:xfrm>
            <a:off x="250255" y="243039"/>
            <a:ext cx="10684043" cy="6783407"/>
          </a:xfrm>
          <a:prstGeom prst="rect">
            <a:avLst/>
          </a:prstGeom>
        </p:spPr>
      </p:pic>
    </p:spTree>
    <p:extLst>
      <p:ext uri="{BB962C8B-B14F-4D97-AF65-F5344CB8AC3E}">
        <p14:creationId xmlns:p14="http://schemas.microsoft.com/office/powerpoint/2010/main" val="3133356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B7169-DF48-2865-7A8F-7796012A1B9A}"/>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C596504E-23E9-2C1B-C647-B19FBD616B36}"/>
              </a:ext>
            </a:extLst>
          </p:cNvPr>
          <p:cNvPicPr>
            <a:picLocks noChangeAspect="1"/>
          </p:cNvPicPr>
          <p:nvPr/>
        </p:nvPicPr>
        <p:blipFill>
          <a:blip r:embed="rId2"/>
          <a:srcRect t="18948" r="51756" b="35438"/>
          <a:stretch/>
        </p:blipFill>
        <p:spPr>
          <a:xfrm>
            <a:off x="158115" y="182880"/>
            <a:ext cx="11074567" cy="6443626"/>
          </a:xfrm>
          <a:prstGeom prst="rect">
            <a:avLst/>
          </a:prstGeom>
        </p:spPr>
      </p:pic>
    </p:spTree>
    <p:extLst>
      <p:ext uri="{BB962C8B-B14F-4D97-AF65-F5344CB8AC3E}">
        <p14:creationId xmlns:p14="http://schemas.microsoft.com/office/powerpoint/2010/main" val="162823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46CF6-A5C5-3016-E645-8DBDFD49AF3B}"/>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50EB228E-972E-DA67-AD44-5B7B49BD119F}"/>
              </a:ext>
            </a:extLst>
          </p:cNvPr>
          <p:cNvPicPr>
            <a:picLocks noChangeAspect="1"/>
          </p:cNvPicPr>
          <p:nvPr/>
        </p:nvPicPr>
        <p:blipFill>
          <a:blip r:embed="rId2"/>
          <a:srcRect t="18527" r="43292" b="36701"/>
          <a:stretch/>
        </p:blipFill>
        <p:spPr>
          <a:xfrm>
            <a:off x="196616" y="154004"/>
            <a:ext cx="11886553" cy="5775157"/>
          </a:xfrm>
          <a:prstGeom prst="rect">
            <a:avLst/>
          </a:prstGeom>
        </p:spPr>
      </p:pic>
    </p:spTree>
    <p:extLst>
      <p:ext uri="{BB962C8B-B14F-4D97-AF65-F5344CB8AC3E}">
        <p14:creationId xmlns:p14="http://schemas.microsoft.com/office/powerpoint/2010/main" val="3055513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87768EB-60C9-46D8-2E36-304909BCFCEF}"/>
              </a:ext>
            </a:extLst>
          </p:cNvPr>
          <p:cNvSpPr txBox="1"/>
          <p:nvPr/>
        </p:nvSpPr>
        <p:spPr>
          <a:xfrm>
            <a:off x="512379" y="409903"/>
            <a:ext cx="11390587" cy="2031325"/>
          </a:xfrm>
          <a:prstGeom prst="rect">
            <a:avLst/>
          </a:prstGeom>
          <a:noFill/>
        </p:spPr>
        <p:txBody>
          <a:bodyPr wrap="square" rtlCol="0">
            <a:spAutoFit/>
          </a:bodyPr>
          <a:lstStyle/>
          <a:p>
            <a:r>
              <a:rPr lang="cs-CZ" b="1" u="sng" dirty="0"/>
              <a:t>Zdroje:</a:t>
            </a:r>
          </a:p>
          <a:p>
            <a:endParaRPr lang="cs-CZ" b="1" u="sng" dirty="0"/>
          </a:p>
          <a:p>
            <a:pPr algn="just"/>
            <a:r>
              <a:rPr lang="cs-CZ" dirty="0"/>
              <a:t>Strategické řízení (</a:t>
            </a:r>
            <a:r>
              <a:rPr lang="cs-CZ" dirty="0" err="1"/>
              <a:t>Strategic</a:t>
            </a:r>
            <a:r>
              <a:rPr lang="cs-CZ" dirty="0"/>
              <a:t> Management). In: ManagementMania.com [online]. </a:t>
            </a:r>
            <a:r>
              <a:rPr lang="cs-CZ" dirty="0" err="1"/>
              <a:t>Wilmington</a:t>
            </a:r>
            <a:r>
              <a:rPr lang="cs-CZ" dirty="0"/>
              <a:t> (DE) 2011-2025, 14.05.2019 [cit. 18.09.2025]. Dostupné z: https://managementmania.com/cs/strategicke-rizeni</a:t>
            </a:r>
          </a:p>
          <a:p>
            <a:endParaRPr lang="cs-CZ" u="sng" dirty="0">
              <a:hlinkClick r:id="rId2"/>
            </a:endParaRPr>
          </a:p>
          <a:p>
            <a:r>
              <a:rPr lang="cs-CZ" u="sng" dirty="0">
                <a:hlinkClick r:id="rId2"/>
              </a:rPr>
              <a:t>https://centrum-vzdelavani.cz/tvorba-bcg-grafu-v-ms-excel/</a:t>
            </a:r>
            <a:r>
              <a:rPr lang="cs-CZ" dirty="0"/>
              <a:t> 11.09.2025</a:t>
            </a:r>
          </a:p>
          <a:p>
            <a:endParaRPr lang="cs-CZ" dirty="0"/>
          </a:p>
        </p:txBody>
      </p:sp>
    </p:spTree>
    <p:extLst>
      <p:ext uri="{BB962C8B-B14F-4D97-AF65-F5344CB8AC3E}">
        <p14:creationId xmlns:p14="http://schemas.microsoft.com/office/powerpoint/2010/main" val="3559797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FD1191E-F79C-3AD8-1E95-A1DBDB231761}"/>
              </a:ext>
            </a:extLst>
          </p:cNvPr>
          <p:cNvSpPr txBox="1"/>
          <p:nvPr/>
        </p:nvSpPr>
        <p:spPr>
          <a:xfrm>
            <a:off x="423698" y="274236"/>
            <a:ext cx="11447735" cy="2694071"/>
          </a:xfrm>
          <a:prstGeom prst="rect">
            <a:avLst/>
          </a:prstGeom>
          <a:noFill/>
        </p:spPr>
        <p:txBody>
          <a:bodyPr wrap="square">
            <a:spAutoFit/>
          </a:bodyPr>
          <a:lstStyle/>
          <a:p>
            <a:pPr algn="just">
              <a:lnSpc>
                <a:spcPct val="107000"/>
              </a:lnSpc>
              <a:spcAft>
                <a:spcPts val="800"/>
              </a:spcAft>
              <a:buNone/>
            </a:pPr>
            <a:r>
              <a:rPr lang="cs-CZ" sz="2000" b="1" kern="100" dirty="0">
                <a:effectLst/>
                <a:latin typeface="Aptos" panose="020B0004020202020204" pitchFamily="34" charset="0"/>
                <a:ea typeface="Aptos" panose="020B0004020202020204" pitchFamily="34" charset="0"/>
                <a:cs typeface="Times New Roman" panose="02020603050405020304" pitchFamily="18" charset="0"/>
              </a:rPr>
              <a:t>Matice BCG</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Bostonská matice</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anglicky </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BCG Matrix</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a:t>
            </a:r>
            <a:r>
              <a:rPr lang="cs-CZ" sz="2000" b="1" kern="100" dirty="0" err="1">
                <a:effectLst/>
                <a:latin typeface="Aptos" panose="020B0004020202020204" pitchFamily="34" charset="0"/>
                <a:ea typeface="Aptos" panose="020B0004020202020204" pitchFamily="34" charset="0"/>
                <a:cs typeface="Times New Roman" panose="02020603050405020304" pitchFamily="18" charset="0"/>
              </a:rPr>
              <a:t>Growth-share</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 matrix</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je metoda, která pochází od poradenské firmy </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Boston </a:t>
            </a:r>
            <a:r>
              <a:rPr lang="cs-CZ" sz="2000" b="1" kern="100" dirty="0" err="1">
                <a:effectLst/>
                <a:latin typeface="Aptos" panose="020B0004020202020204" pitchFamily="34" charset="0"/>
                <a:ea typeface="Aptos" panose="020B0004020202020204" pitchFamily="34" charset="0"/>
                <a:cs typeface="Times New Roman" panose="02020603050405020304" pitchFamily="18" charset="0"/>
              </a:rPr>
              <a:t>Consulting</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 Group</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BCG</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odtud také její název </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BCG matice</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nebo </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Bostonská matice</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Používá se pro hodnocení </a:t>
            </a:r>
            <a:r>
              <a:rPr lang="cs-CZ" sz="20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tooltip="Produktové portfolio"/>
              </a:rPr>
              <a:t>portfolia produktů</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organizace při </a:t>
            </a:r>
            <a:r>
              <a:rPr lang="cs-CZ" sz="20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tooltip="Marketing"/>
              </a:rPr>
              <a:t>marketingovém</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a prodejním plánování.</a:t>
            </a:r>
          </a:p>
          <a:p>
            <a:pPr algn="just">
              <a:lnSpc>
                <a:spcPct val="107000"/>
              </a:lnSpc>
              <a:spcAft>
                <a:spcPts val="800"/>
              </a:spcAft>
              <a:buNone/>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Její podstatou je hodnocení jednotlivých </a:t>
            </a:r>
            <a:r>
              <a:rPr lang="cs-CZ" sz="20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tooltip="Produkt"/>
              </a:rPr>
              <a:t>produktů</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tedy </a:t>
            </a:r>
            <a:r>
              <a:rPr lang="cs-CZ" sz="20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tooltip="Výrobky (Products)"/>
              </a:rPr>
              <a:t>výrobků</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či </a:t>
            </a:r>
            <a:r>
              <a:rPr lang="cs-CZ" sz="20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tooltip="Služba (Service)"/>
              </a:rPr>
              <a:t>služeb</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podniku ve dvou dimenzích:</a:t>
            </a:r>
          </a:p>
          <a:p>
            <a:pPr marL="342900" lvl="0" indent="-342900" algn="just">
              <a:lnSpc>
                <a:spcPct val="107000"/>
              </a:lnSpc>
              <a:spcAft>
                <a:spcPts val="800"/>
              </a:spcAft>
              <a:buSzPts val="1000"/>
              <a:buFont typeface="Symbol" panose="05050102010706020507" pitchFamily="18" charset="2"/>
              <a:buChar char=""/>
              <a:tabLst>
                <a:tab pos="457200" algn="l"/>
              </a:tabLst>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Míra růstu na </a:t>
            </a:r>
            <a:r>
              <a:rPr lang="cs-CZ" sz="20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tooltip="Trh (Market)"/>
              </a:rPr>
              <a:t>trhu</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(růst trhu)</a:t>
            </a:r>
          </a:p>
          <a:p>
            <a:pPr marL="342900" lvl="0" indent="-342900" algn="just">
              <a:lnSpc>
                <a:spcPct val="107000"/>
              </a:lnSpc>
              <a:spcAft>
                <a:spcPts val="800"/>
              </a:spcAft>
              <a:buSzPts val="1000"/>
              <a:buFont typeface="Symbol" panose="05050102010706020507" pitchFamily="18" charset="2"/>
              <a:buChar char=""/>
              <a:tabLst>
                <a:tab pos="457200" algn="l"/>
              </a:tabLst>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Podíl na </a:t>
            </a:r>
            <a:r>
              <a:rPr lang="cs-CZ" sz="20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tooltip="Trh (Market)"/>
              </a:rPr>
              <a:t>trhu</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(tržní pozice)</a:t>
            </a:r>
          </a:p>
        </p:txBody>
      </p:sp>
    </p:spTree>
    <p:extLst>
      <p:ext uri="{BB962C8B-B14F-4D97-AF65-F5344CB8AC3E}">
        <p14:creationId xmlns:p14="http://schemas.microsoft.com/office/powerpoint/2010/main" val="91273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a:extLst>
              <a:ext uri="{FF2B5EF4-FFF2-40B4-BE49-F238E27FC236}">
                <a16:creationId xmlns:a16="http://schemas.microsoft.com/office/drawing/2014/main" id="{DD5C6F12-CCA7-FF49-CFCF-8FC3451B25CD}"/>
              </a:ext>
            </a:extLst>
          </p:cNvPr>
          <p:cNvGraphicFramePr>
            <a:graphicFrameLocks noGrp="1"/>
          </p:cNvGraphicFramePr>
          <p:nvPr>
            <p:extLst>
              <p:ext uri="{D42A27DB-BD31-4B8C-83A1-F6EECF244321}">
                <p14:modId xmlns:p14="http://schemas.microsoft.com/office/powerpoint/2010/main" val="2624853026"/>
              </p:ext>
            </p:extLst>
          </p:nvPr>
        </p:nvGraphicFramePr>
        <p:xfrm>
          <a:off x="1138728" y="903686"/>
          <a:ext cx="4286253" cy="566928"/>
        </p:xfrm>
        <a:graphic>
          <a:graphicData uri="http://schemas.openxmlformats.org/drawingml/2006/table">
            <a:tbl>
              <a:tblPr firstRow="1" firstCol="1" bandRow="1">
                <a:tableStyleId>{5C22544A-7EE6-4342-B048-85BDC9FD1C3A}</a:tableStyleId>
              </a:tblPr>
              <a:tblGrid>
                <a:gridCol w="1428751">
                  <a:extLst>
                    <a:ext uri="{9D8B030D-6E8A-4147-A177-3AD203B41FA5}">
                      <a16:colId xmlns:a16="http://schemas.microsoft.com/office/drawing/2014/main" val="3799887752"/>
                    </a:ext>
                  </a:extLst>
                </a:gridCol>
                <a:gridCol w="1428751">
                  <a:extLst>
                    <a:ext uri="{9D8B030D-6E8A-4147-A177-3AD203B41FA5}">
                      <a16:colId xmlns:a16="http://schemas.microsoft.com/office/drawing/2014/main" val="2908097250"/>
                    </a:ext>
                  </a:extLst>
                </a:gridCol>
                <a:gridCol w="1428751">
                  <a:extLst>
                    <a:ext uri="{9D8B030D-6E8A-4147-A177-3AD203B41FA5}">
                      <a16:colId xmlns:a16="http://schemas.microsoft.com/office/drawing/2014/main" val="2527803090"/>
                    </a:ext>
                  </a:extLst>
                </a:gridCol>
              </a:tblGrid>
              <a:tr h="0">
                <a:tc>
                  <a:txBody>
                    <a:bodyPr/>
                    <a:lstStyle/>
                    <a:p>
                      <a:pPr algn="just">
                        <a:lnSpc>
                          <a:spcPct val="107000"/>
                        </a:lnSpc>
                        <a:spcAft>
                          <a:spcPts val="800"/>
                        </a:spcAft>
                        <a:buNone/>
                      </a:pPr>
                      <a:r>
                        <a:rPr lang="cs-CZ" sz="1200" kern="100">
                          <a:effectLst/>
                        </a:rPr>
                        <a:t> </a:t>
                      </a:r>
                      <a:endParaRPr lang="cs-CZ" sz="11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algn="just">
                        <a:lnSpc>
                          <a:spcPct val="107000"/>
                        </a:lnSpc>
                        <a:spcAft>
                          <a:spcPts val="800"/>
                        </a:spcAft>
                        <a:buNone/>
                      </a:pPr>
                      <a:r>
                        <a:rPr lang="cs-CZ" sz="1200" kern="100" dirty="0">
                          <a:effectLst/>
                        </a:rPr>
                        <a:t>Vysoký tržní podíl</a:t>
                      </a:r>
                      <a:endParaRPr lang="cs-CZ"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algn="just">
                        <a:lnSpc>
                          <a:spcPct val="107000"/>
                        </a:lnSpc>
                        <a:spcAft>
                          <a:spcPts val="800"/>
                        </a:spcAft>
                        <a:buNone/>
                      </a:pPr>
                      <a:r>
                        <a:rPr lang="cs-CZ" sz="1200" kern="100">
                          <a:effectLst/>
                        </a:rPr>
                        <a:t>Nízký tržní podíl</a:t>
                      </a:r>
                      <a:endParaRPr lang="cs-CZ" sz="11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93004999"/>
                  </a:ext>
                </a:extLst>
              </a:tr>
              <a:tr h="0">
                <a:tc>
                  <a:txBody>
                    <a:bodyPr/>
                    <a:lstStyle/>
                    <a:p>
                      <a:pPr algn="just">
                        <a:lnSpc>
                          <a:spcPct val="107000"/>
                        </a:lnSpc>
                        <a:spcAft>
                          <a:spcPts val="800"/>
                        </a:spcAft>
                        <a:buNone/>
                      </a:pPr>
                      <a:r>
                        <a:rPr lang="cs-CZ" sz="1200" kern="100">
                          <a:effectLst/>
                        </a:rPr>
                        <a:t>Vysoká míra růstu</a:t>
                      </a:r>
                      <a:endParaRPr lang="cs-CZ" sz="11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algn="just">
                        <a:lnSpc>
                          <a:spcPct val="107000"/>
                        </a:lnSpc>
                        <a:spcAft>
                          <a:spcPts val="800"/>
                        </a:spcAft>
                        <a:buNone/>
                      </a:pPr>
                      <a:r>
                        <a:rPr lang="cs-CZ" sz="1200" kern="100">
                          <a:effectLst/>
                        </a:rPr>
                        <a:t>Hvězdy</a:t>
                      </a:r>
                      <a:endParaRPr lang="cs-CZ" sz="11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algn="just">
                        <a:lnSpc>
                          <a:spcPct val="107000"/>
                        </a:lnSpc>
                        <a:spcAft>
                          <a:spcPts val="800"/>
                        </a:spcAft>
                        <a:buNone/>
                      </a:pPr>
                      <a:r>
                        <a:rPr lang="cs-CZ" sz="1200" kern="100">
                          <a:effectLst/>
                        </a:rPr>
                        <a:t>Otazníky</a:t>
                      </a:r>
                      <a:endParaRPr lang="cs-CZ" sz="11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021240747"/>
                  </a:ext>
                </a:extLst>
              </a:tr>
              <a:tr h="0">
                <a:tc>
                  <a:txBody>
                    <a:bodyPr/>
                    <a:lstStyle/>
                    <a:p>
                      <a:pPr algn="just">
                        <a:lnSpc>
                          <a:spcPct val="107000"/>
                        </a:lnSpc>
                        <a:spcAft>
                          <a:spcPts val="800"/>
                        </a:spcAft>
                        <a:buNone/>
                      </a:pPr>
                      <a:r>
                        <a:rPr lang="cs-CZ" sz="1200" kern="100">
                          <a:effectLst/>
                        </a:rPr>
                        <a:t>Nízká míra růstu</a:t>
                      </a:r>
                      <a:endParaRPr lang="cs-CZ" sz="11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algn="just">
                        <a:lnSpc>
                          <a:spcPct val="107000"/>
                        </a:lnSpc>
                        <a:spcAft>
                          <a:spcPts val="800"/>
                        </a:spcAft>
                        <a:buNone/>
                      </a:pPr>
                      <a:r>
                        <a:rPr lang="cs-CZ" sz="1200" kern="100">
                          <a:effectLst/>
                        </a:rPr>
                        <a:t>Dojné krávy</a:t>
                      </a:r>
                      <a:endParaRPr lang="cs-CZ" sz="11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algn="just">
                        <a:lnSpc>
                          <a:spcPct val="107000"/>
                        </a:lnSpc>
                        <a:spcAft>
                          <a:spcPts val="800"/>
                        </a:spcAft>
                        <a:buNone/>
                      </a:pPr>
                      <a:r>
                        <a:rPr lang="cs-CZ" sz="1200" kern="100" dirty="0">
                          <a:effectLst/>
                        </a:rPr>
                        <a:t>Bídní psi</a:t>
                      </a:r>
                      <a:endParaRPr lang="cs-CZ"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5028828"/>
                  </a:ext>
                </a:extLst>
              </a:tr>
            </a:tbl>
          </a:graphicData>
        </a:graphic>
      </p:graphicFrame>
      <p:sp>
        <p:nvSpPr>
          <p:cNvPr id="5" name="Rectangle 1">
            <a:extLst>
              <a:ext uri="{FF2B5EF4-FFF2-40B4-BE49-F238E27FC236}">
                <a16:creationId xmlns:a16="http://schemas.microsoft.com/office/drawing/2014/main" id="{7C170FE2-D90D-C362-C665-2DC910DBBA2F}"/>
              </a:ext>
            </a:extLst>
          </p:cNvPr>
          <p:cNvSpPr>
            <a:spLocks noChangeArrowheads="1"/>
          </p:cNvSpPr>
          <p:nvPr/>
        </p:nvSpPr>
        <p:spPr bwMode="auto">
          <a:xfrm>
            <a:off x="385711" y="250443"/>
            <a:ext cx="11609765"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Kombinací obou dimenzí vzniká matice, do níž se umísťují </a:t>
            </a:r>
            <a:r>
              <a:rPr kumimoji="0" lang="cs-CZ" altLang="cs-CZ" sz="2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hlinkClick r:id="rId2" tooltip="Produkt"/>
              </a:rPr>
              <a:t>produkty</a:t>
            </a:r>
            <a:r>
              <a:rPr kumimoji="0" lang="cs-CZ" altLang="cs-CZ" sz="2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z portfolia podniku:</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0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0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0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Pro jednotlivé typy </a:t>
            </a:r>
            <a:r>
              <a:rPr kumimoji="0" lang="cs-CZ" altLang="cs-CZ" sz="2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hlinkClick r:id="rId2" tooltip="Produkt"/>
              </a:rPr>
              <a:t>produktů</a:t>
            </a:r>
            <a:r>
              <a:rPr kumimoji="0" lang="cs-CZ" altLang="cs-CZ" sz="2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platí:</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20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Dojné krávy</a:t>
            </a:r>
            <a:r>
              <a:rPr kumimoji="0" lang="cs-CZ" altLang="cs-CZ" sz="2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 nepotřebují vysoké investice, jsou základem ziskovosti firmy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20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Hvězdy</a:t>
            </a:r>
            <a:r>
              <a:rPr kumimoji="0" lang="cs-CZ" altLang="cs-CZ" sz="2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 je třeba z nich udělat dojné krávy, investovat do reklamy, dílčích inovací…</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20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Otazníky</a:t>
            </a:r>
            <a:r>
              <a:rPr kumimoji="0" lang="cs-CZ" altLang="cs-CZ" sz="2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 je třeba je rozdělit, z nadějných udělat dojné krávy (reklama, dílčí inovace…), ostatní eliminovat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20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Bídní psi</a:t>
            </a:r>
            <a:r>
              <a:rPr kumimoji="0" lang="cs-CZ" altLang="cs-CZ" sz="2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 utlumit výrobu, stáhnout z trhu</a:t>
            </a:r>
            <a:endParaRPr kumimoji="0" lang="cs-CZ" altLang="cs-CZ"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83992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F8E5F-B11D-C411-E5C3-1252E2DAAF15}"/>
            </a:ext>
          </a:extLst>
        </p:cNvPr>
        <p:cNvGrpSpPr/>
        <p:nvPr/>
      </p:nvGrpSpPr>
      <p:grpSpPr>
        <a:xfrm>
          <a:off x="0" y="0"/>
          <a:ext cx="0" cy="0"/>
          <a:chOff x="0" y="0"/>
          <a:chExt cx="0" cy="0"/>
        </a:xfrm>
      </p:grpSpPr>
      <p:sp>
        <p:nvSpPr>
          <p:cNvPr id="3" name="TextovéPole 2">
            <a:extLst>
              <a:ext uri="{FF2B5EF4-FFF2-40B4-BE49-F238E27FC236}">
                <a16:creationId xmlns:a16="http://schemas.microsoft.com/office/drawing/2014/main" id="{F6B041D2-12ED-6488-849D-22ABCB502FC3}"/>
              </a:ext>
            </a:extLst>
          </p:cNvPr>
          <p:cNvSpPr txBox="1"/>
          <p:nvPr/>
        </p:nvSpPr>
        <p:spPr>
          <a:xfrm>
            <a:off x="400051" y="230794"/>
            <a:ext cx="11518680" cy="2063129"/>
          </a:xfrm>
          <a:prstGeom prst="rect">
            <a:avLst/>
          </a:prstGeom>
          <a:noFill/>
        </p:spPr>
        <p:txBody>
          <a:bodyPr wrap="square">
            <a:spAutoFit/>
          </a:bodyPr>
          <a:lstStyle/>
          <a:p>
            <a:pPr algn="just">
              <a:lnSpc>
                <a:spcPct val="107000"/>
              </a:lnSpc>
              <a:spcAft>
                <a:spcPts val="800"/>
              </a:spcAft>
              <a:buNone/>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Jak a kdy využít Bostonskou matici v praxi?</a:t>
            </a:r>
          </a:p>
          <a:p>
            <a:pPr algn="just">
              <a:buNone/>
            </a:pPr>
            <a:r>
              <a:rPr lang="cs-CZ" sz="2000" b="1" dirty="0">
                <a:effectLst/>
                <a:latin typeface="Aptos" panose="020B0004020202020204" pitchFamily="34" charset="0"/>
                <a:ea typeface="Aptos" panose="020B0004020202020204" pitchFamily="34" charset="0"/>
                <a:cs typeface="Times New Roman" panose="02020603050405020304" pitchFamily="18" charset="0"/>
              </a:rPr>
              <a:t>BCG matice</a:t>
            </a:r>
            <a:r>
              <a:rPr lang="cs-CZ" sz="2000" dirty="0">
                <a:effectLst/>
                <a:latin typeface="Aptos" panose="020B0004020202020204" pitchFamily="34" charset="0"/>
                <a:ea typeface="Aptos" panose="020B0004020202020204" pitchFamily="34" charset="0"/>
                <a:cs typeface="Times New Roman" panose="02020603050405020304" pitchFamily="18" charset="0"/>
              </a:rPr>
              <a:t> se používá jak pro hodnocení produktového portfolia, tak je možné ji využít pro hodnocení klíčových obchodních jednotek, například divizí či jednotlivých společností velké korporace. Jak podíl, tak míra růstu jsou však stejně přeneseně spojeny  s hodnotou produktů. </a:t>
            </a:r>
            <a:r>
              <a:rPr lang="cs-CZ" sz="20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tooltip="Trh (Market)"/>
              </a:rPr>
              <a:t>Tržní</a:t>
            </a:r>
            <a:r>
              <a:rPr lang="cs-CZ" sz="2000" dirty="0">
                <a:effectLst/>
                <a:latin typeface="Aptos" panose="020B0004020202020204" pitchFamily="34" charset="0"/>
                <a:ea typeface="Aptos" panose="020B0004020202020204" pitchFamily="34" charset="0"/>
                <a:cs typeface="Times New Roman" panose="02020603050405020304" pitchFamily="18" charset="0"/>
              </a:rPr>
              <a:t> podíl a rychlost jeho růstu se v čase u produktů mění. Výrobce musí proto řídit  </a:t>
            </a:r>
            <a:r>
              <a:rPr lang="cs-CZ" sz="20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tooltip="Životní cyklus výrobku nebo služby (Product or Service Lifecycle)"/>
              </a:rPr>
              <a:t>životní cyklus výrobku</a:t>
            </a:r>
            <a:r>
              <a:rPr lang="cs-CZ" sz="2000" dirty="0">
                <a:effectLst/>
                <a:latin typeface="Aptos" panose="020B0004020202020204" pitchFamily="34" charset="0"/>
                <a:ea typeface="Aptos" panose="020B0004020202020204" pitchFamily="34" charset="0"/>
                <a:cs typeface="Times New Roman" panose="02020603050405020304" pitchFamily="18" charset="0"/>
              </a:rPr>
              <a:t>, poskytovatel služeb musí řídit </a:t>
            </a:r>
            <a:r>
              <a:rPr lang="cs-CZ" sz="20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tooltip="Životní cyklus výrobku nebo služby (Product or Service Lifecycle)"/>
              </a:rPr>
              <a:t>životní cyklus služby</a:t>
            </a:r>
            <a:r>
              <a:rPr lang="cs-CZ" sz="2000" dirty="0">
                <a:effectLst/>
                <a:latin typeface="Aptos" panose="020B0004020202020204" pitchFamily="34" charset="0"/>
                <a:ea typeface="Aptos" panose="020B0004020202020204" pitchFamily="34" charset="0"/>
                <a:cs typeface="Times New Roman" panose="02020603050405020304" pitchFamily="18" charset="0"/>
              </a:rPr>
              <a:t>. </a:t>
            </a:r>
            <a:endParaRPr lang="cs-CZ" sz="2000" dirty="0"/>
          </a:p>
        </p:txBody>
      </p:sp>
    </p:spTree>
    <p:extLst>
      <p:ext uri="{BB962C8B-B14F-4D97-AF65-F5344CB8AC3E}">
        <p14:creationId xmlns:p14="http://schemas.microsoft.com/office/powerpoint/2010/main" val="1984630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6D1AF-001C-0079-4D26-6C55FB2D622F}"/>
            </a:ext>
          </a:extLst>
        </p:cNvPr>
        <p:cNvGrpSpPr/>
        <p:nvPr/>
      </p:nvGrpSpPr>
      <p:grpSpPr>
        <a:xfrm>
          <a:off x="0" y="0"/>
          <a:ext cx="0" cy="0"/>
          <a:chOff x="0" y="0"/>
          <a:chExt cx="0" cy="0"/>
        </a:xfrm>
      </p:grpSpPr>
      <p:sp>
        <p:nvSpPr>
          <p:cNvPr id="3" name="TextovéPole 2">
            <a:extLst>
              <a:ext uri="{FF2B5EF4-FFF2-40B4-BE49-F238E27FC236}">
                <a16:creationId xmlns:a16="http://schemas.microsoft.com/office/drawing/2014/main" id="{C3EC350C-286B-CD36-2B90-87B55634DE86}"/>
              </a:ext>
            </a:extLst>
          </p:cNvPr>
          <p:cNvSpPr txBox="1"/>
          <p:nvPr/>
        </p:nvSpPr>
        <p:spPr>
          <a:xfrm>
            <a:off x="494642" y="287281"/>
            <a:ext cx="11376791" cy="3785652"/>
          </a:xfrm>
          <a:prstGeom prst="rect">
            <a:avLst/>
          </a:prstGeom>
          <a:noFill/>
        </p:spPr>
        <p:txBody>
          <a:bodyPr wrap="square">
            <a:spAutoFit/>
          </a:bodyPr>
          <a:lstStyle/>
          <a:p>
            <a:pPr algn="just"/>
            <a:r>
              <a:rPr lang="cs-CZ" sz="2000" dirty="0">
                <a:effectLst/>
                <a:latin typeface="Aptos" panose="020B0004020202020204" pitchFamily="34" charset="0"/>
                <a:ea typeface="Aptos" panose="020B0004020202020204" pitchFamily="34" charset="0"/>
                <a:cs typeface="Times New Roman" panose="02020603050405020304" pitchFamily="18" charset="0"/>
              </a:rPr>
              <a:t>Výsledky analýzy BCG matice pomohou organizaci určit strategický plán celého portfolia produktů tak, aby každý z kvadrantů obsahoval  produkty  organizace. Ty musí být v kvadrantech vyvážené tak, aby produkty v kvadrantu dojných krav umožnily financování ostatních produktů, ale s ohledem na životní cyklus produktů je nutné mít v </a:t>
            </a:r>
            <a:r>
              <a:rPr lang="cs-CZ" sz="2000" dirty="0" err="1">
                <a:effectLst/>
                <a:latin typeface="Aptos" panose="020B0004020202020204" pitchFamily="34" charset="0"/>
                <a:ea typeface="Aptos" panose="020B0004020202020204" pitchFamily="34" charset="0"/>
                <a:cs typeface="Times New Roman" panose="02020603050405020304" pitchFamily="18" charset="0"/>
              </a:rPr>
              <a:t>porftoliu</a:t>
            </a:r>
            <a:r>
              <a:rPr lang="cs-CZ" sz="2000" dirty="0">
                <a:effectLst/>
                <a:latin typeface="Aptos" panose="020B0004020202020204" pitchFamily="34" charset="0"/>
                <a:ea typeface="Aptos" panose="020B0004020202020204" pitchFamily="34" charset="0"/>
                <a:cs typeface="Times New Roman" panose="02020603050405020304" pitchFamily="18" charset="0"/>
              </a:rPr>
              <a:t> firmy budoucí potenciál v podobě hvězd a otazníků. Na základě konkrétní strategie, situace a důvodů polohy jednotlivých svých produktů v kvadrantech pak organizace musí rozhodnout o své produktové strategii. </a:t>
            </a:r>
          </a:p>
          <a:p>
            <a:pPr algn="just"/>
            <a:endParaRPr lang="cs-CZ" sz="2000" dirty="0">
              <a:latin typeface="Aptos" panose="020B0004020202020204" pitchFamily="34" charset="0"/>
              <a:cs typeface="Times New Roman" panose="02020603050405020304" pitchFamily="18" charset="0"/>
            </a:endParaRPr>
          </a:p>
          <a:p>
            <a:pPr algn="just"/>
            <a:r>
              <a:rPr lang="cs-CZ" sz="2000" dirty="0"/>
              <a:t>Je vhodné doplnit model o třetí dimenzi a tou je ziskovost daného výrobku či služby, která může být buď vysoká, nebo nízká. Tak získáme ze čtverce krychli. V jejím rámci mají smysl zejména ty kvadranty, které odpovídají vysoké ziskovosti. Také je třeba zvážit, zda existuje odůvodněný předpoklad vysoké ziskovosti výrobku či služby v budoucnosti.</a:t>
            </a:r>
          </a:p>
          <a:p>
            <a:pPr algn="just"/>
            <a:endParaRPr lang="cs-CZ" sz="2000" dirty="0"/>
          </a:p>
        </p:txBody>
      </p:sp>
    </p:spTree>
    <p:extLst>
      <p:ext uri="{BB962C8B-B14F-4D97-AF65-F5344CB8AC3E}">
        <p14:creationId xmlns:p14="http://schemas.microsoft.com/office/powerpoint/2010/main" val="506795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6350538-01E8-6B0A-D9A5-B5DAA8D6BDF5}"/>
              </a:ext>
            </a:extLst>
          </p:cNvPr>
          <p:cNvSpPr txBox="1"/>
          <p:nvPr/>
        </p:nvSpPr>
        <p:spPr>
          <a:xfrm>
            <a:off x="447346" y="291637"/>
            <a:ext cx="11471385" cy="1398332"/>
          </a:xfrm>
          <a:prstGeom prst="rect">
            <a:avLst/>
          </a:prstGeom>
          <a:noFill/>
        </p:spPr>
        <p:txBody>
          <a:bodyPr wrap="square">
            <a:spAutoFit/>
          </a:bodyPr>
          <a:lstStyle/>
          <a:p>
            <a:pPr algn="just">
              <a:lnSpc>
                <a:spcPct val="107000"/>
              </a:lnSpc>
              <a:spcAft>
                <a:spcPts val="800"/>
              </a:spcAft>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BCG matice je v praxi velmi používaná a jedná se o jednu z nejpraktičtějších a na prezentování velmi pochopitelných </a:t>
            </a:r>
            <a:r>
              <a:rPr lang="cs-CZ" sz="20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tooltip="Analytické techniky (Analytical techniques)"/>
              </a:rPr>
              <a:t>analytických technik</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v organizaci. Má klíčový význam pro stanovení správné produktové strategie každého podniku. Může být rovněž vstupem do </a:t>
            </a:r>
            <a:r>
              <a:rPr lang="cs-CZ" sz="20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tooltip="SWOT analýza"/>
              </a:rPr>
              <a:t>SWOT analýzy</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jako hodnocení produktového portfolia.</a:t>
            </a:r>
          </a:p>
        </p:txBody>
      </p:sp>
    </p:spTree>
    <p:extLst>
      <p:ext uri="{BB962C8B-B14F-4D97-AF65-F5344CB8AC3E}">
        <p14:creationId xmlns:p14="http://schemas.microsoft.com/office/powerpoint/2010/main" val="2818719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81BE827-4712-E426-9EA4-DDCC5864254E}"/>
              </a:ext>
            </a:extLst>
          </p:cNvPr>
          <p:cNvPicPr>
            <a:picLocks noChangeAspect="1"/>
          </p:cNvPicPr>
          <p:nvPr/>
        </p:nvPicPr>
        <p:blipFill>
          <a:blip r:embed="rId2"/>
          <a:srcRect l="6121" t="35057" r="75488" b="51379"/>
          <a:stretch/>
        </p:blipFill>
        <p:spPr>
          <a:xfrm>
            <a:off x="472965" y="465081"/>
            <a:ext cx="4635064" cy="2103610"/>
          </a:xfrm>
          <a:prstGeom prst="rect">
            <a:avLst/>
          </a:prstGeom>
        </p:spPr>
      </p:pic>
    </p:spTree>
    <p:extLst>
      <p:ext uri="{BB962C8B-B14F-4D97-AF65-F5344CB8AC3E}">
        <p14:creationId xmlns:p14="http://schemas.microsoft.com/office/powerpoint/2010/main" val="3051759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38020-AEDC-3E42-E7FD-24AA25411D2D}"/>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03F4F461-537E-D08A-866E-D68F8C3E5C52}"/>
              </a:ext>
            </a:extLst>
          </p:cNvPr>
          <p:cNvPicPr>
            <a:picLocks noChangeAspect="1"/>
          </p:cNvPicPr>
          <p:nvPr/>
        </p:nvPicPr>
        <p:blipFill>
          <a:blip r:embed="rId2"/>
          <a:srcRect t="19228" r="60998" b="34737"/>
          <a:stretch/>
        </p:blipFill>
        <p:spPr>
          <a:xfrm>
            <a:off x="475748" y="356134"/>
            <a:ext cx="8543123" cy="6205297"/>
          </a:xfrm>
          <a:prstGeom prst="rect">
            <a:avLst/>
          </a:prstGeom>
        </p:spPr>
      </p:pic>
    </p:spTree>
    <p:extLst>
      <p:ext uri="{BB962C8B-B14F-4D97-AF65-F5344CB8AC3E}">
        <p14:creationId xmlns:p14="http://schemas.microsoft.com/office/powerpoint/2010/main" val="659561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54745-F175-D76E-D3DD-1BBC9C13A1EB}"/>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78BDEC7F-941A-1BC0-3A3B-6B8CCB637EE7}"/>
              </a:ext>
            </a:extLst>
          </p:cNvPr>
          <p:cNvPicPr>
            <a:picLocks noChangeAspect="1"/>
          </p:cNvPicPr>
          <p:nvPr/>
        </p:nvPicPr>
        <p:blipFill>
          <a:blip r:embed="rId2"/>
          <a:srcRect t="18527" r="38369" b="34315"/>
          <a:stretch/>
        </p:blipFill>
        <p:spPr>
          <a:xfrm>
            <a:off x="437248" y="327258"/>
            <a:ext cx="11467654" cy="5399774"/>
          </a:xfrm>
          <a:prstGeom prst="rect">
            <a:avLst/>
          </a:prstGeom>
        </p:spPr>
      </p:pic>
    </p:spTree>
    <p:extLst>
      <p:ext uri="{BB962C8B-B14F-4D97-AF65-F5344CB8AC3E}">
        <p14:creationId xmlns:p14="http://schemas.microsoft.com/office/powerpoint/2010/main" val="2293064020"/>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TotalTime>
  <Words>520</Words>
  <Application>Microsoft Office PowerPoint</Application>
  <PresentationFormat>Širokoúhlá obrazovka</PresentationFormat>
  <Paragraphs>43</Paragraphs>
  <Slides>15</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15</vt:i4>
      </vt:variant>
    </vt:vector>
  </HeadingPairs>
  <TitlesOfParts>
    <vt:vector size="20" baseType="lpstr">
      <vt:lpstr>Aptos</vt:lpstr>
      <vt:lpstr>Aptos Display</vt:lpstr>
      <vt:lpstr>Arial</vt:lpstr>
      <vt:lpstr>Symbol</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Hart Martin</dc:creator>
  <cp:lastModifiedBy>Hart Martin</cp:lastModifiedBy>
  <cp:revision>5</cp:revision>
  <dcterms:created xsi:type="dcterms:W3CDTF">2025-09-18T10:40:04Z</dcterms:created>
  <dcterms:modified xsi:type="dcterms:W3CDTF">2025-09-24T10:19:29Z</dcterms:modified>
</cp:coreProperties>
</file>