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3" r:id="rId4"/>
    <p:sldId id="284" r:id="rId5"/>
    <p:sldId id="285" r:id="rId6"/>
    <p:sldId id="286" r:id="rId7"/>
    <p:sldId id="287" r:id="rId8"/>
    <p:sldId id="288" r:id="rId9"/>
    <p:sldId id="279" r:id="rId10"/>
    <p:sldId id="280" r:id="rId11"/>
    <p:sldId id="281" r:id="rId12"/>
    <p:sldId id="282" r:id="rId13"/>
    <p:sldId id="271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strategicke-rizeni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planovani" TargetMode="External"/><Relationship Id="rId2" Type="http://schemas.openxmlformats.org/officeDocument/2006/relationships/hyperlink" Target="https://managementmania.com/cs/strategicke-rizen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okolni-prostredi" TargetMode="External"/><Relationship Id="rId5" Type="http://schemas.openxmlformats.org/officeDocument/2006/relationships/hyperlink" Target="https://managementmania.com/cs/podnik" TargetMode="External"/><Relationship Id="rId4" Type="http://schemas.openxmlformats.org/officeDocument/2006/relationships/hyperlink" Target="https://managementmania.com/cs/korporatni-strategi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produkt" TargetMode="External"/><Relationship Id="rId2" Type="http://schemas.openxmlformats.org/officeDocument/2006/relationships/hyperlink" Target="https://managementmania.com/cs/kvalita-jako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penezni-tok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799" y="1666240"/>
            <a:ext cx="918375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15</a:t>
            </a:r>
          </a:p>
          <a:p>
            <a:pPr algn="ctr"/>
            <a:r>
              <a:rPr lang="cs-CZ" sz="3600" dirty="0"/>
              <a:t>SPACE analýza (SPACE </a:t>
            </a:r>
            <a:r>
              <a:rPr lang="cs-CZ" sz="3600" dirty="0" err="1"/>
              <a:t>Analysis</a:t>
            </a:r>
            <a:r>
              <a:rPr lang="cs-CZ" sz="3600" dirty="0"/>
              <a:t>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3A3F1-4814-5823-E378-2B55FCCEF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158ED4A7-635D-F85B-5165-6C2C27615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814" y="327888"/>
            <a:ext cx="5096586" cy="280074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63C4AA2-0AD8-32C4-F9CF-42F30D22B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2595" y="3522428"/>
            <a:ext cx="5891305" cy="266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19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1C271-35F5-1AF8-C647-EB0A54A6A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748C2B9-B220-C45A-3135-5B96BEFE5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776" y="428727"/>
            <a:ext cx="5258534" cy="2676899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850F56C-437E-D748-376D-B38092D96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9448" y="3522428"/>
            <a:ext cx="5586034" cy="254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121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1B86C-0A17-0786-DCBA-F25CCF398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F504937-2A96-F534-1086-562028DC4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729" y="563773"/>
            <a:ext cx="6144482" cy="4505954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BD827B1-766F-46A2-58A5-82B7DA28F568}"/>
              </a:ext>
            </a:extLst>
          </p:cNvPr>
          <p:cNvSpPr txBox="1"/>
          <p:nvPr/>
        </p:nvSpPr>
        <p:spPr>
          <a:xfrm>
            <a:off x="407505" y="5377920"/>
            <a:ext cx="114001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Z grafické přílohy vyplývá, že  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vhodná varianta strategického chování podniku se nachází v kvadrantu </a:t>
            </a:r>
            <a:r>
              <a:rPr lang="cs-CZ" sz="24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agresivního postavení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</a:t>
            </a:r>
            <a:endParaRPr lang="cs-CZ" sz="2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519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</a:t>
            </a:r>
            <a:r>
              <a:rPr lang="cs-CZ" dirty="0">
                <a:hlinkClick r:id="rId2"/>
              </a:rPr>
              <a:t>https://managementmania.com/cs/strategicke-rizeni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0572E-43D8-2EA3-B396-CD4753E44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79D9F9C-4D6D-CCDF-8AD7-35DA4340E61D}"/>
              </a:ext>
            </a:extLst>
          </p:cNvPr>
          <p:cNvSpPr txBox="1"/>
          <p:nvPr/>
        </p:nvSpPr>
        <p:spPr>
          <a:xfrm>
            <a:off x="479067" y="353568"/>
            <a:ext cx="11424036" cy="3481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SPACE analýza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je analytická technika, která se používá ve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Strategické řízení (Strategic Management)"/>
              </a:rPr>
              <a:t>strategickém řízení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Plánování (Planning)"/>
              </a:rPr>
              <a:t>plánování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SPACE je akronym z 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kern="0" dirty="0" err="1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nepřekládá se.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endParaRPr lang="cs-CZ" sz="2800" kern="0" dirty="0">
              <a:solidFill>
                <a:srgbClr val="282D32"/>
              </a:solidFill>
              <a:latin typeface="Roboto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75"/>
              </a:spcAf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Analýza umožňuje vytvořit si představu o vhodné podnikatelské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orporátní strategie (Corporate Strategy)"/>
              </a:rPr>
              <a:t>strategii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pro daný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Podnik (Business, Enterprise)"/>
              </a:rPr>
              <a:t>podnik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Analýza hodnotí vnitřní a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Okolní prostředí"/>
              </a:rPr>
              <a:t>vnější prostředí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 umožňuje navrhnout vhodnou strategii.</a:t>
            </a: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34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6A6A7-EACE-BF34-89D2-719BAFEE9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E6B0197-F7F9-C88E-1F81-6449A7B12468}"/>
              </a:ext>
            </a:extLst>
          </p:cNvPr>
          <p:cNvSpPr txBox="1"/>
          <p:nvPr/>
        </p:nvSpPr>
        <p:spPr>
          <a:xfrm>
            <a:off x="479066" y="299227"/>
            <a:ext cx="11336571" cy="4953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Analýza popisuje vnější prostředí pomocí dvou kritérií: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Stabilita prostředí (SP)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je ovlivňována následujícími dílčími faktory: technologické změny, míra inflace, proměnlivost poptávky, cenové rozpětí konkurenčních výrobků, cenová elasticita poptávky, tlak ze strany substitutů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Přitažlivost odvětví (PO)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je ovlivňována následujícími dílčími faktory: růstový potenciál, ziskový potenciál, finanční stabilita, využití zdrojů, složitost vstupu do odvětví, produktivita práce, využití kapacit, vyjednávací síla výrobců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708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EA056-DD2F-8176-D5E1-9F6DAE9D5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2010C3D-4006-AD7E-6830-AAD7537535FD}"/>
              </a:ext>
            </a:extLst>
          </p:cNvPr>
          <p:cNvSpPr txBox="1"/>
          <p:nvPr/>
        </p:nvSpPr>
        <p:spPr>
          <a:xfrm>
            <a:off x="622189" y="333197"/>
            <a:ext cx="1130476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Vnitřní prostředí je popsáno také dvěma kritérii: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Konkurenční výhoda (KV)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je ovlivňována následujícími faktory: podíl na trhu,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valita (jakost)"/>
              </a:rPr>
              <a:t>kvalita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Produkt"/>
              </a:rPr>
              <a:t>produktů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životní cyklus výrobků, inovační cyklus, loajalita zákazníků, vertikální integrace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síla (FS)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je ovlivňována následujícími ukazateli: návratnost investic, likvidita, míra zadlužení, požadovaný versus disponibilní kapitál, </a:t>
            </a:r>
            <a:r>
              <a:rPr lang="cs-CZ" sz="2800" u="sng" kern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Peněžní tok (Cash flow)"/>
              </a:rPr>
              <a:t>cash </a:t>
            </a:r>
            <a:r>
              <a:rPr lang="cs-CZ" sz="2800" u="sng" kern="0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Peněžní tok (Cash flow)"/>
              </a:rPr>
              <a:t>flow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obrat zásob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959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9D060-310B-C964-B3C1-B7F34E139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8481CB6-435F-43CF-7B1B-1A8C2EF18CCC}"/>
              </a:ext>
            </a:extLst>
          </p:cNvPr>
          <p:cNvSpPr txBox="1"/>
          <p:nvPr/>
        </p:nvSpPr>
        <p:spPr>
          <a:xfrm>
            <a:off x="542676" y="373543"/>
            <a:ext cx="11368377" cy="4672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u="sng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Postup vyhodnocení: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každý dílčí faktor v každém kritériu je přiřazena hodnota 0-6 (pro KV a SP 0 až -6).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každé kritérium je hodnota celkového faktoru vyjádřena průměrem z dílčích faktorů.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Hodnoty faktorů se zanáší do grafu na příslušné osy (viz obrázek).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tom kvadrantu, kde je největší část plochy výsledného čtyřúhelníku je vhodná varianta strategického chování podniku.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034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D14D2-3341-7A22-34CC-26F3D8954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SPACE analýza">
            <a:extLst>
              <a:ext uri="{FF2B5EF4-FFF2-40B4-BE49-F238E27FC236}">
                <a16:creationId xmlns:a16="http://schemas.microsoft.com/office/drawing/2014/main" id="{F550082D-E2B2-8C3B-E2E8-90C855D9F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739" y="800564"/>
            <a:ext cx="5495511" cy="46382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0826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7E5A3-1852-575D-2AB5-0B9B2968F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A351D97-6712-2644-8EA9-A74256E335F6}"/>
              </a:ext>
            </a:extLst>
          </p:cNvPr>
          <p:cNvSpPr txBox="1"/>
          <p:nvPr/>
        </p:nvSpPr>
        <p:spPr>
          <a:xfrm>
            <a:off x="383651" y="343382"/>
            <a:ext cx="11535354" cy="3942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Strategické postavení podniku a varianty strategického chování jsou následující:</a:t>
            </a:r>
          </a:p>
          <a:p>
            <a:pPr algn="just">
              <a:lnSpc>
                <a:spcPct val="107000"/>
              </a:lnSpc>
              <a:spcAft>
                <a:spcPts val="675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Agresivní postavení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atraktivní a relativně stabilní odvětví, podnik má konkurenční výhodu a může si ji chránit; kritickým faktorem je možný vstup nových konkurentů do odvětví; lze uvažovat o nových akvizicích, zvyšování podílu na trhu a soustředění se na konkurenceschopné výrobky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65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762A8-4BC3-263F-C27B-D02E65919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9B27886-D52E-A94E-A41E-D1327F1324A8}"/>
              </a:ext>
            </a:extLst>
          </p:cNvPr>
          <p:cNvSpPr txBox="1"/>
          <p:nvPr/>
        </p:nvSpPr>
        <p:spPr>
          <a:xfrm>
            <a:off x="598336" y="428056"/>
            <a:ext cx="11265009" cy="5350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Konkurenční postavení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atraktivní a relativně nestabilní prostředí, podnik má jistou konkurenční výhodu; kritický faktor je finanční síla podniku - podnik by měl hledat způsob jejího upevnění; řešením je možnost spojení s jiným podnikem, zvyšování hospodárnosti výroby a posilování hotovostních toků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Konzervativní postavení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stabilní odvětví s nízkou mírou růstu a finančně stabilní podnik; kritický faktor je konkurenceschopnost výrobků; podnik by měl chránit své úspěšné výrobky, vyvíjet nové a uvažovat o možnostech pronikání do atraktivnějších odvětví a snižovat náklady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524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0DA0E-090D-6AEB-EA8D-B19F85372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5054FE1-C21E-F758-64BC-1BCF31C225F4}"/>
              </a:ext>
            </a:extLst>
          </p:cNvPr>
          <p:cNvSpPr txBox="1"/>
          <p:nvPr/>
        </p:nvSpPr>
        <p:spPr>
          <a:xfrm>
            <a:off x="399554" y="427296"/>
            <a:ext cx="11424036" cy="1918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Defenzivní postavení</a:t>
            </a:r>
            <a:r>
              <a:rPr lang="cs-CZ" sz="2800" kern="0" dirty="0">
                <a:solidFill>
                  <a:srgbClr val="282D32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neatraktivní odvětví, podniku chybí konkurenceschopné výrobky i finanční prostředky; kritický faktor je konkurenceschopnost; podnik by měl snižovat náklady, omezovat investice a zvážit odchod z daného odvětví</a:t>
            </a:r>
            <a:endParaRPr lang="cs-CZ" sz="2800" kern="100" dirty="0">
              <a:solidFill>
                <a:srgbClr val="282D32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433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521</Words>
  <Application>Microsoft Office PowerPoint</Application>
  <PresentationFormat>Širokoúhlá obrazovka</PresentationFormat>
  <Paragraphs>32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Roboto</vt:lpstr>
      <vt:lpstr>Symbol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35</cp:revision>
  <dcterms:created xsi:type="dcterms:W3CDTF">2025-09-18T10:40:04Z</dcterms:created>
  <dcterms:modified xsi:type="dcterms:W3CDTF">2025-11-19T11:30:27Z</dcterms:modified>
</cp:coreProperties>
</file>