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71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rganizace" TargetMode="External"/><Relationship Id="rId2" Type="http://schemas.openxmlformats.org/officeDocument/2006/relationships/hyperlink" Target="https://managementmania.com/cs/kriz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okolni-prostred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799" y="1666240"/>
            <a:ext cx="918375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14</a:t>
            </a:r>
          </a:p>
          <a:p>
            <a:pPr algn="ctr"/>
            <a:r>
              <a:rPr lang="cs-CZ" sz="3600" dirty="0"/>
              <a:t>Technika scénářů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3A3F1-4814-5823-E378-2B55FCCEF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61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1C271-35F5-1AF8-C647-EB0A54A6A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121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1B86C-0A17-0786-DCBA-F25CCF398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5519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</a:t>
            </a:r>
            <a:r>
              <a:rPr lang="cs-CZ" dirty="0">
                <a:hlinkClick r:id="rId2"/>
              </a:rPr>
              <a:t>https://managementmania.com/cs/strategicke-rizeni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4F268CA-7D70-4DDF-8F44-8EDA4828B765}"/>
              </a:ext>
            </a:extLst>
          </p:cNvPr>
          <p:cNvSpPr txBox="1"/>
          <p:nvPr/>
        </p:nvSpPr>
        <p:spPr>
          <a:xfrm>
            <a:off x="522135" y="478555"/>
            <a:ext cx="11147729" cy="3942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Podstatou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techniky scénářů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je promyslet možné scénáře pro případ určité události (např.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rize (Crisis)"/>
              </a:rPr>
              <a:t>krizové situace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nebo určitého vývoje v životě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Organizace (Organization)"/>
              </a:rPr>
              <a:t>organizace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nebo významných změn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Okolní prostředí"/>
              </a:rPr>
              <a:t>okolního prostředí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(např. rozvoj potenciálního trhu).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Využití techniky scénářů v praxi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Důležité je, aby byly zpracovány různé scénáře pro situace určitého typu a jejich součástí je relativně podrobný plán, jak v dané situaci postupovat.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08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A0F74-81A5-E63C-C991-D326D6AE9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45FB08-CE2C-C372-F642-96C4F8E3C9C0}"/>
              </a:ext>
            </a:extLst>
          </p:cNvPr>
          <p:cNvSpPr txBox="1"/>
          <p:nvPr/>
        </p:nvSpPr>
        <p:spPr>
          <a:xfrm>
            <a:off x="564542" y="499709"/>
            <a:ext cx="11386268" cy="432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75"/>
              </a:spcAft>
            </a:pPr>
            <a:r>
              <a:rPr lang="cs-CZ" sz="28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Příklady technických krizových scénářů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zahrnují výpadek IT infrastruktury (např. serveru nebo e-mailu), který může nastat v důsledku kybernetického útoku, </a:t>
            </a:r>
          </a:p>
          <a:p>
            <a:pPr algn="just">
              <a:spcAft>
                <a:spcPts val="675"/>
              </a:spcAft>
            </a:pPr>
            <a:endParaRPr lang="cs-CZ" sz="2800" kern="15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75"/>
              </a:spcAft>
            </a:pP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dále dlouhodobou inverzní situaci, povodně, rozsáhlé lesní požáry nebo sníh, výbuchy či jiné živelní pohromy a také epidemie nebo chemické havárie. </a:t>
            </a:r>
          </a:p>
          <a:p>
            <a:pPr algn="just">
              <a:spcAft>
                <a:spcPts val="675"/>
              </a:spcAft>
            </a:pPr>
            <a:endParaRPr lang="cs-CZ" sz="2800" kern="15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75"/>
              </a:spcAft>
            </a:pP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Tyto scénáře vyžadují aktivaci </a:t>
            </a:r>
            <a:r>
              <a:rPr lang="cs-CZ" sz="28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krizového týmu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 informování postižených, zálohu dat, obnovu provozu a komunikaci s veřejností a partnery.</a:t>
            </a: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2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9194D-BE5D-66DD-0AD4-C97E0A1D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29E6B9D-9FF3-8999-8D5B-1F1A8ADA138F}"/>
              </a:ext>
            </a:extLst>
          </p:cNvPr>
          <p:cNvSpPr txBox="1"/>
          <p:nvPr/>
        </p:nvSpPr>
        <p:spPr>
          <a:xfrm>
            <a:off x="542677" y="402548"/>
            <a:ext cx="11217302" cy="3659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500"/>
              </a:spcBef>
              <a:spcAft>
                <a:spcPts val="750"/>
              </a:spcAft>
              <a:buNone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SimSun" panose="02010600030101010101" pitchFamily="2" charset="-122"/>
                <a:cs typeface="Lucida Sans" panose="020B0602030504020204" pitchFamily="34" charset="0"/>
              </a:rPr>
              <a:t>Příklady technických krizových scénářů:</a:t>
            </a:r>
          </a:p>
          <a:p>
            <a:pPr>
              <a:spcBef>
                <a:spcPts val="1500"/>
              </a:spcBef>
              <a:spcAft>
                <a:spcPts val="750"/>
              </a:spcAft>
              <a:buNone/>
            </a:pP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Výpadek IT infrastruktury:</a:t>
            </a:r>
            <a:endParaRPr lang="cs-CZ" sz="2800" b="1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Scénář: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Kybernetický útok na ERP systém nebo e-mail.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Opatření: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Aktivace krizového týmu, informování zaměstnanců (např. SMS), odpojení napadených systémů, obnovení provozu ze záloh a komunikace se zákazníky.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790987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16A7A-C4D2-EDB0-3DEB-9B3AD8E18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523B048-3C08-8F52-80DA-AE28435A4671}"/>
              </a:ext>
            </a:extLst>
          </p:cNvPr>
          <p:cNvSpPr txBox="1"/>
          <p:nvPr/>
        </p:nvSpPr>
        <p:spPr>
          <a:xfrm>
            <a:off x="502919" y="465129"/>
            <a:ext cx="11416085" cy="3339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Přírodní a živelní pohromy:</a:t>
            </a:r>
          </a:p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b="1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Příklady: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Povodně velkého rozsahu, lesní požáry, sněhové kalamity, vichřice, sesuvy půdy, zemětřesení.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Opatření: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Vytvoření evakuačních plánů, zřízení nouzových ubytoven, zajištění kritické infrastruktury a postupů pro evakuaci a záchranné práce, požární a poplachové směrnice, povodňový plán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183687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08AD7-FEF4-8EEF-16D5-845FAB9DE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E8C7CDC-1460-B795-0138-4370269C7DC8}"/>
              </a:ext>
            </a:extLst>
          </p:cNvPr>
          <p:cNvSpPr txBox="1"/>
          <p:nvPr/>
        </p:nvSpPr>
        <p:spPr>
          <a:xfrm>
            <a:off x="542677" y="409469"/>
            <a:ext cx="11328620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Technologické a infrastrukturní havárie:</a:t>
            </a:r>
          </a:p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Příklady: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Výbuchy v průmyslových objektech, havárie na chemických provozech, kolaps dopravní sítě, poruchy kritické infrastruktury (např. energetické sítě).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Opatření: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Zavedení postupů pro likvidaci havárií, zabezpečení postižených oblastí, monitorování rizikových faktorů a zajištění nouzových dodávek, školení zaměstnanců.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402369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D648E-3ACE-4E9D-429A-B00C4A32D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8B84452-A8E6-E6DF-7271-0F3F747B0C9A}"/>
              </a:ext>
            </a:extLst>
          </p:cNvPr>
          <p:cNvSpPr txBox="1"/>
          <p:nvPr/>
        </p:nvSpPr>
        <p:spPr>
          <a:xfrm>
            <a:off x="574482" y="413568"/>
            <a:ext cx="11265010" cy="2908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Rozsáhlé epidemie a pandemie: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Příklady: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Hromadné nákazy osob s vysokou mírou ohrožení.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Opatření: </a:t>
            </a: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Zavedení hygienických a zdravotnických opatření, karanténní postupy, zajištění distribuce léčiv a očkovací látky a komunikace s veřejností o zdravotních rizikách.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361858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0572E-43D8-2EA3-B396-CD4753E44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34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0DA0E-090D-6AEB-EA8D-B19F85372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9433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384</Words>
  <Application>Microsoft Office PowerPoint</Application>
  <PresentationFormat>Širokoúhlá obrazovka</PresentationFormat>
  <Paragraphs>32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Google Sans</vt:lpstr>
      <vt:lpstr>OpenSymbol</vt:lpstr>
      <vt:lpstr>Roboto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33</cp:revision>
  <dcterms:created xsi:type="dcterms:W3CDTF">2025-09-18T10:40:04Z</dcterms:created>
  <dcterms:modified xsi:type="dcterms:W3CDTF">2025-11-19T11:11:27Z</dcterms:modified>
</cp:coreProperties>
</file>