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1" r:id="rId11"/>
    <p:sldId id="282" r:id="rId12"/>
    <p:sldId id="283" r:id="rId13"/>
    <p:sldId id="280" r:id="rId14"/>
    <p:sldId id="271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46DB3A-A0EE-794B-3ADD-ECB193D70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3BF748-8ACD-11B7-4968-A2DC578FC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E94A05-7212-9E02-0E86-1AE081FE2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1C69A36-9D4E-0895-7B39-982A0BD54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BFEBB8-DD2E-CCBF-6FCB-3EC20A153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9160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71D787-6A4B-6F35-1D61-518A81865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1D95B87-E517-4703-65C7-FCB662D79E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1DA8F75-1265-102A-ACC1-E3F72BFE4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99A4D7F-626C-A086-15E9-6151A7912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534BD7-1B68-6402-1BC5-42DD5D17A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5048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FC13CE8-8CC2-CFA9-44CC-B6E598FD3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C9B8081-8A95-411B-92C3-F29B675DB2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54EBE1-6FEE-A779-5FE8-B26278D16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767110C-A50A-F68F-1C6B-75BF56FC2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D2460EB-7A4A-E6D8-E8A8-1120771B1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752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EA0253-EA75-8B64-207D-DDF077599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704C89-791B-7646-4F5C-73ED847F1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D652F1-DC24-F933-8C46-5C957BD36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E7807C0-C0C3-9D87-0739-71A35C9FF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A750F1-678D-FF02-52C9-31A1AF9BE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9408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E5FB5E-3647-6C95-B166-6A4CB7AE2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C0EA524-BF5F-26FC-0DFF-E0AD87F6E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A91908-4872-483F-38EF-8673E5C3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7AC24D-BABC-52BB-1FE7-D6D004BD9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0B43A3-2158-8A68-53DD-7F2C0B309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247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8486C4-CF76-39FC-3418-775A96EA7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204935-64AE-2205-85FF-05E315B5C7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25AE53E-8A00-C364-14A6-6A3E4778E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3FA2819-C1D0-26D8-4E4A-6B7137E77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6A1D08C-A273-EA22-6164-B6E921F04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16C81D4-6439-2938-0F76-BDAB9264D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64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E4AEC6-DA15-FD0C-A2C1-255DF3A9B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DDB8D7-EF65-ED4F-7C14-40CDBA12C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9261D84-3E9A-FA29-7C71-4D6BE8BD34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9C8CBDC-1D8E-114B-DAF9-762B053F5C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ECB286A-66D3-FB71-3857-F4D3F9A75C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CB98566-7D05-AB91-B406-CC806E479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7EFC1A2-7D32-99AD-FF4C-84D6A55FD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0863464-2402-B8FC-A3E6-EB63CDA86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6514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17AA04-86C6-238B-6757-8C863C417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EF86CFD-3B77-2342-9348-D1D9E0BB2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275DF78-0478-892E-AFF5-F4A9AE089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191D8B5-4EFE-7B26-0DF0-634BC187E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5358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F16EE49-8F2D-0ADE-283E-0B863AC80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ADA43A3-37DA-4148-2D63-742066E8A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1FDC754-11F1-82A3-6AA1-F6C670BCE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9471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4EC9F7-801B-8D06-D66C-04C2B8994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A51C20-03C7-F8BC-9B27-39ED0E43B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0037A02-37E0-EA81-9716-6D2B229AB5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E9DE1BE-F1AE-5383-B497-CC93CF52C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EF991E9-E9C6-E75D-DC73-416F8E991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5941C4B-09D7-9033-2A7E-ED77CB0FF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8073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70292B-6B55-93C6-92D0-D299C4A7C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8DCD2BE-C06B-AB06-A61F-537C44297C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C80F684-DF4D-0240-B389-67480AC68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A20AB0E-AC8D-1F26-13FF-F2302D6B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E7513AF-05C8-1B7B-88E6-9C28C451B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E93C485-618A-3AA5-71B8-94C3676BE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473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BC80FE1-E03E-41EA-E557-46512C32B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DAF40B4-BCF2-B723-93ED-3001680289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17573C9-E0E5-AC22-108C-A06131CB0D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AE9B1A6-D069-CE47-E799-93871C4F50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0B3EF3-8C7A-236A-BF0C-FD820566B3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997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managementmania.com/cs/strategicke-rizeni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korporatni-strategie" TargetMode="External"/><Relationship Id="rId2" Type="http://schemas.openxmlformats.org/officeDocument/2006/relationships/hyperlink" Target="https://managementmania.com/cs/alfred-dupont-chandl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nagementmania.com/cs/formalni-organizacni-struktura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cile" TargetMode="External"/><Relationship Id="rId2" Type="http://schemas.openxmlformats.org/officeDocument/2006/relationships/hyperlink" Target="https://managementmania.com/cs/organizac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nagementmania.com/cs/strategicke-rizeni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trh" TargetMode="External"/><Relationship Id="rId2" Type="http://schemas.openxmlformats.org/officeDocument/2006/relationships/hyperlink" Target="https://managementmania.com/cs/okolni-prostredi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managementmania.com/cs/balanced-scorecard" TargetMode="External"/><Relationship Id="rId3" Type="http://schemas.openxmlformats.org/officeDocument/2006/relationships/hyperlink" Target="https://managementmania.com/cs/poslani" TargetMode="External"/><Relationship Id="rId7" Type="http://schemas.openxmlformats.org/officeDocument/2006/relationships/hyperlink" Target="https://managementmania.com/cs/vrio-analyza" TargetMode="External"/><Relationship Id="rId2" Type="http://schemas.openxmlformats.org/officeDocument/2006/relationships/hyperlink" Target="https://managementmania.com/cs/viz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anagementmania.com/cs/swot-analyza" TargetMode="External"/><Relationship Id="rId5" Type="http://schemas.openxmlformats.org/officeDocument/2006/relationships/hyperlink" Target="https://managementmania.com/cs/pestle-analyza" TargetMode="External"/><Relationship Id="rId4" Type="http://schemas.openxmlformats.org/officeDocument/2006/relationships/hyperlink" Target="https://managementmania.com/cs/analyzy-analyticke-techniky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kompetence" TargetMode="External"/><Relationship Id="rId2" Type="http://schemas.openxmlformats.org/officeDocument/2006/relationships/hyperlink" Target="https://managementmania.com/cs/zdroje-podnikove-zdroj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nagementmania.com/cs/financni-strategie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liniova-organizacni-struktura" TargetMode="External"/><Relationship Id="rId2" Type="http://schemas.openxmlformats.org/officeDocument/2006/relationships/hyperlink" Target="https://managementmania.com/cs/funkcionalni-organizacni-struktur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anagementmania.com/cs/stabne-liniova-organizacni-struktura" TargetMode="External"/><Relationship Id="rId4" Type="http://schemas.openxmlformats.org/officeDocument/2006/relationships/hyperlink" Target="https://managementmania.com/cs/maticova-organizacni-struktur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1B12EAE7-328E-1488-CABC-0337076F3813}"/>
              </a:ext>
            </a:extLst>
          </p:cNvPr>
          <p:cNvSpPr txBox="1"/>
          <p:nvPr/>
        </p:nvSpPr>
        <p:spPr>
          <a:xfrm>
            <a:off x="1828799" y="1666240"/>
            <a:ext cx="918375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b="1" dirty="0"/>
              <a:t>Strategický management</a:t>
            </a:r>
          </a:p>
          <a:p>
            <a:pPr algn="ctr"/>
            <a:r>
              <a:rPr lang="cs-CZ" sz="3600" dirty="0"/>
              <a:t>Cvičení č. 13</a:t>
            </a:r>
          </a:p>
          <a:p>
            <a:pPr algn="ctr"/>
            <a:r>
              <a:rPr lang="cs-CZ" sz="3600" dirty="0"/>
              <a:t>Princip strategie -</a:t>
            </a:r>
            <a:r>
              <a:rPr lang="en-GB" sz="3600" dirty="0"/>
              <a:t>&gt;</a:t>
            </a:r>
            <a:r>
              <a:rPr lang="cs-CZ" sz="3600" dirty="0"/>
              <a:t> struktura</a:t>
            </a:r>
          </a:p>
          <a:p>
            <a:pPr algn="ctr"/>
            <a:r>
              <a:rPr lang="cs-CZ" sz="3600" dirty="0" err="1"/>
              <a:t>Principle</a:t>
            </a:r>
            <a:r>
              <a:rPr lang="cs-CZ" sz="3600" dirty="0"/>
              <a:t> </a:t>
            </a:r>
            <a:r>
              <a:rPr lang="cs-CZ" sz="3600" dirty="0" err="1"/>
              <a:t>of</a:t>
            </a:r>
            <a:r>
              <a:rPr lang="cs-CZ" sz="3600" dirty="0"/>
              <a:t> </a:t>
            </a:r>
            <a:r>
              <a:rPr lang="cs-CZ" sz="3600" dirty="0" err="1"/>
              <a:t>Strategy</a:t>
            </a:r>
            <a:r>
              <a:rPr lang="cs-CZ" sz="3600" dirty="0"/>
              <a:t> -</a:t>
            </a:r>
            <a:r>
              <a:rPr lang="en-GB" sz="3600" dirty="0"/>
              <a:t>&gt;</a:t>
            </a:r>
            <a:r>
              <a:rPr lang="cs-CZ" sz="3600" dirty="0"/>
              <a:t> </a:t>
            </a:r>
            <a:r>
              <a:rPr lang="cs-CZ" sz="3600" dirty="0" err="1"/>
              <a:t>Structure</a:t>
            </a:r>
            <a:endParaRPr lang="cs-CZ" sz="36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AFBE7AC-A7D2-0795-D371-8AB9D1B9C77D}"/>
              </a:ext>
            </a:extLst>
          </p:cNvPr>
          <p:cNvSpPr txBox="1"/>
          <p:nvPr/>
        </p:nvSpPr>
        <p:spPr>
          <a:xfrm>
            <a:off x="8300545" y="6030310"/>
            <a:ext cx="3389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000" dirty="0"/>
              <a:t>Ing. Martin Hart, Ph.D.</a:t>
            </a:r>
          </a:p>
        </p:txBody>
      </p:sp>
    </p:spTree>
    <p:extLst>
      <p:ext uri="{BB962C8B-B14F-4D97-AF65-F5344CB8AC3E}">
        <p14:creationId xmlns:p14="http://schemas.microsoft.com/office/powerpoint/2010/main" val="1953555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12AE2-55DE-EF98-8AD2-7BBDA81454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management_mania_funkcionalni_organizacni_struktura">
            <a:extLst>
              <a:ext uri="{FF2B5EF4-FFF2-40B4-BE49-F238E27FC236}">
                <a16:creationId xmlns:a16="http://schemas.microsoft.com/office/drawing/2014/main" id="{D5F410DE-D8AC-283F-0399-61244A7960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1496" y="2370573"/>
            <a:ext cx="4820478" cy="261510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2108A66E-9E1E-5932-F4B7-628C3FE8C5E8}"/>
              </a:ext>
            </a:extLst>
          </p:cNvPr>
          <p:cNvSpPr txBox="1"/>
          <p:nvPr/>
        </p:nvSpPr>
        <p:spPr>
          <a:xfrm>
            <a:off x="599800" y="424027"/>
            <a:ext cx="60976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Funkcionální organizační struktura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850962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1F09BB-FECF-B99A-51B8-46EAA01FB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FEF9426D-6965-053D-3BA9-B43285CA3BCB}"/>
              </a:ext>
            </a:extLst>
          </p:cNvPr>
          <p:cNvSpPr txBox="1"/>
          <p:nvPr/>
        </p:nvSpPr>
        <p:spPr>
          <a:xfrm>
            <a:off x="487018" y="379877"/>
            <a:ext cx="60946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Liniová organizační struktura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2800" dirty="0"/>
          </a:p>
        </p:txBody>
      </p:sp>
      <p:pic>
        <p:nvPicPr>
          <p:cNvPr id="4" name="Obrázek 3" descr="management_mania_liniova_organizacni_struktura">
            <a:extLst>
              <a:ext uri="{FF2B5EF4-FFF2-40B4-BE49-F238E27FC236}">
                <a16:creationId xmlns:a16="http://schemas.microsoft.com/office/drawing/2014/main" id="{2F0A35E4-A616-E7F7-39A3-F84284729E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736" y="1602592"/>
            <a:ext cx="5438022" cy="24048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3459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6CE11-F516-01DB-4B84-E4A297556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B11DD26D-71EA-5010-CA86-4386987F7846}"/>
              </a:ext>
            </a:extLst>
          </p:cNvPr>
          <p:cNvSpPr txBox="1"/>
          <p:nvPr/>
        </p:nvSpPr>
        <p:spPr>
          <a:xfrm>
            <a:off x="479066" y="320891"/>
            <a:ext cx="11249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Maticová organizační struktura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(také </a:t>
            </a: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projektová struktura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cs-CZ" sz="2800" dirty="0"/>
          </a:p>
        </p:txBody>
      </p:sp>
      <p:pic>
        <p:nvPicPr>
          <p:cNvPr id="4" name="Obrázek 3" descr="management_mania_maticova_organizacni_struktura">
            <a:extLst>
              <a:ext uri="{FF2B5EF4-FFF2-40B4-BE49-F238E27FC236}">
                <a16:creationId xmlns:a16="http://schemas.microsoft.com/office/drawing/2014/main" id="{9A4BC67B-5A47-6315-1ABF-C418F603CF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4378" y="1397152"/>
            <a:ext cx="6109204" cy="34347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60777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D0F953-5C41-0D44-1C92-CA9D9BD07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3CB3723-11EF-0CC3-5EEF-859B5E47F78C}"/>
              </a:ext>
            </a:extLst>
          </p:cNvPr>
          <p:cNvSpPr txBox="1"/>
          <p:nvPr/>
        </p:nvSpPr>
        <p:spPr>
          <a:xfrm>
            <a:off x="440774" y="455832"/>
            <a:ext cx="60976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Štábně-liniová organizační struktura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2800" dirty="0"/>
          </a:p>
        </p:txBody>
      </p:sp>
      <p:pic>
        <p:nvPicPr>
          <p:cNvPr id="4" name="Obrázek 3" descr="management_mania_stabne_liniova_organizacni_struktura">
            <a:extLst>
              <a:ext uri="{FF2B5EF4-FFF2-40B4-BE49-F238E27FC236}">
                <a16:creationId xmlns:a16="http://schemas.microsoft.com/office/drawing/2014/main" id="{67D526B4-96F2-4E84-D62A-A7D0CB15B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6668" y="2112810"/>
            <a:ext cx="4979091" cy="28546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1765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25A1F-A1BE-C8FC-0234-822F9E366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907F8D48-41E4-9915-75D0-732320B73311}"/>
              </a:ext>
            </a:extLst>
          </p:cNvPr>
          <p:cNvSpPr txBox="1"/>
          <p:nvPr/>
        </p:nvSpPr>
        <p:spPr>
          <a:xfrm>
            <a:off x="591206" y="323193"/>
            <a:ext cx="112723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/>
              <a:t>Zdroje:</a:t>
            </a:r>
          </a:p>
          <a:p>
            <a:endParaRPr lang="cs-CZ" b="1" u="sng" dirty="0"/>
          </a:p>
          <a:p>
            <a:pPr algn="just"/>
            <a:r>
              <a:rPr lang="cs-CZ" dirty="0"/>
              <a:t>Strategické řízení (</a:t>
            </a:r>
            <a:r>
              <a:rPr lang="cs-CZ" dirty="0" err="1"/>
              <a:t>Strategic</a:t>
            </a:r>
            <a:r>
              <a:rPr lang="cs-CZ" dirty="0"/>
              <a:t> Management). In: ManagementMania.com [online]. </a:t>
            </a:r>
            <a:r>
              <a:rPr lang="cs-CZ" dirty="0" err="1"/>
              <a:t>Wilmington</a:t>
            </a:r>
            <a:r>
              <a:rPr lang="cs-CZ" dirty="0"/>
              <a:t> (DE) 2011-2025, 14.05.2019 [cit. 18.09.2025]. Dostupné z: </a:t>
            </a:r>
            <a:r>
              <a:rPr lang="cs-CZ" dirty="0">
                <a:hlinkClick r:id="rId2"/>
              </a:rPr>
              <a:t>https://managementmania.com/cs/strategicke-rizeni</a:t>
            </a:r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3010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8755FEB0-7473-5138-7B10-EBF287505ED3}"/>
              </a:ext>
            </a:extLst>
          </p:cNvPr>
          <p:cNvSpPr txBox="1"/>
          <p:nvPr/>
        </p:nvSpPr>
        <p:spPr>
          <a:xfrm>
            <a:off x="439310" y="343383"/>
            <a:ext cx="11360426" cy="3481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75"/>
              </a:spcAft>
              <a:buNone/>
            </a:pP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roce 1962 vydal </a:t>
            </a:r>
            <a:r>
              <a:rPr lang="cs-CZ" sz="2800" b="1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Alfred DuPont Chandler"/>
              </a:rPr>
              <a:t>Alfred D. </a:t>
            </a:r>
            <a:r>
              <a:rPr lang="cs-CZ" sz="2800" b="1" u="sng" kern="0" dirty="0" err="1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Alfred DuPont Chandler"/>
              </a:rPr>
              <a:t>Chandler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knihu </a:t>
            </a:r>
            <a:r>
              <a:rPr lang="cs-CZ" sz="2800" i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cs-CZ" sz="2800" i="1" kern="0" dirty="0" err="1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cs-CZ" sz="2800" i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800" i="1" kern="0" dirty="0" err="1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cs-CZ" sz="2800" i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ve které na příkladech z praxe ukázal, že struktura organizace následuje její strategii - </a:t>
            </a: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 strategie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cs-CZ" sz="2800" kern="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Roboto" panose="02000000000000000000" pitchFamily="2" charset="0"/>
              </a:rPr>
              <a:t> </a:t>
            </a: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struktura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675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75"/>
              </a:spcAft>
            </a:pP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Podle tohoto principu musí organizace nejprve formulovat svou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Korporátní strategie (Corporate Strategy)"/>
              </a:rPr>
              <a:t>korporátní strategii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 teprve na jejím základě navrhnout vhodnou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Organizační struktura (Organizational Structure)"/>
              </a:rPr>
              <a:t>formální organizační strukturu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k její realizaci.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482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FAFE7E-7E2B-A082-7E20-1582A93E8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698557D9-09DE-4150-21C4-B338AB4A291F}"/>
              </a:ext>
            </a:extLst>
          </p:cNvPr>
          <p:cNvSpPr txBox="1"/>
          <p:nvPr/>
        </p:nvSpPr>
        <p:spPr>
          <a:xfrm>
            <a:off x="510871" y="459101"/>
            <a:ext cx="11201399" cy="19184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75"/>
              </a:spcAft>
            </a:pP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Korporátní strategie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nebo také </a:t>
            </a: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Firemní strategie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(anglicky </a:t>
            </a:r>
            <a:r>
              <a:rPr lang="cs-CZ" sz="2800" b="1" kern="0" dirty="0" err="1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Corporate</a:t>
            </a: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b="1" kern="0" dirty="0" err="1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je hierarchicky nejvyšší </a:t>
            </a: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strategický plán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Organizace (Organization)"/>
              </a:rPr>
              <a:t>organizace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který definuje firemní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Cíl (Objective)"/>
              </a:rPr>
              <a:t>cíle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 způsoby jejich dosažení v rámci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Strategické řízení (Strategic Management)"/>
              </a:rPr>
              <a:t>strategického řízení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370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B59FE-FF42-693C-303E-15698919F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A959E12-4E8A-4E93-FAC7-626CCBB006C2}"/>
              </a:ext>
            </a:extLst>
          </p:cNvPr>
          <p:cNvSpPr txBox="1"/>
          <p:nvPr/>
        </p:nvSpPr>
        <p:spPr>
          <a:xfrm>
            <a:off x="510871" y="391159"/>
            <a:ext cx="11344523" cy="5504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75"/>
              </a:spcAft>
            </a:pP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 to dlouhodobá, jasně definovaná vize směřování firmy nebo organizace. </a:t>
            </a:r>
          </a:p>
          <a:p>
            <a:pPr algn="just">
              <a:lnSpc>
                <a:spcPct val="107000"/>
              </a:lnSpc>
              <a:spcAft>
                <a:spcPts val="675"/>
              </a:spcAft>
            </a:pPr>
            <a:endParaRPr lang="cs-CZ" sz="2800" kern="0" dirty="0">
              <a:solidFill>
                <a:srgbClr val="282D32"/>
              </a:solidFill>
              <a:latin typeface="Roboto" panose="020000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75"/>
              </a:spcAft>
            </a:pP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Pomáhá stanovit celkové hodnoty organizace, stanovuje cíle a motivuje pracovníky k jejich dosažení. Stanovuje základní plán toho, čeho má být dosaženo a kdy. To říká pomocí strategických cílů a základních milníků jejich dosažení.</a:t>
            </a:r>
          </a:p>
          <a:p>
            <a:pPr algn="just">
              <a:lnSpc>
                <a:spcPct val="107000"/>
              </a:lnSpc>
              <a:spcAft>
                <a:spcPts val="675"/>
              </a:spcAft>
            </a:pPr>
            <a:endParaRPr lang="cs-CZ" sz="2800" kern="0" dirty="0">
              <a:solidFill>
                <a:srgbClr val="282D32"/>
              </a:solidFill>
              <a:latin typeface="Roboto" panose="020000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75"/>
              </a:spcAft>
            </a:pP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Korporátní strategie 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 ovšem také kontinuální proces, který musí být schopen vhodně reagovat na měnící se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Okolní prostředí"/>
              </a:rPr>
              <a:t>podmínky a okolí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situaci na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Trh (Market)"/>
              </a:rPr>
              <a:t>trhu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866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3C738-25C9-EC3F-5FFD-1F7C7B3B1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695D4A00-9932-495E-F011-A1C3D2DC6FB8}"/>
              </a:ext>
            </a:extLst>
          </p:cNvPr>
          <p:cNvSpPr txBox="1"/>
          <p:nvPr/>
        </p:nvSpPr>
        <p:spPr>
          <a:xfrm>
            <a:off x="423408" y="336868"/>
            <a:ext cx="11400182" cy="5135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75"/>
              </a:spcAft>
              <a:buNone/>
            </a:pP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Musí zasahovat a ovlivňovat všechny aspekty organizace a celé její portfolio.</a:t>
            </a:r>
          </a:p>
          <a:p>
            <a:pPr algn="just">
              <a:lnSpc>
                <a:spcPct val="107000"/>
              </a:lnSpc>
              <a:spcAft>
                <a:spcPts val="675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75"/>
              </a:spcAft>
            </a:pP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 by měla korporátní strategie zahrnovat a pokrývat?</a:t>
            </a:r>
          </a:p>
          <a:p>
            <a:pPr algn="just">
              <a:lnSpc>
                <a:spcPct val="107000"/>
              </a:lnSpc>
              <a:spcAft>
                <a:spcPts val="675"/>
              </a:spcAft>
            </a:pPr>
            <a:endParaRPr lang="cs-CZ" sz="2800" kern="0" dirty="0">
              <a:solidFill>
                <a:srgbClr val="282D32"/>
              </a:solidFill>
              <a:latin typeface="Roboto" panose="02000000000000000000" pitchFamily="2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75"/>
              </a:spcAft>
            </a:pPr>
            <a:r>
              <a:rPr lang="cs-CZ" sz="2800" dirty="0"/>
              <a:t>Součástí strategie by měla být jasně pojmenovaná </a:t>
            </a:r>
            <a:r>
              <a:rPr lang="cs-CZ" sz="2800" u="sng" dirty="0">
                <a:hlinkClick r:id="rId2" tooltip="Vize (Vision)"/>
              </a:rPr>
              <a:t>vize</a:t>
            </a:r>
            <a:r>
              <a:rPr lang="cs-CZ" sz="2800" dirty="0"/>
              <a:t> a </a:t>
            </a:r>
            <a:r>
              <a:rPr lang="cs-CZ" sz="2800" u="sng" dirty="0">
                <a:hlinkClick r:id="rId3" tooltip="Mise, poslání (Mission)"/>
              </a:rPr>
              <a:t>poslání</a:t>
            </a:r>
            <a:r>
              <a:rPr lang="cs-CZ" sz="2800" dirty="0"/>
              <a:t>. Při zpracování strategie se používají četné </a:t>
            </a:r>
            <a:r>
              <a:rPr lang="cs-CZ" sz="2800" u="sng" dirty="0">
                <a:hlinkClick r:id="rId4" tooltip="Analytické techniky (Analytical techniques)"/>
              </a:rPr>
              <a:t>analytické techniky</a:t>
            </a:r>
            <a:r>
              <a:rPr lang="cs-CZ" sz="2800" dirty="0"/>
              <a:t> (viz </a:t>
            </a:r>
            <a:r>
              <a:rPr lang="cs-CZ" sz="2800" u="sng" dirty="0">
                <a:hlinkClick r:id="rId5" tooltip="PESTLE analýza"/>
              </a:rPr>
              <a:t>PESTLE</a:t>
            </a:r>
            <a:r>
              <a:rPr lang="cs-CZ" sz="2800" dirty="0"/>
              <a:t>, </a:t>
            </a:r>
            <a:r>
              <a:rPr lang="cs-CZ" sz="2800" u="sng" dirty="0">
                <a:hlinkClick r:id="rId6" tooltip="SWOT analýza"/>
              </a:rPr>
              <a:t>SWOT</a:t>
            </a:r>
            <a:r>
              <a:rPr lang="cs-CZ" sz="2800" dirty="0"/>
              <a:t>, </a:t>
            </a:r>
            <a:r>
              <a:rPr lang="cs-CZ" sz="2800" u="sng" dirty="0">
                <a:hlinkClick r:id="rId7" tooltip="VRIO analýza"/>
              </a:rPr>
              <a:t>VRIO</a:t>
            </a:r>
            <a:r>
              <a:rPr lang="cs-CZ" sz="2800" dirty="0"/>
              <a:t>). Při implementaci se používá například </a:t>
            </a:r>
            <a:r>
              <a:rPr lang="cs-CZ" sz="2800" u="sng" dirty="0">
                <a:hlinkClick r:id="rId8" tooltip="Balanced Scorecard (BSC)"/>
              </a:rPr>
              <a:t>BSC</a:t>
            </a:r>
            <a:r>
              <a:rPr lang="cs-CZ" sz="2800" dirty="0"/>
              <a:t>.</a:t>
            </a:r>
          </a:p>
          <a:p>
            <a:pPr algn="just">
              <a:lnSpc>
                <a:spcPct val="107000"/>
              </a:lnSpc>
              <a:spcAft>
                <a:spcPts val="675"/>
              </a:spcAft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649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C4690-F10A-E36C-160C-1575F19683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0EA0B090-0F12-9CDC-ACDC-292615068A70}"/>
              </a:ext>
            </a:extLst>
          </p:cNvPr>
          <p:cNvSpPr txBox="1"/>
          <p:nvPr/>
        </p:nvSpPr>
        <p:spPr>
          <a:xfrm>
            <a:off x="407505" y="289229"/>
            <a:ext cx="11559208" cy="14574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75"/>
              </a:spcAft>
            </a:pP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Korporátní strategie 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ovlivňuje jakým způsobem firma vytváří hodnoty. To znamená, že musí pokrývat jak výsledky - tedy produktové portfolio, tak předpoklady - zdroje a organizační aspekty.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130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9F321-7F2D-7D94-738D-590764E56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BDB5D79-40E6-FA6E-B73C-8CBB5B3EAC13}"/>
              </a:ext>
            </a:extLst>
          </p:cNvPr>
          <p:cNvSpPr txBox="1"/>
          <p:nvPr/>
        </p:nvSpPr>
        <p:spPr>
          <a:xfrm>
            <a:off x="598336" y="321762"/>
            <a:ext cx="11177546" cy="55068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75"/>
              </a:spcAft>
            </a:pP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Korporátní strategie 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tedy ve své šíři musí nejen definovat směr obchodu - tedy obchodní, tržní a finanční cíle, ale také co musí firma udělat pro to, aby obchodních cílů dosáhla. </a:t>
            </a:r>
          </a:p>
          <a:p>
            <a:pPr algn="just">
              <a:lnSpc>
                <a:spcPct val="107000"/>
              </a:lnSpc>
              <a:spcAft>
                <a:spcPts val="675"/>
              </a:spcAft>
            </a:pP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jakých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Zdroje (Business resources)"/>
              </a:rPr>
              <a:t>zdrojů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musí investovat a jak je musí organizovat. Jaké profily lidí potřebuje, které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Kompetence"/>
              </a:rPr>
              <a:t>kompetence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musí rozvíjet a jak to zužitkovat do rozvoje svého podnikání.</a:t>
            </a:r>
          </a:p>
          <a:p>
            <a:pPr algn="just">
              <a:lnSpc>
                <a:spcPct val="107000"/>
              </a:lnSpc>
              <a:spcAft>
                <a:spcPts val="675"/>
              </a:spcAft>
            </a:pPr>
            <a:endParaRPr lang="cs-CZ" sz="2800" kern="0" dirty="0">
              <a:solidFill>
                <a:srgbClr val="282D32"/>
              </a:solidFill>
              <a:latin typeface="Roboto" panose="02000000000000000000" pitchFamily="2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75"/>
              </a:spcAft>
            </a:pPr>
            <a:r>
              <a:rPr lang="cs-CZ" sz="2800" dirty="0"/>
              <a:t>Někdy se rozlišuje globální strategie jako všeobecný plán a specializované strategie věnované konkrétním oblastem fungování organizace (</a:t>
            </a:r>
            <a:r>
              <a:rPr lang="cs-CZ" sz="2800" u="sng" dirty="0">
                <a:hlinkClick r:id="rId4" tooltip="Finanční strategie (Financial strategy)"/>
              </a:rPr>
              <a:t>finanční</a:t>
            </a:r>
            <a:r>
              <a:rPr lang="cs-CZ" sz="2800" dirty="0"/>
              <a:t> nebo personální strategie apod.).</a:t>
            </a:r>
          </a:p>
          <a:p>
            <a:pPr algn="just">
              <a:lnSpc>
                <a:spcPct val="107000"/>
              </a:lnSpc>
              <a:spcAft>
                <a:spcPts val="675"/>
              </a:spcAft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749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D03D1-6277-7A65-ECFB-BE943DBC7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B1981FF6-8D18-95CE-91D1-4ADB953D2A70}"/>
              </a:ext>
            </a:extLst>
          </p:cNvPr>
          <p:cNvSpPr txBox="1"/>
          <p:nvPr/>
        </p:nvSpPr>
        <p:spPr>
          <a:xfrm>
            <a:off x="532737" y="349857"/>
            <a:ext cx="88657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Organizační struktura</a:t>
            </a:r>
          </a:p>
          <a:p>
            <a:endParaRPr lang="cs-CZ" b="1" dirty="0"/>
          </a:p>
          <a:p>
            <a:endParaRPr lang="cs-CZ" b="1" dirty="0"/>
          </a:p>
        </p:txBody>
      </p:sp>
      <p:pic>
        <p:nvPicPr>
          <p:cNvPr id="3" name="Obrázek 2" descr="Základní typy orchanizačních struktur">
            <a:extLst>
              <a:ext uri="{FF2B5EF4-FFF2-40B4-BE49-F238E27FC236}">
                <a16:creationId xmlns:a16="http://schemas.microsoft.com/office/drawing/2014/main" id="{D37344FA-F906-8245-8365-FA43F513ED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3907" y="1349807"/>
            <a:ext cx="8612978" cy="36457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3672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08A9CC-E9FE-FFB5-FB11-6620E85991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73EAE89-6023-635F-A576-168F6169783F}"/>
              </a:ext>
            </a:extLst>
          </p:cNvPr>
          <p:cNvSpPr txBox="1"/>
          <p:nvPr/>
        </p:nvSpPr>
        <p:spPr>
          <a:xfrm>
            <a:off x="590384" y="412978"/>
            <a:ext cx="11360425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dirty="0"/>
              <a:t>Mezi formální organizační struktury patří:</a:t>
            </a:r>
          </a:p>
          <a:p>
            <a:pPr algn="just"/>
            <a:endParaRPr lang="cs-CZ" sz="2800" dirty="0"/>
          </a:p>
          <a:p>
            <a:pPr lvl="0" algn="just"/>
            <a:r>
              <a:rPr lang="cs-CZ" sz="2800" u="sng" dirty="0">
                <a:hlinkClick r:id="rId2" tooltip="Funkcionální organizační struktura"/>
              </a:rPr>
              <a:t>Funkcionální organizační struktura</a:t>
            </a:r>
            <a:endParaRPr lang="cs-CZ" sz="2800" dirty="0"/>
          </a:p>
          <a:p>
            <a:pPr lvl="0" algn="just"/>
            <a:r>
              <a:rPr lang="cs-CZ" sz="2800" u="sng" dirty="0">
                <a:hlinkClick r:id="rId3" tooltip="Liniová organizační struktura (Linear Organizational Structure)"/>
              </a:rPr>
              <a:t>Liniová organizační struktura (</a:t>
            </a:r>
            <a:r>
              <a:rPr lang="cs-CZ" sz="2800" u="sng" dirty="0" err="1">
                <a:hlinkClick r:id="rId3" tooltip="Liniová organizační struktura (Linear Organizational Structure)"/>
              </a:rPr>
              <a:t>Linear</a:t>
            </a:r>
            <a:r>
              <a:rPr lang="cs-CZ" sz="2800" u="sng" dirty="0">
                <a:hlinkClick r:id="rId3" tooltip="Liniová organizační struktura (Linear Organizational Structure)"/>
              </a:rPr>
              <a:t> </a:t>
            </a:r>
            <a:r>
              <a:rPr lang="cs-CZ" sz="2800" u="sng" dirty="0" err="1">
                <a:hlinkClick r:id="rId3" tooltip="Liniová organizační struktura (Linear Organizational Structure)"/>
              </a:rPr>
              <a:t>Organizational</a:t>
            </a:r>
            <a:r>
              <a:rPr lang="cs-CZ" sz="2800" u="sng" dirty="0">
                <a:hlinkClick r:id="rId3" tooltip="Liniová organizační struktura (Linear Organizational Structure)"/>
              </a:rPr>
              <a:t> </a:t>
            </a:r>
            <a:r>
              <a:rPr lang="cs-CZ" sz="2800" u="sng" dirty="0" err="1">
                <a:hlinkClick r:id="rId3" tooltip="Liniová organizační struktura (Linear Organizational Structure)"/>
              </a:rPr>
              <a:t>Structure</a:t>
            </a:r>
            <a:r>
              <a:rPr lang="cs-CZ" sz="2800" u="sng" dirty="0">
                <a:hlinkClick r:id="rId3" tooltip="Liniová organizační struktura (Linear Organizational Structure)"/>
              </a:rPr>
              <a:t>)</a:t>
            </a:r>
            <a:endParaRPr lang="cs-CZ" sz="2800" dirty="0"/>
          </a:p>
          <a:p>
            <a:pPr lvl="0" algn="just"/>
            <a:r>
              <a:rPr lang="cs-CZ" sz="2800" u="sng" dirty="0">
                <a:hlinkClick r:id="rId4" tooltip="Maticová organizační struktura (Matrix Organizational Structure)"/>
              </a:rPr>
              <a:t>Maticová organizační struktura (Matrix </a:t>
            </a:r>
            <a:r>
              <a:rPr lang="cs-CZ" sz="2800" u="sng" dirty="0" err="1">
                <a:hlinkClick r:id="rId4" tooltip="Maticová organizační struktura (Matrix Organizational Structure)"/>
              </a:rPr>
              <a:t>Organizational</a:t>
            </a:r>
            <a:r>
              <a:rPr lang="cs-CZ" sz="2800" u="sng" dirty="0">
                <a:hlinkClick r:id="rId4" tooltip="Maticová organizační struktura (Matrix Organizational Structure)"/>
              </a:rPr>
              <a:t> </a:t>
            </a:r>
            <a:r>
              <a:rPr lang="cs-CZ" sz="2800" u="sng" dirty="0" err="1">
                <a:hlinkClick r:id="rId4" tooltip="Maticová organizační struktura (Matrix Organizational Structure)"/>
              </a:rPr>
              <a:t>Structure</a:t>
            </a:r>
            <a:r>
              <a:rPr lang="cs-CZ" sz="2800" u="sng" dirty="0">
                <a:hlinkClick r:id="rId4" tooltip="Maticová organizační struktura (Matrix Organizational Structure)"/>
              </a:rPr>
              <a:t>)</a:t>
            </a:r>
            <a:endParaRPr lang="cs-CZ" sz="2800" dirty="0"/>
          </a:p>
          <a:p>
            <a:pPr lvl="0" algn="just"/>
            <a:r>
              <a:rPr lang="cs-CZ" sz="2800" u="sng" dirty="0">
                <a:hlinkClick r:id="rId5" tooltip="Štábně-liniová organizační struktura (Staff &amp; Line Organizational Structure)"/>
              </a:rPr>
              <a:t>Štábně-liniová organizační struktura (</a:t>
            </a:r>
            <a:r>
              <a:rPr lang="cs-CZ" sz="2800" u="sng" dirty="0" err="1">
                <a:hlinkClick r:id="rId5" tooltip="Štábně-liniová organizační struktura (Staff &amp; Line Organizational Structure)"/>
              </a:rPr>
              <a:t>Staff</a:t>
            </a:r>
            <a:r>
              <a:rPr lang="cs-CZ" sz="2800" u="sng" dirty="0">
                <a:hlinkClick r:id="rId5" tooltip="Štábně-liniová organizační struktura (Staff &amp; Line Organizational Structure)"/>
              </a:rPr>
              <a:t> &amp; Line </a:t>
            </a:r>
            <a:r>
              <a:rPr lang="cs-CZ" sz="2800" u="sng" dirty="0" err="1">
                <a:hlinkClick r:id="rId5" tooltip="Štábně-liniová organizační struktura (Staff &amp; Line Organizational Structure)"/>
              </a:rPr>
              <a:t>Organizational</a:t>
            </a:r>
            <a:r>
              <a:rPr lang="cs-CZ" sz="2800" u="sng" dirty="0">
                <a:hlinkClick r:id="rId5" tooltip="Štábně-liniová organizační struktura (Staff &amp; Line Organizational Structure)"/>
              </a:rPr>
              <a:t> </a:t>
            </a:r>
            <a:r>
              <a:rPr lang="cs-CZ" sz="2800" u="sng" dirty="0" err="1">
                <a:hlinkClick r:id="rId5" tooltip="Štábně-liniová organizační struktura (Staff &amp; Line Organizational Structure)"/>
              </a:rPr>
              <a:t>Structure</a:t>
            </a:r>
            <a:r>
              <a:rPr lang="cs-CZ" sz="2800" u="sng" dirty="0">
                <a:hlinkClick r:id="rId5" tooltip="Štábně-liniová organizační struktura (Staff &amp; Line Organizational Structure)"/>
              </a:rPr>
              <a:t>)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47938200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455</Words>
  <Application>Microsoft Office PowerPoint</Application>
  <PresentationFormat>Širokoúhlá obrazovka</PresentationFormat>
  <Paragraphs>38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Aptos</vt:lpstr>
      <vt:lpstr>Aptos Display</vt:lpstr>
      <vt:lpstr>Arial</vt:lpstr>
      <vt:lpstr>Roboto</vt:lpstr>
      <vt:lpstr>Times New Roman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Hart Martin</dc:creator>
  <cp:lastModifiedBy>Hart Martin</cp:lastModifiedBy>
  <cp:revision>32</cp:revision>
  <dcterms:created xsi:type="dcterms:W3CDTF">2025-09-18T10:40:04Z</dcterms:created>
  <dcterms:modified xsi:type="dcterms:W3CDTF">2025-11-05T09:57:07Z</dcterms:modified>
</cp:coreProperties>
</file>