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71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46DB3A-A0EE-794B-3ADD-ECB193D70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3BF748-8ACD-11B7-4968-A2DC578FC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E94A05-7212-9E02-0E86-1AE081FE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C69A36-9D4E-0895-7B39-982A0BD5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BFEBB8-DD2E-CCBF-6FCB-3EC20A15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16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71D787-6A4B-6F35-1D61-518A8186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1D95B87-E517-4703-65C7-FCB662D79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DA8F75-1265-102A-ACC1-E3F72BFE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9A4D7F-626C-A086-15E9-6151A791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534BD7-1B68-6402-1BC5-42DD5D17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04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FC13CE8-8CC2-CFA9-44CC-B6E598FD3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9B8081-8A95-411B-92C3-F29B675DB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54EBE1-6FEE-A779-5FE8-B26278D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67110C-A50A-F68F-1C6B-75BF56FC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2460EB-7A4A-E6D8-E8A8-1120771B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52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EA0253-EA75-8B64-207D-DDF077599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04C89-791B-7646-4F5C-73ED847F1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D652F1-DC24-F933-8C46-5C957BD3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7807C0-C0C3-9D87-0739-71A35C9F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A750F1-678D-FF02-52C9-31A1AF9B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40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E5FB5E-3647-6C95-B166-6A4CB7AE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C0EA524-BF5F-26FC-0DFF-E0AD87F6E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A91908-4872-483F-38EF-8673E5C3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7AC24D-BABC-52BB-1FE7-D6D004BD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0B43A3-2158-8A68-53DD-7F2C0B30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4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8486C4-CF76-39FC-3418-775A96EA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204935-64AE-2205-85FF-05E315B5C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5AE53E-8A00-C364-14A6-6A3E4778E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3FA2819-C1D0-26D8-4E4A-6B7137E7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6A1D08C-A273-EA22-6164-B6E921F04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6C81D4-6439-2938-0F76-BDAB9264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4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E4AEC6-DA15-FD0C-A2C1-255DF3A9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DDB8D7-EF65-ED4F-7C14-40CDBA12C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261D84-3E9A-FA29-7C71-4D6BE8BD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9C8CBDC-1D8E-114B-DAF9-762B053F5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ECB286A-66D3-FB71-3857-F4D3F9A75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CB98566-7D05-AB91-B406-CC806E479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7EFC1A2-7D32-99AD-FF4C-84D6A55FD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0863464-2402-B8FC-A3E6-EB63CDA8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5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7AA04-86C6-238B-6757-8C863C417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F86CFD-3B77-2342-9348-D1D9E0BB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275DF78-0478-892E-AFF5-F4A9AE08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91D8B5-4EFE-7B26-0DF0-634BC187E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35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F16EE49-8F2D-0ADE-283E-0B863AC8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ADA43A3-37DA-4148-2D63-742066E8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FDC754-11F1-82A3-6AA1-F6C670BC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47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EC9F7-801B-8D06-D66C-04C2B89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A51C20-03C7-F8BC-9B27-39ED0E43B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0037A02-37E0-EA81-9716-6D2B229AB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E9DE1BE-F1AE-5383-B497-CC93CF52C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F991E9-E9C6-E75D-DC73-416F8E99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941C4B-09D7-9033-2A7E-ED77CB0F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07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0292B-6B55-93C6-92D0-D299C4A7C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8DCD2BE-C06B-AB06-A61F-537C44297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C80F684-DF4D-0240-B389-67480AC6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20AB0E-AC8D-1F26-13FF-F2302D6B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7513AF-05C8-1B7B-88E6-9C28C451B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93C485-618A-3AA5-71B8-94C3676B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7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BC80FE1-E03E-41EA-E557-46512C32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AF40B4-BCF2-B723-93ED-300168028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7573C9-E0E5-AC22-108C-A06131CB0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3A896E-79EB-4066-80B8-BE4B698B119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E9B1A6-D069-CE47-E799-93871C4F5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0B3EF3-8C7A-236A-BF0C-FD820566B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9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e5327918f41ad0c6&amp;cs=0&amp;q=Legislativn&#237;+%28pr&#225;vn&#237;%29+faktory&amp;sa=X&amp;ved=2ahUKEwihvo_vrfaPAxXu-QIHHQ8RAgoQxccNegQIRBAC&amp;mstk=AUtExfBFMdTQ2Bs_xzkw1aUAHYospF2o4rF-QBd_gEdcYRKvkhUj5Vyg6NGuUnb3SdwsRqwR5ue27uzzQorulXGn7wRjFw04AFvt8to-i4v1mEHuCPaxrEhnehYBP7a7oHu8gAM&amp;csui=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e5327918f41ad0c6&amp;cs=0&amp;q=Environment&#225;ln&#237;+faktory&amp;sa=X&amp;ved=2ahUKEwihvo_vrfaPAxXu-QIHHQ8RAgoQxccNegQIRxAC&amp;mstk=AUtExfBFMdTQ2Bs_xzkw1aUAHYospF2o4rF-QBd_gEdcYRKvkhUj5Vyg6NGuUnb3SdwsRqwR5ue27uzzQorulXGn7wRjFw04AFvt8to-i4v1mEHuCPaxrEhnehYBP7a7oHu8gAM&amp;csui=3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mentmania.com/cs/strategicke-rizen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okolni-prostredi" TargetMode="External"/><Relationship Id="rId2" Type="http://schemas.openxmlformats.org/officeDocument/2006/relationships/hyperlink" Target="https://managementmania.com/cs/analyzy-analyticke-technik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nagementmania.com/cs/kultura" TargetMode="External"/><Relationship Id="rId5" Type="http://schemas.openxmlformats.org/officeDocument/2006/relationships/hyperlink" Target="https://managementmania.com/cs/ekonomika" TargetMode="External"/><Relationship Id="rId4" Type="http://schemas.openxmlformats.org/officeDocument/2006/relationships/hyperlink" Target="https://managementmania.com/cs/organizac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legislativa" TargetMode="External"/><Relationship Id="rId2" Type="http://schemas.openxmlformats.org/officeDocument/2006/relationships/hyperlink" Target="https://managementmania.com/cs/technologi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zivotni-prostred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dopadove-analyzy" TargetMode="External"/><Relationship Id="rId2" Type="http://schemas.openxmlformats.org/officeDocument/2006/relationships/hyperlink" Target="https://managementmania.com/cs/rizik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swot-analyza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e5327918f41ad0c6&amp;cs=0&amp;q=Politick&#233;+faktory&amp;sa=X&amp;ved=2ahUKEwihvo_vrfaPAxXu-QIHHQ8RAgoQxccNegQIQBAC&amp;mstk=AUtExfBFMdTQ2Bs_xzkw1aUAHYospF2o4rF-QBd_gEdcYRKvkhUj5Vyg6NGuUnb3SdwsRqwR5ue27uzzQorulXGn7wRjFw04AFvt8to-i4v1mEHuCPaxrEhnehYBP7a7oHu8gAM&amp;csui=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e5327918f41ad0c6&amp;cs=0&amp;q=Ekonomick&#233;+faktory&amp;sa=X&amp;ved=2ahUKEwihvo_vrfaPAxXu-QIHHQ8RAgoQxccNegQIQhAC&amp;mstk=AUtExfBFMdTQ2Bs_xzkw1aUAHYospF2o4rF-QBd_gEdcYRKvkhUj5Vyg6NGuUnb3SdwsRqwR5ue27uzzQorulXGn7wRjFw04AFvt8to-i4v1mEHuCPaxrEhnehYBP7a7oHu8gAM&amp;csui=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e5327918f41ad0c6&amp;cs=0&amp;q=Soci&#225;ln&#237;+faktory&amp;sa=X&amp;ved=2ahUKEwihvo_vrfaPAxXu-QIHHQ8RAgoQxccNegQIKRAC&amp;mstk=AUtExfBFMdTQ2Bs_xzkw1aUAHYospF2o4rF-QBd_gEdcYRKvkhUj5Vyg6NGuUnb3SdwsRqwR5ue27uzzQorulXGn7wRjFw04AFvt8to-i4v1mEHuCPaxrEhnehYBP7a7oHu8gAM&amp;csui=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e5327918f41ad0c6&amp;cs=0&amp;q=Technologick&#233;+faktory&amp;sa=X&amp;ved=2ahUKEwihvo_vrfaPAxXu-QIHHQ8RAgoQxccNegQIRhAC&amp;mstk=AUtExfBFMdTQ2Bs_xzkw1aUAHYospF2o4rF-QBd_gEdcYRKvkhUj5Vyg6NGuUnb3SdwsRqwR5ue27uzzQorulXGn7wRjFw04AFvt8to-i4v1mEHuCPaxrEhnehYBP7a7oHu8gAM&amp;csui=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B12EAE7-328E-1488-CABC-0337076F3813}"/>
              </a:ext>
            </a:extLst>
          </p:cNvPr>
          <p:cNvSpPr txBox="1"/>
          <p:nvPr/>
        </p:nvSpPr>
        <p:spPr>
          <a:xfrm>
            <a:off x="1828799" y="1666240"/>
            <a:ext cx="918375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/>
              <a:t>Strategický management</a:t>
            </a:r>
          </a:p>
          <a:p>
            <a:pPr algn="ctr"/>
            <a:r>
              <a:rPr lang="cs-CZ" sz="3600" dirty="0"/>
              <a:t>Cvičení č. 12</a:t>
            </a:r>
          </a:p>
          <a:p>
            <a:pPr algn="ctr"/>
            <a:r>
              <a:rPr lang="cs-CZ" sz="3600" dirty="0"/>
              <a:t>Analýza PESTLE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AFBE7AC-A7D2-0795-D371-8AB9D1B9C77D}"/>
              </a:ext>
            </a:extLst>
          </p:cNvPr>
          <p:cNvSpPr txBox="1"/>
          <p:nvPr/>
        </p:nvSpPr>
        <p:spPr>
          <a:xfrm>
            <a:off x="8300545" y="6030310"/>
            <a:ext cx="3389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/>
              <a:t>Ing. Martin Hart, Ph.D.</a:t>
            </a:r>
          </a:p>
        </p:txBody>
      </p:sp>
    </p:spTree>
    <p:extLst>
      <p:ext uri="{BB962C8B-B14F-4D97-AF65-F5344CB8AC3E}">
        <p14:creationId xmlns:p14="http://schemas.microsoft.com/office/powerpoint/2010/main" val="1953555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7F140-AB52-E1B4-7236-85900238A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D48D7F4-C86B-0F43-C569-2F492A10DC94}"/>
              </a:ext>
            </a:extLst>
          </p:cNvPr>
          <p:cNvSpPr txBox="1"/>
          <p:nvPr/>
        </p:nvSpPr>
        <p:spPr>
          <a:xfrm>
            <a:off x="494968" y="299436"/>
            <a:ext cx="11328621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u="none" strike="noStrike" kern="150" dirty="0">
                <a:solidFill>
                  <a:srgbClr val="467886"/>
                </a:solidFill>
                <a:effectLst/>
                <a:latin typeface="OpenSymbol"/>
                <a:ea typeface="OpenSymbol"/>
                <a:cs typeface="OpenSymbol"/>
                <a:hlinkClick r:id="rId2"/>
              </a:rPr>
              <a:t>Legislativní (právní) faktory</a:t>
            </a:r>
            <a:r>
              <a:rPr lang="cs-CZ" sz="2800" b="0" u="sng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 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(</a:t>
            </a:r>
            <a:r>
              <a:rPr lang="cs-CZ" sz="2800" b="0" kern="150" dirty="0" err="1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Legal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):</a:t>
            </a:r>
          </a:p>
          <a:p>
            <a:pPr marL="342900" lvl="0" indent="-342900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Nové zákony na ochranu spotřebitele nebo nařízení o ochraně osobních údajů (např. GDPR).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Pracovní právo a předpisy týkající se bezpečnosti práce.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Legislativa týkající se specifického odvětví, jako jsou například ekologické normy nebo regulace potravin.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3118834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3E4EF-38A8-3D08-C7DE-BB12293B0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F93BF07-124B-E3B4-7587-D096D75CB7EB}"/>
              </a:ext>
            </a:extLst>
          </p:cNvPr>
          <p:cNvSpPr txBox="1"/>
          <p:nvPr/>
        </p:nvSpPr>
        <p:spPr>
          <a:xfrm>
            <a:off x="447261" y="201451"/>
            <a:ext cx="11408133" cy="3093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u="none" strike="noStrike" kern="150" dirty="0">
                <a:solidFill>
                  <a:srgbClr val="467886"/>
                </a:solidFill>
                <a:effectLst/>
                <a:latin typeface="OpenSymbol"/>
                <a:ea typeface="OpenSymbol"/>
                <a:cs typeface="OpenSymbol"/>
                <a:hlinkClick r:id="rId2"/>
              </a:rPr>
              <a:t>Environmentální faktory</a:t>
            </a:r>
            <a:r>
              <a:rPr lang="cs-CZ" sz="2800" b="0" u="sng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 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(</a:t>
            </a:r>
            <a:r>
              <a:rPr lang="cs-CZ" sz="2800" b="0" kern="150" dirty="0" err="1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Environmental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):</a:t>
            </a:r>
          </a:p>
          <a:p>
            <a:pPr marL="342900" lvl="0" indent="-342900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Změna klimatu a s tím související přírodní katastrofy.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Zákony a regulace týkající se ochrany životního prostředí a nakládání s odpady.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Spotřeba energií a jejich efektivita nebo dostupnost zdrojů.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Vliv pandemie COVID-19 na veřejné zdraví a chování.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4292483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25A1F-A1BE-C8FC-0234-822F9E366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07F8D48-41E4-9915-75D0-732320B73311}"/>
              </a:ext>
            </a:extLst>
          </p:cNvPr>
          <p:cNvSpPr txBox="1"/>
          <p:nvPr/>
        </p:nvSpPr>
        <p:spPr>
          <a:xfrm>
            <a:off x="591206" y="323193"/>
            <a:ext cx="112723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Zdroje:</a:t>
            </a:r>
          </a:p>
          <a:p>
            <a:endParaRPr lang="cs-CZ" b="1" u="sng" dirty="0"/>
          </a:p>
          <a:p>
            <a:pPr algn="just"/>
            <a:r>
              <a:rPr lang="cs-CZ" dirty="0"/>
              <a:t>Strategické řízení (</a:t>
            </a:r>
            <a:r>
              <a:rPr lang="cs-CZ" dirty="0" err="1"/>
              <a:t>Strategic</a:t>
            </a:r>
            <a:r>
              <a:rPr lang="cs-CZ" dirty="0"/>
              <a:t> Management). In: ManagementMania.com [online]. </a:t>
            </a:r>
            <a:r>
              <a:rPr lang="cs-CZ" dirty="0" err="1"/>
              <a:t>Wilmington</a:t>
            </a:r>
            <a:r>
              <a:rPr lang="cs-CZ" dirty="0"/>
              <a:t> (DE) 2011-2025, 14.05.2019 [cit. 18.09.2025]. Dostupné z: </a:t>
            </a:r>
            <a:r>
              <a:rPr lang="cs-CZ" dirty="0">
                <a:hlinkClick r:id="rId2"/>
              </a:rPr>
              <a:t>https://managementmania.com/cs/strategicke-rizeni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01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4D18C48-0C64-A71A-42AC-AB5498C3FED0}"/>
              </a:ext>
            </a:extLst>
          </p:cNvPr>
          <p:cNvSpPr txBox="1"/>
          <p:nvPr/>
        </p:nvSpPr>
        <p:spPr>
          <a:xfrm>
            <a:off x="534725" y="383940"/>
            <a:ext cx="11392231" cy="5172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PESTLE analýza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je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Analytické techniky (Analytical techniques)"/>
              </a:rPr>
              <a:t>analytická technika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sloužící ke strategické analýze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Okolní prostředí"/>
              </a:rPr>
              <a:t>okolního prostředí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Organizace (Organization)"/>
              </a:rPr>
              <a:t>organizace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PESTLE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(někdy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PESTEL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je akronym a jednotlivá písmena znamenají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různé typy vnějších faktorů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cs-CZ" sz="2800" b="1" dirty="0"/>
              <a:t>P</a:t>
            </a:r>
            <a:r>
              <a:rPr lang="cs-CZ" sz="2800" dirty="0"/>
              <a:t> – </a:t>
            </a:r>
            <a:r>
              <a:rPr lang="cs-CZ" sz="2800" b="1" dirty="0" err="1"/>
              <a:t>Political</a:t>
            </a:r>
            <a:r>
              <a:rPr lang="cs-CZ" sz="2800" dirty="0"/>
              <a:t> - </a:t>
            </a:r>
            <a:r>
              <a:rPr lang="cs-CZ" sz="2800" b="1" dirty="0"/>
              <a:t>politické</a:t>
            </a:r>
            <a:r>
              <a:rPr lang="cs-CZ" sz="2800" dirty="0"/>
              <a:t> – existující a potenciální působení politických vlivů</a:t>
            </a:r>
          </a:p>
          <a:p>
            <a:pPr lvl="0" algn="just"/>
            <a:r>
              <a:rPr lang="cs-CZ" sz="2800" b="1" dirty="0"/>
              <a:t>E</a:t>
            </a:r>
            <a:r>
              <a:rPr lang="cs-CZ" sz="2800" dirty="0"/>
              <a:t> – </a:t>
            </a:r>
            <a:r>
              <a:rPr lang="cs-CZ" sz="2800" b="1" dirty="0" err="1"/>
              <a:t>Economical</a:t>
            </a:r>
            <a:r>
              <a:rPr lang="cs-CZ" sz="2800" dirty="0"/>
              <a:t> - </a:t>
            </a:r>
            <a:r>
              <a:rPr lang="cs-CZ" sz="2800" b="1" dirty="0"/>
              <a:t>ekonomické</a:t>
            </a:r>
            <a:r>
              <a:rPr lang="cs-CZ" sz="2800" dirty="0"/>
              <a:t> – působení a vliv místní, národní a světové </a:t>
            </a:r>
            <a:r>
              <a:rPr lang="cs-CZ" sz="2800" u="sng" dirty="0">
                <a:hlinkClick r:id="rId5" tooltip="Ekonomika (Economy)"/>
              </a:rPr>
              <a:t>ekonomiky</a:t>
            </a:r>
            <a:endParaRPr lang="cs-CZ" sz="2800" dirty="0"/>
          </a:p>
          <a:p>
            <a:pPr lvl="0" algn="just"/>
            <a:r>
              <a:rPr lang="cs-CZ" sz="2800" b="1" dirty="0"/>
              <a:t>S</a:t>
            </a:r>
            <a:r>
              <a:rPr lang="cs-CZ" sz="2800" dirty="0"/>
              <a:t> – </a:t>
            </a:r>
            <a:r>
              <a:rPr lang="cs-CZ" sz="2800" b="1" dirty="0" err="1"/>
              <a:t>Social</a:t>
            </a:r>
            <a:r>
              <a:rPr lang="cs-CZ" sz="2800" dirty="0"/>
              <a:t> - </a:t>
            </a:r>
            <a:r>
              <a:rPr lang="cs-CZ" sz="2800" b="1" dirty="0"/>
              <a:t>sociální</a:t>
            </a:r>
            <a:r>
              <a:rPr lang="cs-CZ" sz="2800" dirty="0"/>
              <a:t> – průmět sociálních změn dovnitř organizace, součástí jsou i </a:t>
            </a:r>
            <a:r>
              <a:rPr lang="cs-CZ" sz="2800" u="sng" dirty="0">
                <a:hlinkClick r:id="rId6" tooltip="Kultura (Culture)"/>
              </a:rPr>
              <a:t>kulturní</a:t>
            </a:r>
            <a:r>
              <a:rPr lang="cs-CZ" sz="2800" dirty="0"/>
              <a:t> vlivy (lokální, národní, regionální, světové)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207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F0618-A35F-ECEE-5535-96A96E1F6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A76897E-E79B-D11C-A554-6AB4F16F8F4A}"/>
              </a:ext>
            </a:extLst>
          </p:cNvPr>
          <p:cNvSpPr txBox="1"/>
          <p:nvPr/>
        </p:nvSpPr>
        <p:spPr>
          <a:xfrm>
            <a:off x="487017" y="290027"/>
            <a:ext cx="11455841" cy="304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Technological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-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technologické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dopady stávajících, nových a vyspělých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Technologie (Technology)"/>
              </a:rPr>
              <a:t>technologií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Legal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-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legislativní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vlivy národní, evropské a mezinárodní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Legislativa (Legislation)"/>
              </a:rPr>
              <a:t>legislativy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Ecological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-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ekologické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(environmentální) – místní, národní a světová problematika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Životní prostředí (Environment)"/>
              </a:rPr>
              <a:t>životního prostředí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otázky jejího řešení</a:t>
            </a:r>
          </a:p>
        </p:txBody>
      </p:sp>
    </p:spTree>
    <p:extLst>
      <p:ext uri="{BB962C8B-B14F-4D97-AF65-F5344CB8AC3E}">
        <p14:creationId xmlns:p14="http://schemas.microsoft.com/office/powerpoint/2010/main" val="3057550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0850A-6A57-7F87-F449-960E9D7AE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F11C3E4-5B6B-33D5-E7CD-51EB2380B716}"/>
              </a:ext>
            </a:extLst>
          </p:cNvPr>
          <p:cNvSpPr txBox="1"/>
          <p:nvPr/>
        </p:nvSpPr>
        <p:spPr>
          <a:xfrm>
            <a:off x="447260" y="310214"/>
            <a:ext cx="11368377" cy="3508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Podstatou 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PESTLE analýzy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identifikovat pro každou skupinu faktorů ty nejvýznamnější jevy, události,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Rizika (Risks)"/>
              </a:rPr>
              <a:t>rizika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vlivy, které ovlivňují nebo budou ovlivňovat organizaci.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Metoda PESTLE je součástí metod používaných v oblasti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Dopadové analýzy (Impact Analysis)"/>
              </a:rPr>
              <a:t>analýzy dopadů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Někdy bývá použita jako vstup analýzy vnějšího prostředí do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SWOT analýza"/>
              </a:rPr>
              <a:t>SWOT analýzy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2093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4626E-C32A-DA2B-B49B-BABD411C0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13E8A67-00DD-C0C2-AAF3-4F21BCD3FB14}"/>
              </a:ext>
            </a:extLst>
          </p:cNvPr>
          <p:cNvSpPr txBox="1"/>
          <p:nvPr/>
        </p:nvSpPr>
        <p:spPr>
          <a:xfrm>
            <a:off x="471115" y="380440"/>
            <a:ext cx="1140813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Příklady </a:t>
            </a:r>
            <a:r>
              <a:rPr lang="cs-CZ" sz="2800" b="1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PESTLE analýzy 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mohou zahrnovat politické vlivy v podobě nových regulací, ekonomické dopady jako inflace nebo změny kupní síly, sociální trendy týkající se demografie a životního stylu, technologický pokrok (např. nástup umělé inteligence), legislativní změny v oblasti ochrany dat, a environmentální faktory jako jsou klimatické změny nebo opatření k udržitelnosti. </a:t>
            </a:r>
          </a:p>
          <a:p>
            <a:pPr algn="just"/>
            <a:endParaRPr lang="cs-CZ" sz="2800" dirty="0">
              <a:solidFill>
                <a:srgbClr val="282D32"/>
              </a:solidFill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algn="just"/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Tyto příklady ukazují, jak se vnější makroprostředí promítá do podnikání a jak na něj firma reaguje.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6183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5824D-7E87-A8CB-4BA6-7CCF2D566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B4C1077-C73B-FACE-64E2-9CAF010FD148}"/>
              </a:ext>
            </a:extLst>
          </p:cNvPr>
          <p:cNvSpPr txBox="1"/>
          <p:nvPr/>
        </p:nvSpPr>
        <p:spPr>
          <a:xfrm>
            <a:off x="487349" y="543103"/>
            <a:ext cx="11217302" cy="3952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  <a:spcBef>
                <a:spcPts val="1500"/>
              </a:spcBef>
              <a:spcAft>
                <a:spcPts val="750"/>
              </a:spcAft>
              <a:buNone/>
            </a:pPr>
            <a:r>
              <a:rPr lang="cs-CZ" sz="2800" b="1" kern="150" dirty="0">
                <a:solidFill>
                  <a:srgbClr val="001D35"/>
                </a:solidFill>
                <a:effectLst/>
                <a:latin typeface="Google Sans"/>
                <a:ea typeface="SimSun" panose="02010600030101010101" pitchFamily="2" charset="-122"/>
                <a:cs typeface="Lucida Sans" panose="020B0602030504020204" pitchFamily="34" charset="0"/>
              </a:rPr>
              <a:t>Příklady konkrétních faktorů PESTLE:</a:t>
            </a:r>
          </a:p>
          <a:p>
            <a:pPr>
              <a:lnSpc>
                <a:spcPts val="2100"/>
              </a:lnSpc>
              <a:spcBef>
                <a:spcPts val="1500"/>
              </a:spcBef>
              <a:spcAft>
                <a:spcPts val="750"/>
              </a:spcAft>
              <a:buNone/>
            </a:pPr>
            <a:endParaRPr lang="cs-CZ" sz="28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u="none" strike="noStrike" kern="150" dirty="0">
                <a:solidFill>
                  <a:srgbClr val="467886"/>
                </a:solidFill>
                <a:effectLst/>
                <a:latin typeface="OpenSymbol"/>
                <a:ea typeface="OpenSymbol"/>
                <a:cs typeface="OpenSymbol"/>
                <a:hlinkClick r:id="rId2"/>
              </a:rPr>
              <a:t>Politické faktory</a:t>
            </a:r>
            <a:r>
              <a:rPr lang="cs-CZ" sz="2800" b="0" u="sng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 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(</a:t>
            </a:r>
            <a:r>
              <a:rPr lang="cs-CZ" sz="2800" b="0" kern="150" dirty="0" err="1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Political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):</a:t>
            </a:r>
          </a:p>
          <a:p>
            <a:pPr marL="342900" lvl="0" indent="-342900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Změny ve vládě nebo politické nestabilitě.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Nové vládní programy na podporu podnikání nebo naopak nová daňová zatížení.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Mezinárodní politické vztahy a obchodní dohody ovlivňující mezinárodní obchod.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391452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ABFF5-AEFC-BBE5-CCDB-47AB32C2F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C98FBF1-ED25-7268-1DEA-A595CAA31374}"/>
              </a:ext>
            </a:extLst>
          </p:cNvPr>
          <p:cNvSpPr txBox="1"/>
          <p:nvPr/>
        </p:nvSpPr>
        <p:spPr>
          <a:xfrm>
            <a:off x="566531" y="379194"/>
            <a:ext cx="11360426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u="none" strike="noStrike" kern="150" dirty="0">
                <a:solidFill>
                  <a:srgbClr val="467886"/>
                </a:solidFill>
                <a:effectLst/>
                <a:latin typeface="OpenSymbol"/>
                <a:ea typeface="OpenSymbol"/>
                <a:cs typeface="OpenSymbol"/>
                <a:hlinkClick r:id="rId2"/>
              </a:rPr>
              <a:t>Ekonomické faktory</a:t>
            </a:r>
            <a:r>
              <a:rPr lang="cs-CZ" sz="2800" b="0" u="sng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 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(</a:t>
            </a:r>
            <a:r>
              <a:rPr lang="cs-CZ" sz="2800" b="0" kern="150" dirty="0" err="1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Economic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):</a:t>
            </a:r>
          </a:p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Míra nezaměstnanosti a celková kupní síla obyvatel.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Inflace, úrokové sazby a stabilita měny.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Globální ekonomický růst nebo recese.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3695841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3E6B2-E42B-CCDD-6E3B-A21D00629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617F11E-ADBC-23CC-A9B1-B2E92F078A73}"/>
              </a:ext>
            </a:extLst>
          </p:cNvPr>
          <p:cNvSpPr txBox="1"/>
          <p:nvPr/>
        </p:nvSpPr>
        <p:spPr>
          <a:xfrm>
            <a:off x="439309" y="359192"/>
            <a:ext cx="11431987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u="none" strike="noStrike" kern="150" dirty="0">
                <a:solidFill>
                  <a:srgbClr val="467886"/>
                </a:solidFill>
                <a:effectLst/>
                <a:latin typeface="OpenSymbol"/>
                <a:ea typeface="OpenSymbol"/>
                <a:cs typeface="OpenSymbol"/>
                <a:hlinkClick r:id="rId2"/>
              </a:rPr>
              <a:t>Sociální faktory</a:t>
            </a:r>
            <a:r>
              <a:rPr lang="cs-CZ" sz="2800" b="0" u="sng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 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(</a:t>
            </a:r>
            <a:r>
              <a:rPr lang="cs-CZ" sz="2800" b="0" kern="150" dirty="0" err="1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Social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):</a:t>
            </a:r>
          </a:p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Demografické změny, jako je stárnutí populace nebo růst městského obyvatelstva.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Kulturní trendy a hodnoty, které ovlivňují spotřebitelské chování.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Změny v životním stylu, např. rostoucí zájem o zdravý životní styl nebo ekologické produkty.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2283517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BBB75-11E7-D021-3677-1E335BFD3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7F3AEDA-1F6B-6D1D-397A-FD66C2AD5793}"/>
              </a:ext>
            </a:extLst>
          </p:cNvPr>
          <p:cNvSpPr txBox="1"/>
          <p:nvPr/>
        </p:nvSpPr>
        <p:spPr>
          <a:xfrm>
            <a:off x="471115" y="259679"/>
            <a:ext cx="11447890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u="none" strike="noStrike" kern="150" dirty="0">
                <a:solidFill>
                  <a:srgbClr val="467886"/>
                </a:solidFill>
                <a:effectLst/>
                <a:latin typeface="OpenSymbol"/>
                <a:ea typeface="OpenSymbol"/>
                <a:cs typeface="OpenSymbol"/>
                <a:hlinkClick r:id="rId2"/>
              </a:rPr>
              <a:t>Technologické faktory</a:t>
            </a:r>
            <a:r>
              <a:rPr lang="cs-CZ" sz="2800" b="0" u="sng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 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(</a:t>
            </a:r>
            <a:r>
              <a:rPr lang="cs-CZ" sz="2800" b="0" kern="150" dirty="0" err="1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Technological</a:t>
            </a:r>
            <a:r>
              <a:rPr lang="cs-CZ" sz="2800" b="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):</a:t>
            </a:r>
          </a:p>
          <a:p>
            <a:pPr marL="342900" lvl="0" indent="-342900">
              <a:lnSpc>
                <a:spcPts val="18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Inovace a zavádění nových technologií, jako je automatizace nebo umělá inteligence.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Dostupnost a rozvoj komunikačních technologií.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kern="150" dirty="0">
                <a:solidFill>
                  <a:srgbClr val="001D35"/>
                </a:solidFill>
                <a:effectLst/>
                <a:latin typeface="Google Sans"/>
                <a:ea typeface="OpenSymbol"/>
                <a:cs typeface="OpenSymbol"/>
              </a:rPr>
              <a:t>Rychlost, jakou se technologie rozvíjejí a jak rychle je konkurence schopna je adoptovat.</a:t>
            </a:r>
            <a:endParaRPr lang="cs-CZ" sz="2800" kern="150" dirty="0">
              <a:effectLst/>
              <a:latin typeface="OpenSymbol"/>
              <a:ea typeface="OpenSymbol"/>
              <a:cs typeface="OpenSymbol"/>
            </a:endParaRPr>
          </a:p>
        </p:txBody>
      </p:sp>
    </p:spTree>
    <p:extLst>
      <p:ext uri="{BB962C8B-B14F-4D97-AF65-F5344CB8AC3E}">
        <p14:creationId xmlns:p14="http://schemas.microsoft.com/office/powerpoint/2010/main" val="39011148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553</Words>
  <Application>Microsoft Office PowerPoint</Application>
  <PresentationFormat>Širokoúhlá obrazovka</PresentationFormat>
  <Paragraphs>54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Google Sans</vt:lpstr>
      <vt:lpstr>OpenSymbol</vt:lpstr>
      <vt:lpstr>Symbol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Hart Martin</dc:creator>
  <cp:lastModifiedBy>Hart Martin</cp:lastModifiedBy>
  <cp:revision>29</cp:revision>
  <dcterms:created xsi:type="dcterms:W3CDTF">2025-09-18T10:40:04Z</dcterms:created>
  <dcterms:modified xsi:type="dcterms:W3CDTF">2025-11-05T09:31:36Z</dcterms:modified>
</cp:coreProperties>
</file>