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65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D3232-AC59-46C2-476E-54BC9A97C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AD395B-7097-22C4-AA70-A7D8D7B396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C6B196-9D7A-5005-5226-7E57FA90D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024FE-5B53-44EF-8467-0819C48003BD}" type="datetimeFigureOut">
              <a:rPr lang="cs-CZ" smtClean="0"/>
              <a:t>18.09.2025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0AAC7E-85D0-A021-A84E-690E233FC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ABEF3C-3254-6259-8E73-1D964D1C8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A48E-A9B0-4BC5-A75B-D85FEBDE9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512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317110-6909-FAC4-2C47-279B79856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9C1CFE5-D332-0FED-F4B9-B0B043EEAF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774DD1-D009-5DB4-1A81-AD67313CC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024FE-5B53-44EF-8467-0819C48003BD}" type="datetimeFigureOut">
              <a:rPr lang="cs-CZ" smtClean="0"/>
              <a:t>18.09.2025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70E7DA-2248-33EF-B509-0DBCF3130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32283A-B08B-6F10-6207-570D91B82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A48E-A9B0-4BC5-A75B-D85FEBDE9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82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F268735-4EA7-BB3E-22DF-34F3797E06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76388CD-ED51-E222-857E-4E4358594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BB138C-D0CF-FDA0-CB48-5526E6D9C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024FE-5B53-44EF-8467-0819C48003BD}" type="datetimeFigureOut">
              <a:rPr lang="cs-CZ" smtClean="0"/>
              <a:t>18.09.2025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C76336-F5D4-491F-A114-9B4C6BFF1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6D6B6F-7C31-A8EB-4CCE-8C29715A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A48E-A9B0-4BC5-A75B-D85FEBDE9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88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C7DFF9-D1A4-8A0D-2FEE-2D426A5DA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F35CEF-0B6B-D93F-1E6F-0F5F7BCFD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9C58A6-99DC-1C64-56A7-D1875EF69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024FE-5B53-44EF-8467-0819C48003BD}" type="datetimeFigureOut">
              <a:rPr lang="cs-CZ" smtClean="0"/>
              <a:t>18.09.2025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7E5F28-0760-33DE-5FC3-C5282041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3701E1-BD6F-B508-994C-A3A18BB19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A48E-A9B0-4BC5-A75B-D85FEBDE9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4D46EF-330C-8481-69CE-ACEE0036D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1238E0-C817-5603-31C4-687E0E0CF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C546F9-DACE-56B6-5532-AEE45A0FA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024FE-5B53-44EF-8467-0819C48003BD}" type="datetimeFigureOut">
              <a:rPr lang="cs-CZ" smtClean="0"/>
              <a:t>18.09.2025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6CAD57-0483-5C22-1530-20F67714B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0515BC-BA13-DDDF-C76C-435245DE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A48E-A9B0-4BC5-A75B-D85FEBDE9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43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EB0B7-C2DA-9984-A798-BB9EBEFAB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0AC50C-567B-FE81-2879-14B71B3975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82F49AC-9665-DDAA-C5C5-516782FBB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6BBDC9-D8D8-8122-FC0E-482E79D28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024FE-5B53-44EF-8467-0819C48003BD}" type="datetimeFigureOut">
              <a:rPr lang="cs-CZ" smtClean="0"/>
              <a:t>18.09.2025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607027-56A1-BEAF-010B-953222C25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76F5F8-6027-3614-946C-6D31A77B7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A48E-A9B0-4BC5-A75B-D85FEBDE9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9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26F89-D5A2-0C26-9BC0-802430223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10B33E-DBF0-393F-94F8-8F905155C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F1B5243-628D-C512-38D9-25BA89FC1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803D3B3-48CC-4A31-EC33-4B0239F71E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9CA05FE-F982-E5C4-249C-241C1792CF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34B1654-A301-F47A-5FCE-41D1EFAC2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024FE-5B53-44EF-8467-0819C48003BD}" type="datetimeFigureOut">
              <a:rPr lang="cs-CZ" smtClean="0"/>
              <a:t>18.09.2025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AE77F2E-5034-5AC2-1AFF-C943D3BA8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A35652D-FFDD-8CEA-C578-25B0FF945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A48E-A9B0-4BC5-A75B-D85FEBDE9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99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3E2CB8-ACF7-AD2F-C08D-4887F16AF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F4AF1C2-E9D5-A4D0-0933-C3813CB2E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024FE-5B53-44EF-8467-0819C48003BD}" type="datetimeFigureOut">
              <a:rPr lang="cs-CZ" smtClean="0"/>
              <a:t>18.09.2025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54E3C1F-7EC7-7927-8DAF-0D55C9FDD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4BB2D1C-8882-C28B-2430-A32A9D00D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A48E-A9B0-4BC5-A75B-D85FEBDE9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91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6FD2EEE-5FD5-DEE2-1B41-7E849F879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024FE-5B53-44EF-8467-0819C48003BD}" type="datetimeFigureOut">
              <a:rPr lang="cs-CZ" smtClean="0"/>
              <a:t>18.09.2025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DC8BC6D-07B8-06FF-AD37-8572A61C8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50ACC7C-6E66-8433-3C29-B7D75B4E1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A48E-A9B0-4BC5-A75B-D85FEBDE9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28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138E3-C3F3-3279-0002-A2AD8BFF1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964BC2-2433-84E7-AC10-B5186DE1C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9995AA7-DDEF-2A2D-0211-E480BF56C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9B3C70-F458-FED8-F38D-7F2FD2F8B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024FE-5B53-44EF-8467-0819C48003BD}" type="datetimeFigureOut">
              <a:rPr lang="cs-CZ" smtClean="0"/>
              <a:t>18.09.2025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EF1ED61-50F6-9686-4B61-531CAD5A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F3C7F6-DFCC-B88B-25CB-5D8C8F60D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A48E-A9B0-4BC5-A75B-D85FEBDE9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22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74C70B-86F4-2E9E-C8F9-B58A95CB3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246838D-83CF-79C0-EB2C-B0032132E9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D161183-1DD9-676F-F092-BE83C7CB6A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76D47E-0550-25A7-1645-A5448E3F9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024FE-5B53-44EF-8467-0819C48003BD}" type="datetimeFigureOut">
              <a:rPr lang="cs-CZ" smtClean="0"/>
              <a:t>18.09.2025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73088E-421C-800D-5C69-CD06965CD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2990F6-EA8E-EFB0-0C47-958BD645A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A48E-A9B0-4BC5-A75B-D85FEBDE9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91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6BC849E-72D7-29C0-92EF-E319A44C3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0D5B2D-4C99-9066-017F-85B12113A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AEF026-6DB4-1AD1-13E4-E679252AE4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E024FE-5B53-44EF-8467-0819C48003BD}" type="datetimeFigureOut">
              <a:rPr lang="cs-CZ" smtClean="0"/>
              <a:t>18.09.2025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34F4A3-EB81-6627-9C2C-28B5EC01B3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795B98-A9EC-9733-594C-58B579F0E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9EA48E-A9B0-4BC5-A75B-D85FEBDE9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955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managementmania.com/cs/segmentace-trhu" TargetMode="External"/><Relationship Id="rId3" Type="http://schemas.openxmlformats.org/officeDocument/2006/relationships/hyperlink" Target="https://managementmania.com/cs/prognozovani" TargetMode="External"/><Relationship Id="rId7" Type="http://schemas.openxmlformats.org/officeDocument/2006/relationships/hyperlink" Target="https://managementmania.com/cs/mikroekonomie" TargetMode="External"/><Relationship Id="rId2" Type="http://schemas.openxmlformats.org/officeDocument/2006/relationships/hyperlink" Target="https://managementmania.com/cs/mike-e-porter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nagementmania.com/cs/sluzba" TargetMode="External"/><Relationship Id="rId5" Type="http://schemas.openxmlformats.org/officeDocument/2006/relationships/hyperlink" Target="https://managementmania.com/cs/vyrobky" TargetMode="External"/><Relationship Id="rId4" Type="http://schemas.openxmlformats.org/officeDocument/2006/relationships/hyperlink" Target="https://managementmania.com/cs/trh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mentmania.com/cs/organizace" TargetMode="External"/><Relationship Id="rId2" Type="http://schemas.openxmlformats.org/officeDocument/2006/relationships/hyperlink" Target="https://managementmania.com/cs/planovani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anagementmania.com/cs/governance" TargetMode="External"/><Relationship Id="rId4" Type="http://schemas.openxmlformats.org/officeDocument/2006/relationships/hyperlink" Target="https://managementmania.com/cs/manaze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mentmania.com/cs/manazerske-funkce-dle-fayola" TargetMode="External"/><Relationship Id="rId2" Type="http://schemas.openxmlformats.org/officeDocument/2006/relationships/hyperlink" Target="https://managementmania.com/cs/manazer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nagementmania.com/cs/harmonogram" TargetMode="External"/><Relationship Id="rId5" Type="http://schemas.openxmlformats.org/officeDocument/2006/relationships/hyperlink" Target="https://managementmania.com/cs/cile" TargetMode="External"/><Relationship Id="rId4" Type="http://schemas.openxmlformats.org/officeDocument/2006/relationships/hyperlink" Target="https://managementmania.com/cs/strategie-strategy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anagementmania.com/cs/metriky" TargetMode="External"/><Relationship Id="rId3" Type="http://schemas.openxmlformats.org/officeDocument/2006/relationships/hyperlink" Target="https://managementmania.com/cs/organizace" TargetMode="External"/><Relationship Id="rId7" Type="http://schemas.openxmlformats.org/officeDocument/2006/relationships/hyperlink" Target="https://managementmania.com/cs/harmonogram" TargetMode="External"/><Relationship Id="rId2" Type="http://schemas.openxmlformats.org/officeDocument/2006/relationships/hyperlink" Target="https://managementmania.com/cs/cil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nagementmania.com/cs/projekt" TargetMode="External"/><Relationship Id="rId5" Type="http://schemas.openxmlformats.org/officeDocument/2006/relationships/hyperlink" Target="https://managementmania.com/cs/program" TargetMode="External"/><Relationship Id="rId4" Type="http://schemas.openxmlformats.org/officeDocument/2006/relationships/hyperlink" Target="https://managementmania.com/cs/plan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anagementmania.com/cs/cile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mentmania.com/cs/cile" TargetMode="External"/><Relationship Id="rId2" Type="http://schemas.openxmlformats.org/officeDocument/2006/relationships/hyperlink" Target="https://managementmania.com/cs/strategie-strategy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anagementmania.com/cs/harmonogra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anagementmania.com/cs/strategie-rizeni-lidskych-zdroju-personalni-strategie" TargetMode="External"/><Relationship Id="rId3" Type="http://schemas.openxmlformats.org/officeDocument/2006/relationships/hyperlink" Target="https://managementmania.com/cs/organizace" TargetMode="External"/><Relationship Id="rId7" Type="http://schemas.openxmlformats.org/officeDocument/2006/relationships/hyperlink" Target="https://managementmania.com/cs/financni-strategie" TargetMode="External"/><Relationship Id="rId2" Type="http://schemas.openxmlformats.org/officeDocument/2006/relationships/hyperlink" Target="https://managementmania.com/cs/korporatni-strategi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nagementmania.com/cs/strategie-strategy" TargetMode="External"/><Relationship Id="rId5" Type="http://schemas.openxmlformats.org/officeDocument/2006/relationships/hyperlink" Target="https://managementmania.com/cs/hierarchie-strategii" TargetMode="External"/><Relationship Id="rId4" Type="http://schemas.openxmlformats.org/officeDocument/2006/relationships/hyperlink" Target="https://managementmania.com/cs/podnik" TargetMode="External"/><Relationship Id="rId9" Type="http://schemas.openxmlformats.org/officeDocument/2006/relationships/hyperlink" Target="https://managementmania.com/cs/informacni-strategie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anagementmania.com/cs/odpovednost" TargetMode="External"/><Relationship Id="rId3" Type="http://schemas.openxmlformats.org/officeDocument/2006/relationships/hyperlink" Target="https://managementmania.com/cs/vlastnik-firmy" TargetMode="External"/><Relationship Id="rId7" Type="http://schemas.openxmlformats.org/officeDocument/2006/relationships/hyperlink" Target="https://managementmania.com/cs/balanced-scorecard" TargetMode="External"/><Relationship Id="rId2" Type="http://schemas.openxmlformats.org/officeDocument/2006/relationships/hyperlink" Target="https://managementmania.com/cs/strategicke-cil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nagementmania.com/cs/podnikani" TargetMode="External"/><Relationship Id="rId5" Type="http://schemas.openxmlformats.org/officeDocument/2006/relationships/hyperlink" Target="https://managementmania.com/cs/manazer" TargetMode="External"/><Relationship Id="rId4" Type="http://schemas.openxmlformats.org/officeDocument/2006/relationships/hyperlink" Target="https://managementmania.com/cs/statutarni-organ" TargetMode="External"/><Relationship Id="rId9" Type="http://schemas.openxmlformats.org/officeDocument/2006/relationships/hyperlink" Target="https://managementmania.com/cs/ceo-chief-executive-offic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4BC813C-8D6C-B6E9-0EDF-95C7D9071968}"/>
              </a:ext>
            </a:extLst>
          </p:cNvPr>
          <p:cNvSpPr txBox="1"/>
          <p:nvPr/>
        </p:nvSpPr>
        <p:spPr>
          <a:xfrm>
            <a:off x="1828800" y="1666240"/>
            <a:ext cx="87376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Strategický management</a:t>
            </a:r>
          </a:p>
          <a:p>
            <a:pPr algn="ctr"/>
            <a:r>
              <a:rPr lang="cs-CZ" sz="3600" dirty="0"/>
              <a:t>Cvičení č. 1</a:t>
            </a:r>
          </a:p>
          <a:p>
            <a:pPr algn="ctr"/>
            <a:r>
              <a:rPr lang="cs-CZ" sz="3600" dirty="0"/>
              <a:t>7 tříd strategického rizika; Analýza 5 sil 5F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C948904-82D5-0D66-02D1-7E3AF9C00286}"/>
              </a:ext>
            </a:extLst>
          </p:cNvPr>
          <p:cNvSpPr txBox="1"/>
          <p:nvPr/>
        </p:nvSpPr>
        <p:spPr>
          <a:xfrm>
            <a:off x="8261131" y="5856890"/>
            <a:ext cx="3389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/>
              <a:t>Ing. Martin Hart, Ph.D.</a:t>
            </a:r>
          </a:p>
        </p:txBody>
      </p:sp>
    </p:spTree>
    <p:extLst>
      <p:ext uri="{BB962C8B-B14F-4D97-AF65-F5344CB8AC3E}">
        <p14:creationId xmlns:p14="http://schemas.microsoft.com/office/powerpoint/2010/main" val="1009809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AB6CBB-AAE4-3641-CEEF-A8A3228004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3F53266-7D3D-43B1-4DEE-6F071319A32F}"/>
              </a:ext>
            </a:extLst>
          </p:cNvPr>
          <p:cNvSpPr txBox="1"/>
          <p:nvPr/>
        </p:nvSpPr>
        <p:spPr>
          <a:xfrm>
            <a:off x="329104" y="285274"/>
            <a:ext cx="11542329" cy="5593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Nejpoužívanější metody, modely a techniky strategického řízení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7 tříd strategického rizika (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Slywotzky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Analýza pěti sil 5F (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Porter’s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Five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Forces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Matice BCG (Bostonská matice)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Balanced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Scorecard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(BSC)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Blue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Ocean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Strategy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(Strategie modrého oceánu)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Diferenční analýza (Gap analýza)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EFE matice (EFE Matrix)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IFE matice (IFE Matrix)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Hierarchie strategií (Hierarchy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Strategies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Základní marketingové koncepty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593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B3DB8F-5C5C-AADE-22D0-ABB828984C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071A970-AB2F-0B36-BBA6-0A6B6DAD8559}"/>
              </a:ext>
            </a:extLst>
          </p:cNvPr>
          <p:cNvSpPr txBox="1"/>
          <p:nvPr/>
        </p:nvSpPr>
        <p:spPr>
          <a:xfrm>
            <a:off x="441435" y="576737"/>
            <a:ext cx="8412874" cy="5126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11"/>
            </a:pPr>
            <a:r>
              <a:rPr lang="cs-CZ" sz="2000" dirty="0"/>
              <a:t>  Řízení podle cílů - MBO (Management by </a:t>
            </a:r>
            <a:r>
              <a:rPr lang="cs-CZ" sz="2000" dirty="0" err="1"/>
              <a:t>Objectives</a:t>
            </a:r>
            <a:r>
              <a:rPr lang="cs-CZ" sz="2000" dirty="0"/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cs-CZ" sz="2000" dirty="0"/>
              <a:t>Analýza MOST (MOST </a:t>
            </a:r>
            <a:r>
              <a:rPr lang="cs-CZ" sz="2000" dirty="0" err="1"/>
              <a:t>Analysis</a:t>
            </a:r>
            <a:r>
              <a:rPr lang="cs-CZ" sz="2000" dirty="0"/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cs-CZ" sz="2000" dirty="0"/>
              <a:t>PESTLE analýza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cs-CZ" sz="2000" dirty="0"/>
              <a:t>Princip strategie → struktura (</a:t>
            </a:r>
            <a:r>
              <a:rPr lang="cs-CZ" sz="2000" dirty="0" err="1"/>
              <a:t>Principle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Strategy</a:t>
            </a:r>
            <a:r>
              <a:rPr lang="cs-CZ" sz="2000" dirty="0"/>
              <a:t> → </a:t>
            </a:r>
            <a:r>
              <a:rPr lang="cs-CZ" sz="2000" dirty="0" err="1"/>
              <a:t>Structure</a:t>
            </a:r>
            <a:r>
              <a:rPr lang="cs-CZ" sz="2000" dirty="0"/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cs-CZ" sz="2000" dirty="0"/>
              <a:t>Prognózování (</a:t>
            </a:r>
            <a:r>
              <a:rPr lang="cs-CZ" sz="2000" dirty="0" err="1"/>
              <a:t>Forecasting</a:t>
            </a:r>
            <a:r>
              <a:rPr lang="cs-CZ" sz="2000" dirty="0"/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cs-CZ" sz="2000" dirty="0"/>
              <a:t>Technika scénářů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cs-CZ" sz="2000" dirty="0"/>
              <a:t>SPACE analýza (SPACE </a:t>
            </a:r>
            <a:r>
              <a:rPr lang="cs-CZ" sz="2000" dirty="0" err="1"/>
              <a:t>Analysis</a:t>
            </a:r>
            <a:r>
              <a:rPr lang="cs-CZ" sz="2000" dirty="0"/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cs-CZ" sz="2000" dirty="0"/>
              <a:t>SWOT analýza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cs-CZ" sz="2000" dirty="0"/>
              <a:t>SMART (</a:t>
            </a:r>
            <a:r>
              <a:rPr lang="cs-CZ" sz="2000" dirty="0" err="1"/>
              <a:t>Specific</a:t>
            </a:r>
            <a:r>
              <a:rPr lang="cs-CZ" sz="2000" dirty="0"/>
              <a:t>, </a:t>
            </a:r>
            <a:r>
              <a:rPr lang="cs-CZ" sz="2000" dirty="0" err="1"/>
              <a:t>Measurable</a:t>
            </a:r>
            <a:r>
              <a:rPr lang="cs-CZ" sz="2000" dirty="0"/>
              <a:t>, </a:t>
            </a:r>
            <a:r>
              <a:rPr lang="cs-CZ" sz="2000" dirty="0" err="1"/>
              <a:t>Achievable</a:t>
            </a:r>
            <a:r>
              <a:rPr lang="cs-CZ" sz="2000" dirty="0"/>
              <a:t>, </a:t>
            </a:r>
            <a:r>
              <a:rPr lang="cs-CZ" sz="2000" dirty="0" err="1"/>
              <a:t>Realistic</a:t>
            </a:r>
            <a:r>
              <a:rPr lang="cs-CZ" sz="2000" dirty="0"/>
              <a:t>, Time </a:t>
            </a:r>
            <a:r>
              <a:rPr lang="cs-CZ" sz="2000" dirty="0" err="1"/>
              <a:t>Specific</a:t>
            </a:r>
            <a:r>
              <a:rPr lang="cs-CZ" sz="2000" dirty="0"/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cs-CZ" sz="2000" dirty="0"/>
              <a:t>VRIO analýza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cs-CZ" sz="2000" dirty="0" err="1"/>
              <a:t>Winterlingova</a:t>
            </a:r>
            <a:r>
              <a:rPr lang="cs-CZ" sz="2000" dirty="0"/>
              <a:t> krizová matice</a:t>
            </a:r>
          </a:p>
        </p:txBody>
      </p:sp>
    </p:spTree>
    <p:extLst>
      <p:ext uri="{BB962C8B-B14F-4D97-AF65-F5344CB8AC3E}">
        <p14:creationId xmlns:p14="http://schemas.microsoft.com/office/powerpoint/2010/main" val="67413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D999AC-6797-A705-0094-DA5B15F30D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A34600C-5A06-A1BD-3C93-54560B3E91D7}"/>
              </a:ext>
            </a:extLst>
          </p:cNvPr>
          <p:cNvSpPr txBox="1"/>
          <p:nvPr/>
        </p:nvSpPr>
        <p:spPr>
          <a:xfrm>
            <a:off x="414986" y="256354"/>
            <a:ext cx="11456172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7 tříd strategického rizika</a:t>
            </a:r>
          </a:p>
          <a:p>
            <a:endParaRPr lang="cs-CZ" sz="2000" b="1" dirty="0"/>
          </a:p>
          <a:p>
            <a:pPr algn="just"/>
            <a:r>
              <a:rPr lang="cs-CZ" sz="2000" dirty="0"/>
              <a:t>7 hlavních tříd strategického rizika jsou: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průmyslová rizika, </a:t>
            </a:r>
          </a:p>
          <a:p>
            <a:pPr algn="just"/>
            <a:r>
              <a:rPr lang="cs-CZ" sz="2000" dirty="0"/>
              <a:t>technologická rizika, </a:t>
            </a:r>
          </a:p>
          <a:p>
            <a:pPr algn="just"/>
            <a:r>
              <a:rPr lang="cs-CZ" sz="2000" dirty="0"/>
              <a:t>rizika značky, </a:t>
            </a:r>
          </a:p>
          <a:p>
            <a:pPr algn="just"/>
            <a:r>
              <a:rPr lang="cs-CZ" sz="2000" dirty="0"/>
              <a:t>rizika spojená s konkurencí, </a:t>
            </a:r>
          </a:p>
          <a:p>
            <a:pPr algn="just"/>
            <a:r>
              <a:rPr lang="cs-CZ" sz="2000" dirty="0"/>
              <a:t>rizika spojená se zákazníkem,</a:t>
            </a:r>
          </a:p>
          <a:p>
            <a:pPr algn="just"/>
            <a:r>
              <a:rPr lang="cs-CZ" sz="2000" dirty="0"/>
              <a:t>projektová rizika, </a:t>
            </a:r>
          </a:p>
          <a:p>
            <a:pPr algn="just"/>
            <a:r>
              <a:rPr lang="cs-CZ" sz="2000" dirty="0"/>
              <a:t>rizika stagnace.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Jedná se o skupinu rizik, které mohou oslabit podnikové strategické cíle.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57161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EBCDD5-C495-BE48-3312-2D396717B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A823A96-BE94-50C1-5607-12C0D4EC4363}"/>
              </a:ext>
            </a:extLst>
          </p:cNvPr>
          <p:cNvSpPr txBox="1"/>
          <p:nvPr/>
        </p:nvSpPr>
        <p:spPr>
          <a:xfrm>
            <a:off x="385011" y="220349"/>
            <a:ext cx="11558336" cy="4319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Průmyslová rizika: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růst konkurence, změny v podílech na trzích, deregulace, změny ve vyjednávací síle dodavatelů, extrémní proměnlivost v obchodních cyklech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Technologická rizika: 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změny – inovace technologií, zastarávání technologií, expirace kritických patentů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Rizika značky: 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úpadek značky, redefinice stávající značky spojené s velkými investicemi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Rizika spojená s konkurencí: 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nová globální konkurence, konkurence získává větší podíly na trhu, konkurence vyvíjí nové nenapodobitelné výrobky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Rizika spojené se zákazníky: 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změna preferencí zákazníků, zvětšující se síla zákazníků, spoléhání se na malé zákaznické segmenty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Projektová rizika: 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potencionální selhání R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&amp;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D, IT, projektů rozvoje obchodu; aktivity fúze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Rizika stagnace: 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rizika spojená se stagnací, poklesem prodejů, na což může být reagováno inovačními procesy či snahou zvýšení prodejů prostřednictvím snížení ceny.</a:t>
            </a:r>
          </a:p>
        </p:txBody>
      </p:sp>
    </p:spTree>
    <p:extLst>
      <p:ext uri="{BB962C8B-B14F-4D97-AF65-F5344CB8AC3E}">
        <p14:creationId xmlns:p14="http://schemas.microsoft.com/office/powerpoint/2010/main" val="974545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375C5E-7A59-C0AD-2E5D-BEF1E9759A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3077723-2391-0038-E895-76D6E14D40C8}"/>
              </a:ext>
            </a:extLst>
          </p:cNvPr>
          <p:cNvSpPr txBox="1"/>
          <p:nvPr/>
        </p:nvSpPr>
        <p:spPr>
          <a:xfrm>
            <a:off x="470995" y="327713"/>
            <a:ext cx="60973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Analýza 5 sil 5F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644DDBC-AA28-305A-6008-8425CD792B59}"/>
              </a:ext>
            </a:extLst>
          </p:cNvPr>
          <p:cNvSpPr txBox="1"/>
          <p:nvPr/>
        </p:nvSpPr>
        <p:spPr>
          <a:xfrm>
            <a:off x="384283" y="1024599"/>
            <a:ext cx="11558095" cy="5841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Analýza 5F (</a:t>
            </a:r>
            <a:r>
              <a:rPr lang="cs-CZ" sz="2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Porter’s</a:t>
            </a: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Five</a:t>
            </a: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Forces</a:t>
            </a: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je dílem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 tooltip="Michael E. Porter"/>
              </a:rPr>
              <a:t>Michaela E. </a:t>
            </a:r>
            <a:r>
              <a:rPr lang="cs-CZ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 tooltip="Michael E. Porter"/>
              </a:rPr>
              <a:t>Portera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Jde o způsob analýzy </a:t>
            </a: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odvětví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a jeho </a:t>
            </a: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rizik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Použitý model pracuje s pěti prvky (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Five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Forces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odtud název 5F). Podstatou metody je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 tooltip="Prognózování (Forecasting)"/>
              </a:rPr>
              <a:t>prognózování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vývoje konkurenční situace ve zkoumaném odvětví na základě odhadu možného chování následujících subjektů a objektů působících na daném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 tooltip="Trh (Market)"/>
              </a:rPr>
              <a:t>trhu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a rizika hrozícího podniku z jejich strany: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Stávající konkurenti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– jejich schopnost ovlivnit cenu a nabízené množství daného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 tooltip="Výrobky (Products)"/>
              </a:rPr>
              <a:t>výrobku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 tooltip="Služba (Service)"/>
              </a:rPr>
              <a:t>služby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Potenciální konkurenti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– možnost, že vstoupí na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 tooltip="Trh (Market)"/>
              </a:rPr>
              <a:t>trh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a ovlivní </a:t>
            </a: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cenu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a nabízené množství daného výrobku/služby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Dodavatelé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– jejich schopnost ovlivnit cenu a nabízené množství potřebných vstupů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Kupující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– jejich schopnost ovlivnit cenu a poptávané množství daného výrobku/služby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Substituty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– cena a nabízené množství výrobků/služeb aspoň částečně schopných nahradit daný výrobek/službu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 podstatě lze říci, že základy modelu důsledně vychází z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 tooltip="Mikroekonomie"/>
              </a:rPr>
              <a:t>mikroekonomie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– z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8" tooltip="Segmentace trhu a zákazníků (Market Segmentation)"/>
              </a:rPr>
              <a:t>analýzy trhu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chování firmy a chování spotřebitele. </a:t>
            </a:r>
          </a:p>
        </p:txBody>
      </p:sp>
    </p:spTree>
    <p:extLst>
      <p:ext uri="{BB962C8B-B14F-4D97-AF65-F5344CB8AC3E}">
        <p14:creationId xmlns:p14="http://schemas.microsoft.com/office/powerpoint/2010/main" val="3902544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B7623E-0521-C726-B961-E4F88ECCFC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Analýza 5F">
            <a:extLst>
              <a:ext uri="{FF2B5EF4-FFF2-40B4-BE49-F238E27FC236}">
                <a16:creationId xmlns:a16="http://schemas.microsoft.com/office/drawing/2014/main" id="{16E8E340-9165-8218-8633-1A445E234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986" y="605394"/>
            <a:ext cx="4872037" cy="57987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6041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825A1F-A1BE-C8FC-0234-822F9E366D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07F8D48-41E4-9915-75D0-732320B73311}"/>
              </a:ext>
            </a:extLst>
          </p:cNvPr>
          <p:cNvSpPr txBox="1"/>
          <p:nvPr/>
        </p:nvSpPr>
        <p:spPr>
          <a:xfrm>
            <a:off x="591206" y="323193"/>
            <a:ext cx="11272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/>
              <a:t>Zdroje:</a:t>
            </a:r>
          </a:p>
          <a:p>
            <a:endParaRPr lang="cs-CZ" b="1" u="sng" dirty="0"/>
          </a:p>
          <a:p>
            <a:pPr algn="just"/>
            <a:r>
              <a:rPr lang="cs-CZ" dirty="0"/>
              <a:t>Strategické řízení (</a:t>
            </a:r>
            <a:r>
              <a:rPr lang="cs-CZ" dirty="0" err="1"/>
              <a:t>Strategic</a:t>
            </a:r>
            <a:r>
              <a:rPr lang="cs-CZ" dirty="0"/>
              <a:t> Management). In: ManagementMania.com [online]. </a:t>
            </a:r>
            <a:r>
              <a:rPr lang="cs-CZ" dirty="0" err="1"/>
              <a:t>Wilmington</a:t>
            </a:r>
            <a:r>
              <a:rPr lang="cs-CZ" dirty="0"/>
              <a:t> (DE) 2011-2025, 14.05.2019 [cit. 18.09.2025]. Dostupné z: https://managementmania.com/cs/strategicke-rizeni</a:t>
            </a:r>
          </a:p>
        </p:txBody>
      </p:sp>
    </p:spTree>
    <p:extLst>
      <p:ext uri="{BB962C8B-B14F-4D97-AF65-F5344CB8AC3E}">
        <p14:creationId xmlns:p14="http://schemas.microsoft.com/office/powerpoint/2010/main" val="1093010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83DC87-12DE-50F1-3183-C04BE2F2BC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F646EBC-5339-F832-5B2A-551FF67B4AD8}"/>
              </a:ext>
            </a:extLst>
          </p:cNvPr>
          <p:cNvSpPr txBox="1"/>
          <p:nvPr/>
        </p:nvSpPr>
        <p:spPr>
          <a:xfrm>
            <a:off x="384284" y="280645"/>
            <a:ext cx="11526564" cy="1727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Strategické řízení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je řízení zaměřené na dlouhodobé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 tooltip="Plánování (Planning)"/>
              </a:rPr>
              <a:t>plánování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a směřování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 tooltip="Organizace (Organization)"/>
              </a:rPr>
              <a:t>organizace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 </a:t>
            </a: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Strategické řízení ve firmě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zajišťuje, že se věci </a:t>
            </a: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nedějí náhodně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ale podle předem naplánovaných, dlouhodobých záměrů. Strategické řízení slouží jednak pro přenášení požadavků vlastníků na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 tooltip="Manažer (Manager)"/>
              </a:rPr>
              <a:t>management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organizace (tzv. </a:t>
            </a:r>
            <a:r>
              <a:rPr lang="cs-CZ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 tooltip="Governance"/>
              </a:rPr>
              <a:t>governance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a jednak managementu organizace pro uspořádání, sjednocení a usměrnění chování všech lidí ve všech částech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 tooltip="Organizace (Organization)"/>
              </a:rPr>
              <a:t>organizace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8411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CE05C6-A200-07D9-74F8-F568D9ADC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E3571CA-0D2F-1172-C0C2-D0A3813614EF}"/>
              </a:ext>
            </a:extLst>
          </p:cNvPr>
          <p:cNvSpPr txBox="1"/>
          <p:nvPr/>
        </p:nvSpPr>
        <p:spPr>
          <a:xfrm>
            <a:off x="297574" y="260879"/>
            <a:ext cx="11565978" cy="4664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Jaké jsou fáze a procesy strategického řízení?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 klíčovou a nejvyšší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 tooltip="Manažer (Manager)"/>
              </a:rPr>
              <a:t>manažerskou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aktivitou, kde se potkávají všechny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 tooltip="Manažerské funkce - dle Fayola"/>
              </a:rPr>
              <a:t>manažerské funkce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- je to jeden z klíčových pilířů řízení a vytváří kostru celkového řízení každé organizace. Formuluje pravidla fungování, priority a směr, kterým se organizace v dlouhodobém horizontu chce ubírat.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Celý </a:t>
            </a: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proces strategického řízení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probíhá ve 4 základních, </a:t>
            </a: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neustále se opakujících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fázích (tzv. Strategický cyklus):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000" dirty="0"/>
              <a:t>Formulace </a:t>
            </a:r>
            <a:r>
              <a:rPr lang="cs-CZ" sz="2000" u="sng" dirty="0">
                <a:hlinkClick r:id="rId4" tooltip="Strategie (Strategy)"/>
              </a:rPr>
              <a:t>strategie</a:t>
            </a:r>
            <a:r>
              <a:rPr lang="cs-CZ" sz="2000" dirty="0"/>
              <a:t> (mise organizace, její vize a </a:t>
            </a:r>
            <a:r>
              <a:rPr lang="cs-CZ" sz="2000" u="sng" dirty="0">
                <a:hlinkClick r:id="rId5" tooltip="Cíl (Objective)"/>
              </a:rPr>
              <a:t>strategické cíle</a:t>
            </a:r>
            <a:r>
              <a:rPr lang="cs-CZ" sz="2000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000" dirty="0"/>
              <a:t>Plánování </a:t>
            </a:r>
            <a:r>
              <a:rPr lang="cs-CZ" sz="2000" u="sng" dirty="0">
                <a:hlinkClick r:id="rId4" tooltip="Strategie (Strategy)"/>
              </a:rPr>
              <a:t>strategie</a:t>
            </a:r>
            <a:r>
              <a:rPr lang="cs-CZ" sz="2000" dirty="0"/>
              <a:t> (vytvoření strategického plánu a </a:t>
            </a:r>
            <a:r>
              <a:rPr lang="cs-CZ" sz="2000" u="sng" dirty="0">
                <a:hlinkClick r:id="rId6" tooltip="Harmonogram (Schedule)"/>
              </a:rPr>
              <a:t>harmonogramu</a:t>
            </a:r>
            <a:r>
              <a:rPr lang="cs-CZ" sz="2000" dirty="0"/>
              <a:t> realizace)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000" dirty="0"/>
              <a:t>Realizace </a:t>
            </a:r>
            <a:r>
              <a:rPr lang="cs-CZ" sz="2000" u="sng" dirty="0">
                <a:hlinkClick r:id="rId4" tooltip="Strategie (Strategy)"/>
              </a:rPr>
              <a:t>strategie</a:t>
            </a:r>
            <a:r>
              <a:rPr lang="cs-CZ" sz="2000" dirty="0"/>
              <a:t> (alokace zdrojů, realizace projektů, aktivit a opatření k naplnění </a:t>
            </a:r>
            <a:r>
              <a:rPr lang="cs-CZ" sz="2000" u="sng" dirty="0">
                <a:hlinkClick r:id="rId5" tooltip="Cíl (Objective)"/>
              </a:rPr>
              <a:t>strategických cílů</a:t>
            </a:r>
            <a:r>
              <a:rPr lang="cs-CZ" sz="2000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000" dirty="0"/>
              <a:t>Kontrola </a:t>
            </a:r>
            <a:r>
              <a:rPr lang="cs-CZ" sz="2000" u="sng" dirty="0">
                <a:hlinkClick r:id="rId4" tooltip="Strategie (Strategy)"/>
              </a:rPr>
              <a:t>strategie</a:t>
            </a:r>
            <a:r>
              <a:rPr lang="cs-CZ" sz="2000" dirty="0"/>
              <a:t>, monitoring stavu a vyhodnocování strategie (vyhodnocení a případná aktualizace strategie).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931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007363-397A-383D-4277-FD9A51A797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Hierarchie strategických cílů">
            <a:extLst>
              <a:ext uri="{FF2B5EF4-FFF2-40B4-BE49-F238E27FC236}">
                <a16:creationId xmlns:a16="http://schemas.microsoft.com/office/drawing/2014/main" id="{7D2B0BD2-4E9D-3BF2-334B-51924A5591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173" y="445539"/>
            <a:ext cx="6972234" cy="49603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3681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FA9F4B-9F22-5679-0456-B5EF50104D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BC514EC-8A0C-7809-D628-1C41A698EC4B}"/>
              </a:ext>
            </a:extLst>
          </p:cNvPr>
          <p:cNvSpPr txBox="1"/>
          <p:nvPr/>
        </p:nvSpPr>
        <p:spPr>
          <a:xfrm>
            <a:off x="557704" y="272833"/>
            <a:ext cx="11266433" cy="357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Při strategickém řízení nejde pouze o stanovení dlouhodobých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 tooltip="Cíl (Objective)"/>
              </a:rPr>
              <a:t>cílů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Je to velmi </a:t>
            </a: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komplexní manažerská disciplína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 - </a:t>
            </a: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strategické řízení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je umění, věda a dovednost ve formulování, komplexním rozhodování a následném plnění všeho, co umožní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 tooltip="Organizace (Organization)"/>
              </a:rPr>
              <a:t>organizaci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dosáhnout stanovených záměrů a to včetně citu pro změnu směru.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Strategické řízení představuje celý proces specifikování mise organizace, její vize a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 tooltip="Cíl (Objective)"/>
              </a:rPr>
              <a:t>cílů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různých politik a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 tooltip="Plán (Plan)"/>
              </a:rPr>
              <a:t>plánů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definice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 tooltip="Program (v projektovém řízení)"/>
              </a:rPr>
              <a:t>programů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 tooltip="Projekt"/>
              </a:rPr>
              <a:t>projektů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či různých </a:t>
            </a: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opatření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které pomáhají k dosažení cílů. Chcete-li </a:t>
            </a:r>
            <a:r>
              <a:rPr lang="cs-CZ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tredy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dobře zvládat strategické řízení, musíte umět řídit své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 tooltip="Projekt"/>
              </a:rPr>
              <a:t>projekty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Musí existovat určitý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 tooltip="Harmonogram (Schedule)"/>
              </a:rPr>
              <a:t>harmonogram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který říká, kdy bude kterých cílů dosaženo. Musí existovat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8" tooltip="Metriky (Metrics)"/>
              </a:rPr>
              <a:t>metriky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pomocí kterých se změří, zdali bylo cílů dosaženo. </a:t>
            </a:r>
          </a:p>
        </p:txBody>
      </p:sp>
    </p:spTree>
    <p:extLst>
      <p:ext uri="{BB962C8B-B14F-4D97-AF65-F5344CB8AC3E}">
        <p14:creationId xmlns:p14="http://schemas.microsoft.com/office/powerpoint/2010/main" val="2020571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3960AA-87C0-1BD7-9CC8-7E2AF7A8F2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DC4A361-738D-FC70-BE09-0969B334383C}"/>
              </a:ext>
            </a:extLst>
          </p:cNvPr>
          <p:cNvSpPr txBox="1"/>
          <p:nvPr/>
        </p:nvSpPr>
        <p:spPr>
          <a:xfrm>
            <a:off x="431580" y="390114"/>
            <a:ext cx="11495033" cy="1500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 je zásadní pro strategické řízení?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 strategické řízení je naprosto zásadní dosažení toho, aby </a:t>
            </a: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všichni pracovníci věděli, jaké jsou společné cíle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 tooltip="Cíl (Objective)"/>
              </a:rPr>
              <a:t>cílů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a </a:t>
            </a: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usměrnili své chování a jednání k jejich dosažení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To je opravdový, nejvyšší a jediný smysl strategického řízení.</a:t>
            </a:r>
          </a:p>
        </p:txBody>
      </p:sp>
    </p:spTree>
    <p:extLst>
      <p:ext uri="{BB962C8B-B14F-4D97-AF65-F5344CB8AC3E}">
        <p14:creationId xmlns:p14="http://schemas.microsoft.com/office/powerpoint/2010/main" val="2005462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B2B92-E199-12AD-D2A1-B7DAE1E32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089BCE7-5D04-8CDD-7264-1B01F42EF86F}"/>
              </a:ext>
            </a:extLst>
          </p:cNvPr>
          <p:cNvSpPr txBox="1"/>
          <p:nvPr/>
        </p:nvSpPr>
        <p:spPr>
          <a:xfrm>
            <a:off x="660181" y="280574"/>
            <a:ext cx="11179722" cy="2488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 je výstupem strategického řízení?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Především je to dobře fungující a prosperující organizace a dosažené cíle. Jedním z výstupů strategického řízení je ale také samotná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 tooltip="Strategie (Strategy)"/>
              </a:rPr>
              <a:t>Strategie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Jedná se zpravidla o dokument nebo jinak sepsanou deklaraci obsahující popis mise organizace, její vize a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 tooltip="Cíl (Objective)"/>
              </a:rPr>
              <a:t>strategických cílů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a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 tooltip="Harmonogram (Schedule)"/>
              </a:rPr>
              <a:t>harmonogramu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jejich dosažení. Měla by být co nejstručnější a nejsrozumitelnější všem tak, aby každý věděl, co má dělat. Velkou chybou je sepisování mnoho stránkových dokumentů, které nikdo nečte.</a:t>
            </a:r>
          </a:p>
        </p:txBody>
      </p:sp>
    </p:spTree>
    <p:extLst>
      <p:ext uri="{BB962C8B-B14F-4D97-AF65-F5344CB8AC3E}">
        <p14:creationId xmlns:p14="http://schemas.microsoft.com/office/powerpoint/2010/main" val="4035860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3DA61E-93CA-53E1-692A-99D91D1C70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B410196-47D2-9F9B-8156-483A74E319AC}"/>
              </a:ext>
            </a:extLst>
          </p:cNvPr>
          <p:cNvSpPr txBox="1"/>
          <p:nvPr/>
        </p:nvSpPr>
        <p:spPr>
          <a:xfrm>
            <a:off x="423697" y="214123"/>
            <a:ext cx="11408323" cy="3660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Strategie nemusí být jen jedna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Vždy musí existovat jedna </a:t>
            </a:r>
            <a:r>
              <a:rPr lang="cs-CZ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hlavní strategie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(někdy označována jako obchodní či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 tooltip="Korporátní strategie (Corporate Strategy)"/>
              </a:rPr>
              <a:t>globální strategie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), která agregovaně určuje celkové směřování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 tooltip="Organizace (Organization)"/>
              </a:rPr>
              <a:t>organizace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či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 tooltip="Podnik (Business, Enterprise)"/>
              </a:rPr>
              <a:t>podniku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Velké organizace dle svých potřeb dále pracují s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 tooltip="Hierarchie strategií (Hierarchy of Strategies)"/>
              </a:rPr>
              <a:t>hierarchií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dalších podřízených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 tooltip="Strategie (Strategy)"/>
              </a:rPr>
              <a:t>strategií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jako jsou například: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 tooltip="Finanční strategie (Financial strategy)"/>
              </a:rPr>
              <a:t>Finanční strategie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Obchodní strategie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8" tooltip="Strategie řízení lidských zdrojů, Personální strategie (HR strategy)"/>
              </a:rPr>
              <a:t>Personální strategie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/ Strategie rozvoje lidských zdrojů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9" tooltip="Informační strategie (Information Strategy)"/>
              </a:rPr>
              <a:t>Informační strategie (</a:t>
            </a:r>
            <a:r>
              <a:rPr lang="cs-CZ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9" tooltip="Informační strategie (Information Strategy)"/>
              </a:rPr>
              <a:t>Information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9" tooltip="Informační strategie (Information Strategy)"/>
              </a:rPr>
              <a:t> </a:t>
            </a:r>
            <a:r>
              <a:rPr lang="cs-CZ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9" tooltip="Informační strategie (Information Strategy)"/>
              </a:rPr>
              <a:t>Strategy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9" tooltip="Informační strategie (Information Strategy)"/>
              </a:rPr>
              <a:t>)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 tooltip="Strategie (Strategy)"/>
              </a:rPr>
              <a:t>další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986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27B556-C503-1A33-3CF6-88DCD13502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6E680E9-A8D1-560C-DDE5-96B68BF540CD}"/>
              </a:ext>
            </a:extLst>
          </p:cNvPr>
          <p:cNvSpPr txBox="1"/>
          <p:nvPr/>
        </p:nvSpPr>
        <p:spPr>
          <a:xfrm>
            <a:off x="344869" y="213654"/>
            <a:ext cx="11534447" cy="3682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Kdo je za odpovědný za strategické řízení?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Stanovení mise a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 tooltip="Strategické cíle (Strategic goals)"/>
              </a:rPr>
              <a:t>strategických cílů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organizace je záležitostí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 tooltip="Vlastník firmy"/>
              </a:rPr>
              <a:t>vlastníka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případně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 tooltip="Statutární orgán"/>
              </a:rPr>
              <a:t>statutárního orgánu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který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 tooltip="Manažer (Manager)"/>
              </a:rPr>
              <a:t>nejvyššímu managementu organizace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prostřednictvím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 tooltip="Strategické cíle (Strategic goals)"/>
              </a:rPr>
              <a:t>strategických cílů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předává svoje představy o fungování, vytyčuje směr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 tooltip="Podnikání (Entrepreneurship)"/>
              </a:rPr>
              <a:t>podnikání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a definuje jim úkoly, kterých mají dosáhnout.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Například s pomocí metody </a:t>
            </a:r>
            <a:r>
              <a:rPr lang="cs-CZ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 tooltip="Balanced Scorecard (BSC)"/>
              </a:rPr>
              <a:t>Balanced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 tooltip="Balanced Scorecard (BSC)"/>
              </a:rPr>
              <a:t> </a:t>
            </a:r>
            <a:r>
              <a:rPr lang="cs-CZ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 tooltip="Balanced Scorecard (BSC)"/>
              </a:rPr>
              <a:t>Scorecard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 tooltip="Balanced Scorecard (BSC)"/>
              </a:rPr>
              <a:t> (BSC)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lze docílit vyvážených cílů ze všech klíčových pohledů. Ve středních a velkých organizacích spočívá hlavní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8" tooltip="Odpovědnost (Responsibility)"/>
              </a:rPr>
              <a:t>odpovědnost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na úrovni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9" tooltip="CEO (Chief Executive Officer)"/>
              </a:rPr>
              <a:t>ředitele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ale dílčí úkoly se týkají všech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 tooltip="Manažer (Manager)"/>
              </a:rPr>
              <a:t>manažerů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a správně nastavené strategické cíle se propagují až na úroveň úkolů jednotlivých pracovníků. V malých organizacích strategické řízení spočívá zpravidla na úrovni </a:t>
            </a:r>
            <a:r>
              <a:rPr lang="cs-CZ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 tooltip="Statutární orgán"/>
              </a:rPr>
              <a:t>statutárního orgánu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51375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1172</Words>
  <Application>Microsoft Office PowerPoint</Application>
  <PresentationFormat>Širokoúhlá obrazovka</PresentationFormat>
  <Paragraphs>87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Aptos</vt:lpstr>
      <vt:lpstr>Aptos Display</vt:lpstr>
      <vt:lpstr>Arial</vt:lpstr>
      <vt:lpstr>Symbol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Hart Martin</dc:creator>
  <cp:lastModifiedBy>Hart Martin</cp:lastModifiedBy>
  <cp:revision>2</cp:revision>
  <dcterms:created xsi:type="dcterms:W3CDTF">2025-09-18T09:58:22Z</dcterms:created>
  <dcterms:modified xsi:type="dcterms:W3CDTF">2025-09-18T11:50:10Z</dcterms:modified>
</cp:coreProperties>
</file>