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92" r:id="rId3"/>
    <p:sldId id="330" r:id="rId4"/>
    <p:sldId id="363" r:id="rId5"/>
    <p:sldId id="364" r:id="rId6"/>
    <p:sldId id="331" r:id="rId7"/>
    <p:sldId id="365" r:id="rId8"/>
    <p:sldId id="366" r:id="rId9"/>
    <p:sldId id="367" r:id="rId10"/>
    <p:sldId id="368" r:id="rId11"/>
    <p:sldId id="370" r:id="rId12"/>
    <p:sldId id="371" r:id="rId13"/>
    <p:sldId id="372" r:id="rId14"/>
    <p:sldId id="373" r:id="rId15"/>
    <p:sldId id="374" r:id="rId16"/>
    <p:sldId id="375" r:id="rId17"/>
    <p:sldId id="376" r:id="rId18"/>
    <p:sldId id="332" r:id="rId19"/>
    <p:sldId id="386" r:id="rId20"/>
    <p:sldId id="380" r:id="rId21"/>
    <p:sldId id="336" r:id="rId22"/>
    <p:sldId id="387" r:id="rId23"/>
    <p:sldId id="378" r:id="rId24"/>
    <p:sldId id="337" r:id="rId25"/>
    <p:sldId id="383" r:id="rId26"/>
    <p:sldId id="384" r:id="rId27"/>
    <p:sldId id="382" r:id="rId28"/>
    <p:sldId id="385" r:id="rId29"/>
    <p:sldId id="264" r:id="rId30"/>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81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4000" b="0" i="0">
                <a:solidFill>
                  <a:srgbClr val="C00000"/>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C0000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C00000"/>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C0000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6857998"/>
          </a:xfrm>
          <a:prstGeom prst="rect">
            <a:avLst/>
          </a:prstGeom>
        </p:spPr>
      </p:pic>
      <p:sp>
        <p:nvSpPr>
          <p:cNvPr id="2" name="Holder 2"/>
          <p:cNvSpPr>
            <a:spLocks noGrp="1"/>
          </p:cNvSpPr>
          <p:nvPr>
            <p:ph type="title"/>
          </p:nvPr>
        </p:nvSpPr>
        <p:spPr>
          <a:xfrm>
            <a:off x="343915" y="693546"/>
            <a:ext cx="8456168" cy="801192"/>
          </a:xfrm>
          <a:prstGeom prst="rect">
            <a:avLst/>
          </a:prstGeom>
        </p:spPr>
        <p:txBody>
          <a:bodyPr wrap="square" lIns="0" tIns="0" rIns="0" bIns="0">
            <a:spAutoFit/>
          </a:bodyPr>
          <a:lstStyle>
            <a:lvl1pPr>
              <a:defRPr sz="4000" b="0" i="0">
                <a:solidFill>
                  <a:srgbClr val="C00000"/>
                </a:solidFill>
                <a:latin typeface="Calibri"/>
                <a:cs typeface="Calibri"/>
              </a:defRPr>
            </a:lvl1pPr>
          </a:lstStyle>
          <a:p>
            <a:endParaRPr/>
          </a:p>
        </p:txBody>
      </p:sp>
      <p:sp>
        <p:nvSpPr>
          <p:cNvPr id="3" name="Holder 3"/>
          <p:cNvSpPr>
            <a:spLocks noGrp="1"/>
          </p:cNvSpPr>
          <p:nvPr>
            <p:ph type="body" idx="1"/>
          </p:nvPr>
        </p:nvSpPr>
        <p:spPr>
          <a:xfrm>
            <a:off x="666597" y="1610309"/>
            <a:ext cx="7445375" cy="4191000"/>
          </a:xfrm>
          <a:prstGeom prst="rect">
            <a:avLst/>
          </a:prstGeom>
        </p:spPr>
        <p:txBody>
          <a:bodyPr wrap="square" lIns="0" tIns="0" rIns="0" bIns="0">
            <a:spAutoFit/>
          </a:bodyPr>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12/10/2025</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95400" y="2311427"/>
            <a:ext cx="6401435" cy="2623795"/>
          </a:xfrm>
          <a:prstGeom prst="rect">
            <a:avLst/>
          </a:prstGeom>
        </p:spPr>
        <p:txBody>
          <a:bodyPr vert="horz" wrap="square" lIns="0" tIns="12700" rIns="0" bIns="0" rtlCol="0">
            <a:spAutoFit/>
          </a:bodyPr>
          <a:lstStyle/>
          <a:p>
            <a:pPr algn="ctr">
              <a:lnSpc>
                <a:spcPct val="100000"/>
              </a:lnSpc>
              <a:spcBef>
                <a:spcPts val="100"/>
              </a:spcBef>
            </a:pPr>
            <a:r>
              <a:rPr lang="cs-CZ" sz="6600" b="1" spc="-10" dirty="0">
                <a:solidFill>
                  <a:srgbClr val="C00000"/>
                </a:solidFill>
                <a:latin typeface="Calibri"/>
                <a:cs typeface="Calibri"/>
              </a:rPr>
              <a:t>POKROČILÁ</a:t>
            </a:r>
          </a:p>
          <a:p>
            <a:pPr algn="ctr">
              <a:lnSpc>
                <a:spcPct val="100000"/>
              </a:lnSpc>
              <a:spcBef>
                <a:spcPts val="100"/>
              </a:spcBef>
            </a:pPr>
            <a:r>
              <a:rPr sz="6600" b="1" spc="-10" dirty="0">
                <a:solidFill>
                  <a:srgbClr val="C00000"/>
                </a:solidFill>
                <a:latin typeface="Calibri"/>
                <a:cs typeface="Calibri"/>
              </a:rPr>
              <a:t>MIKROEKONOMIE</a:t>
            </a:r>
            <a:endParaRPr sz="6600" dirty="0">
              <a:latin typeface="Calibri"/>
              <a:cs typeface="Calibri"/>
            </a:endParaRPr>
          </a:p>
          <a:p>
            <a:pPr algn="ctr">
              <a:lnSpc>
                <a:spcPct val="100000"/>
              </a:lnSpc>
              <a:spcBef>
                <a:spcPts val="195"/>
              </a:spcBef>
            </a:pPr>
            <a:r>
              <a:rPr sz="3600" dirty="0" err="1">
                <a:solidFill>
                  <a:srgbClr val="C00000"/>
                </a:solidFill>
                <a:latin typeface="Calibri"/>
                <a:cs typeface="Calibri"/>
              </a:rPr>
              <a:t>Cvičení</a:t>
            </a:r>
            <a:r>
              <a:rPr sz="3600" spc="-20" dirty="0">
                <a:solidFill>
                  <a:srgbClr val="C00000"/>
                </a:solidFill>
                <a:latin typeface="Calibri"/>
                <a:cs typeface="Calibri"/>
              </a:rPr>
              <a:t> </a:t>
            </a:r>
            <a:r>
              <a:rPr lang="cs-CZ" sz="3600" spc="-50" dirty="0">
                <a:solidFill>
                  <a:srgbClr val="C00000"/>
                </a:solidFill>
                <a:latin typeface="Calibri"/>
                <a:cs typeface="Calibri"/>
              </a:rPr>
              <a:t>12</a:t>
            </a:r>
            <a:endParaRPr sz="3600" dirty="0">
              <a:latin typeface="Calibri"/>
              <a:cs typeface="Calibri"/>
            </a:endParaRPr>
          </a:p>
        </p:txBody>
      </p:sp>
      <p:pic>
        <p:nvPicPr>
          <p:cNvPr id="3" name="object 3"/>
          <p:cNvPicPr/>
          <p:nvPr/>
        </p:nvPicPr>
        <p:blipFill>
          <a:blip r:embed="rId2" cstate="print"/>
          <a:stretch>
            <a:fillRect/>
          </a:stretch>
        </p:blipFill>
        <p:spPr>
          <a:xfrm>
            <a:off x="304800" y="304800"/>
            <a:ext cx="3733800" cy="161797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6C129-03F7-CD78-4F93-5B69B3AD3C4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1B7713A-2CC3-B2DC-5AD9-29E4DD9F86F8}"/>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r>
              <a:rPr lang="cs-CZ" sz="4400" b="1" dirty="0"/>
              <a:t>Efektivnost ve výrobě</a:t>
            </a:r>
          </a:p>
        </p:txBody>
      </p:sp>
      <p:pic>
        <p:nvPicPr>
          <p:cNvPr id="4" name="Obrázek 3" descr="Obsah obrázku text, řada/pruh, diagram, snímek obrazovky&#10;&#10;Obsah generovaný pomocí AI může být nesprávný.">
            <a:extLst>
              <a:ext uri="{FF2B5EF4-FFF2-40B4-BE49-F238E27FC236}">
                <a16:creationId xmlns:a16="http://schemas.microsoft.com/office/drawing/2014/main" id="{FA78CAF9-995E-5E24-B93F-AAEBF583A5FE}"/>
              </a:ext>
            </a:extLst>
          </p:cNvPr>
          <p:cNvPicPr>
            <a:picLocks noChangeAspect="1"/>
          </p:cNvPicPr>
          <p:nvPr/>
        </p:nvPicPr>
        <p:blipFill>
          <a:blip r:embed="rId2"/>
          <a:stretch>
            <a:fillRect/>
          </a:stretch>
        </p:blipFill>
        <p:spPr>
          <a:xfrm>
            <a:off x="0" y="0"/>
            <a:ext cx="7432492" cy="6858000"/>
          </a:xfrm>
          <a:prstGeom prst="rect">
            <a:avLst/>
          </a:prstGeom>
        </p:spPr>
      </p:pic>
      <p:sp>
        <p:nvSpPr>
          <p:cNvPr id="9" name="TextovéPole 8">
            <a:extLst>
              <a:ext uri="{FF2B5EF4-FFF2-40B4-BE49-F238E27FC236}">
                <a16:creationId xmlns:a16="http://schemas.microsoft.com/office/drawing/2014/main" id="{40D1E916-99EC-2CC4-9A5F-400D5281DC83}"/>
              </a:ext>
            </a:extLst>
          </p:cNvPr>
          <p:cNvSpPr txBox="1"/>
          <p:nvPr/>
        </p:nvSpPr>
        <p:spPr>
          <a:xfrm>
            <a:off x="7432492" y="2831734"/>
            <a:ext cx="1828800" cy="3293209"/>
          </a:xfrm>
          <a:prstGeom prst="rect">
            <a:avLst/>
          </a:prstGeom>
          <a:noFill/>
        </p:spPr>
        <p:txBody>
          <a:bodyPr wrap="square">
            <a:spAutoFit/>
          </a:bodyPr>
          <a:lstStyle/>
          <a:p>
            <a:r>
              <a:rPr lang="cs-CZ" sz="1600" dirty="0"/>
              <a:t>Růst MRPT ovlivňují tytéž faktory, které způsobují zvyšování poměru MC</a:t>
            </a:r>
            <a:r>
              <a:rPr lang="cs-CZ" sz="1600" baseline="-25000" dirty="0"/>
              <a:t>X</a:t>
            </a:r>
            <a:r>
              <a:rPr lang="cs-CZ" sz="1600" dirty="0"/>
              <a:t>­­/MC</a:t>
            </a:r>
            <a:r>
              <a:rPr lang="cs-CZ" sz="1600" baseline="-25000" dirty="0"/>
              <a:t>Y</a:t>
            </a:r>
            <a:r>
              <a:rPr lang="cs-CZ" sz="1600" dirty="0"/>
              <a:t>: </a:t>
            </a:r>
            <a:r>
              <a:rPr lang="cs-CZ" sz="1600" b="1" dirty="0">
                <a:solidFill>
                  <a:srgbClr val="C00000"/>
                </a:solidFill>
              </a:rPr>
              <a:t>klesající výnosy, specializované vstupy a rozdíly ve fondové náročnosti výroby.</a:t>
            </a:r>
          </a:p>
        </p:txBody>
      </p:sp>
    </p:spTree>
    <p:extLst>
      <p:ext uri="{BB962C8B-B14F-4D97-AF65-F5344CB8AC3E}">
        <p14:creationId xmlns:p14="http://schemas.microsoft.com/office/powerpoint/2010/main" val="3518212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717C1-4D4C-62C1-9BED-57E36308188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90A96B6-0C04-9CD0-1077-7B8F4EBEF90F}"/>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sp>
        <p:nvSpPr>
          <p:cNvPr id="9" name="TextovéPole 8">
            <a:extLst>
              <a:ext uri="{FF2B5EF4-FFF2-40B4-BE49-F238E27FC236}">
                <a16:creationId xmlns:a16="http://schemas.microsoft.com/office/drawing/2014/main" id="{32F8CD02-C7D8-4EB5-0915-DBAF9D891190}"/>
              </a:ext>
            </a:extLst>
          </p:cNvPr>
          <p:cNvSpPr txBox="1"/>
          <p:nvPr/>
        </p:nvSpPr>
        <p:spPr>
          <a:xfrm>
            <a:off x="457199" y="1905000"/>
            <a:ext cx="8229600" cy="4401205"/>
          </a:xfrm>
          <a:prstGeom prst="rect">
            <a:avLst/>
          </a:prstGeom>
          <a:noFill/>
        </p:spPr>
        <p:txBody>
          <a:bodyPr wrap="square">
            <a:spAutoFit/>
          </a:bodyPr>
          <a:lstStyle/>
          <a:p>
            <a:pPr marL="342900" indent="-342900">
              <a:buAutoNum type="arabicPeriod"/>
            </a:pPr>
            <a:r>
              <a:rPr lang="cs-CZ" sz="2000" b="1" dirty="0">
                <a:solidFill>
                  <a:srgbClr val="C00000"/>
                </a:solidFill>
                <a:latin typeface="+mn-lt"/>
              </a:rPr>
              <a:t>___________________</a:t>
            </a:r>
            <a:r>
              <a:rPr lang="cs-CZ" sz="2000" b="1" dirty="0">
                <a:latin typeface="+mn-lt"/>
              </a:rPr>
              <a:t>: První podmínkou efektivnosti výroby je taková alokace fixního množství práce a kapitálu v rámci firmy, při níž je mezní míra technické substituce obou výrobních faktorů pro oba vyráběné statky stejná a oba výrobní faktory jsou zcela využity.</a:t>
            </a:r>
          </a:p>
          <a:p>
            <a:pPr marL="342900" indent="-342900">
              <a:buAutoNum type="arabicPeriod"/>
            </a:pPr>
            <a:endParaRPr lang="cs-CZ" sz="2000" b="1" dirty="0">
              <a:latin typeface="+mn-lt"/>
            </a:endParaRPr>
          </a:p>
          <a:p>
            <a:pPr marL="342900" indent="-342900">
              <a:buAutoNum type="arabicPeriod"/>
            </a:pPr>
            <a:r>
              <a:rPr lang="cs-CZ" sz="2000" b="1" dirty="0">
                <a:solidFill>
                  <a:srgbClr val="C00000"/>
                </a:solidFill>
                <a:latin typeface="+mn-lt"/>
              </a:rPr>
              <a:t>__________________</a:t>
            </a:r>
            <a:r>
              <a:rPr lang="cs-CZ" sz="2000" b="1" dirty="0">
                <a:latin typeface="+mn-lt"/>
              </a:rPr>
              <a:t>: Druhou podmínkou efektivnosti výroby je taková alokace fixního množství práce a kapitálu mezi obě firmy, při níž je mezní produkt obou výrobních faktorů pro oba vyráběné statky stejný (graficky pomocí křivek MPL (nebo MPK) dvou firem vyrábějících stejný produkt.</a:t>
            </a:r>
          </a:p>
          <a:p>
            <a:pPr marL="342900" indent="-342900">
              <a:buAutoNum type="arabicPeriod"/>
            </a:pPr>
            <a:endParaRPr lang="cs-CZ" sz="2000" b="1" dirty="0">
              <a:latin typeface="+mn-lt"/>
            </a:endParaRPr>
          </a:p>
          <a:p>
            <a:pPr marL="342900" indent="-342900">
              <a:buAutoNum type="arabicPeriod"/>
            </a:pPr>
            <a:r>
              <a:rPr lang="cs-CZ" sz="2000" b="1" dirty="0">
                <a:solidFill>
                  <a:srgbClr val="C00000"/>
                </a:solidFill>
                <a:latin typeface="+mn-lt"/>
              </a:rPr>
              <a:t>____________________</a:t>
            </a:r>
            <a:r>
              <a:rPr lang="cs-CZ" sz="2000" b="1" dirty="0">
                <a:solidFill>
                  <a:schemeClr val="tx1"/>
                </a:solidFill>
                <a:latin typeface="+mn-lt"/>
              </a:rPr>
              <a:t>:</a:t>
            </a:r>
            <a:r>
              <a:rPr lang="cs-CZ" sz="2000" b="1" dirty="0">
                <a:solidFill>
                  <a:srgbClr val="C00000"/>
                </a:solidFill>
                <a:latin typeface="+mn-lt"/>
              </a:rPr>
              <a:t> </a:t>
            </a:r>
            <a:r>
              <a:rPr lang="cs-CZ" sz="2000" b="1" dirty="0">
                <a:solidFill>
                  <a:schemeClr val="tx1"/>
                </a:solidFill>
                <a:latin typeface="+mn-lt"/>
              </a:rPr>
              <a:t>Třetí podmínkou efektivnosti výroby je taková struktura výroby obou statků, při níž je mezní míra transformace produktu u obou firem stejná.</a:t>
            </a:r>
          </a:p>
          <a:p>
            <a:pPr marL="342900" indent="-342900">
              <a:buAutoNum type="arabicPeriod"/>
            </a:pPr>
            <a:endParaRPr lang="cs-CZ" sz="2000" b="1" dirty="0">
              <a:solidFill>
                <a:srgbClr val="C00000"/>
              </a:solidFill>
              <a:latin typeface="+mn-lt"/>
            </a:endParaRPr>
          </a:p>
        </p:txBody>
      </p:sp>
    </p:spTree>
    <p:extLst>
      <p:ext uri="{BB962C8B-B14F-4D97-AF65-F5344CB8AC3E}">
        <p14:creationId xmlns:p14="http://schemas.microsoft.com/office/powerpoint/2010/main" val="3490641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52D02-EE89-7326-F22A-1A4A79936F1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19542B9-CD80-3D55-C211-015E3F75F6AF}"/>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pic>
        <p:nvPicPr>
          <p:cNvPr id="4" name="Obrázek 3" descr="Obsah obrázku diagram, text, řada/pruh, Vykreslený graf&#10;&#10;Obsah generovaný pomocí AI může být nesprávný.">
            <a:extLst>
              <a:ext uri="{FF2B5EF4-FFF2-40B4-BE49-F238E27FC236}">
                <a16:creationId xmlns:a16="http://schemas.microsoft.com/office/drawing/2014/main" id="{62C38E17-AAD3-1CCE-B1F7-B98BF67DC639}"/>
              </a:ext>
            </a:extLst>
          </p:cNvPr>
          <p:cNvPicPr>
            <a:picLocks noChangeAspect="1"/>
          </p:cNvPicPr>
          <p:nvPr/>
        </p:nvPicPr>
        <p:blipFill>
          <a:blip r:embed="rId2"/>
          <a:stretch>
            <a:fillRect/>
          </a:stretch>
        </p:blipFill>
        <p:spPr>
          <a:xfrm>
            <a:off x="4772025" y="3577072"/>
            <a:ext cx="4371975" cy="2599283"/>
          </a:xfrm>
          <a:prstGeom prst="rect">
            <a:avLst/>
          </a:prstGeom>
        </p:spPr>
      </p:pic>
      <p:pic>
        <p:nvPicPr>
          <p:cNvPr id="6" name="Obrázek 5" descr="Obsah obrázku text, diagram, řada/pruh, Vykreslený graf&#10;&#10;Obsah generovaný pomocí AI může být nesprávný.">
            <a:extLst>
              <a:ext uri="{FF2B5EF4-FFF2-40B4-BE49-F238E27FC236}">
                <a16:creationId xmlns:a16="http://schemas.microsoft.com/office/drawing/2014/main" id="{B8A8E5D7-C6D7-1930-7F83-1A3973956597}"/>
              </a:ext>
            </a:extLst>
          </p:cNvPr>
          <p:cNvPicPr>
            <a:picLocks noChangeAspect="1"/>
          </p:cNvPicPr>
          <p:nvPr/>
        </p:nvPicPr>
        <p:blipFill>
          <a:blip r:embed="rId3"/>
          <a:stretch>
            <a:fillRect/>
          </a:stretch>
        </p:blipFill>
        <p:spPr>
          <a:xfrm>
            <a:off x="0" y="1828801"/>
            <a:ext cx="4772025" cy="2633410"/>
          </a:xfrm>
          <a:prstGeom prst="rect">
            <a:avLst/>
          </a:prstGeom>
        </p:spPr>
      </p:pic>
    </p:spTree>
    <p:extLst>
      <p:ext uri="{BB962C8B-B14F-4D97-AF65-F5344CB8AC3E}">
        <p14:creationId xmlns:p14="http://schemas.microsoft.com/office/powerpoint/2010/main" val="1237886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B25A8-1708-285F-E81E-639C13F5ADF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DC57634-1C4C-C43F-263C-1BEB4AC74CC8}"/>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sp>
        <p:nvSpPr>
          <p:cNvPr id="9" name="TextovéPole 8">
            <a:extLst>
              <a:ext uri="{FF2B5EF4-FFF2-40B4-BE49-F238E27FC236}">
                <a16:creationId xmlns:a16="http://schemas.microsoft.com/office/drawing/2014/main" id="{7886E62D-82BC-187D-A607-AC2F56E0F77E}"/>
              </a:ext>
            </a:extLst>
          </p:cNvPr>
          <p:cNvSpPr txBox="1"/>
          <p:nvPr/>
        </p:nvSpPr>
        <p:spPr>
          <a:xfrm>
            <a:off x="457200" y="1905000"/>
            <a:ext cx="8229600" cy="4093428"/>
          </a:xfrm>
          <a:prstGeom prst="rect">
            <a:avLst/>
          </a:prstGeom>
          <a:noFill/>
        </p:spPr>
        <p:txBody>
          <a:bodyPr wrap="square">
            <a:spAutoFit/>
          </a:bodyPr>
          <a:lstStyle/>
          <a:p>
            <a:pPr marL="342900" indent="-342900">
              <a:buFont typeface="Arial" panose="020B0604020202020204" pitchFamily="34" charset="0"/>
              <a:buChar char="•"/>
            </a:pPr>
            <a:r>
              <a:rPr lang="cs-CZ" sz="2000" b="1" dirty="0">
                <a:solidFill>
                  <a:srgbClr val="C00000"/>
                </a:solidFill>
                <a:latin typeface="+mn-lt"/>
              </a:rPr>
              <a:t>Krabicové schéma směny </a:t>
            </a:r>
            <a:r>
              <a:rPr lang="cs-CZ" sz="2000" b="1" dirty="0">
                <a:solidFill>
                  <a:schemeClr val="tx1"/>
                </a:solidFill>
                <a:latin typeface="+mn-lt"/>
              </a:rPr>
              <a:t>znázorňuje všechny možné způsoby rozdělení dvou statků mezi dva spotřebitele. </a:t>
            </a:r>
          </a:p>
          <a:p>
            <a:pPr marL="342900" indent="-342900">
              <a:buFont typeface="Arial" panose="020B0604020202020204" pitchFamily="34" charset="0"/>
              <a:buChar char="•"/>
            </a:pPr>
            <a:endParaRPr lang="cs-CZ" sz="2000" b="1" dirty="0">
              <a:solidFill>
                <a:schemeClr val="tx1"/>
              </a:solidFill>
              <a:latin typeface="+mn-lt"/>
            </a:endParaRPr>
          </a:p>
          <a:p>
            <a:pPr marL="342900" indent="-342900">
              <a:buFont typeface="Arial" panose="020B0604020202020204" pitchFamily="34" charset="0"/>
              <a:buChar char="•"/>
            </a:pPr>
            <a:r>
              <a:rPr lang="cs-CZ" sz="2000" b="1" dirty="0">
                <a:solidFill>
                  <a:srgbClr val="C00000"/>
                </a:solidFill>
                <a:latin typeface="+mn-lt"/>
              </a:rPr>
              <a:t>Spotřebu </a:t>
            </a:r>
            <a:r>
              <a:rPr lang="cs-CZ" sz="2000" b="1" dirty="0">
                <a:solidFill>
                  <a:schemeClr val="tx1"/>
                </a:solidFill>
                <a:latin typeface="+mn-lt"/>
              </a:rPr>
              <a:t>každého spotřebitele (A </a:t>
            </a:r>
            <a:r>
              <a:rPr lang="cs-CZ" sz="2000" b="1" dirty="0" err="1">
                <a:solidFill>
                  <a:schemeClr val="tx1"/>
                </a:solidFill>
                <a:latin typeface="+mn-lt"/>
              </a:rPr>
              <a:t>a</a:t>
            </a:r>
            <a:r>
              <a:rPr lang="cs-CZ" sz="2000" b="1" dirty="0">
                <a:solidFill>
                  <a:schemeClr val="tx1"/>
                </a:solidFill>
                <a:latin typeface="+mn-lt"/>
              </a:rPr>
              <a:t> E) je možné graficky znázornit pomocí mapy </a:t>
            </a:r>
            <a:r>
              <a:rPr lang="cs-CZ" sz="2000" b="1" dirty="0">
                <a:solidFill>
                  <a:srgbClr val="C00000"/>
                </a:solidFill>
              </a:rPr>
              <a:t>__________________.</a:t>
            </a:r>
          </a:p>
          <a:p>
            <a:pPr marL="342900" indent="-342900">
              <a:buFont typeface="Arial" panose="020B0604020202020204" pitchFamily="34" charset="0"/>
              <a:buChar char="•"/>
            </a:pPr>
            <a:endParaRPr lang="cs-CZ" sz="2000" b="1" dirty="0">
              <a:solidFill>
                <a:schemeClr val="tx1"/>
              </a:solidFill>
              <a:latin typeface="+mn-lt"/>
            </a:endParaRPr>
          </a:p>
          <a:p>
            <a:pPr marL="342900" indent="-342900">
              <a:buFont typeface="Arial" panose="020B0604020202020204" pitchFamily="34" charset="0"/>
              <a:buChar char="•"/>
            </a:pPr>
            <a:r>
              <a:rPr lang="cs-CZ" sz="2000" b="1" dirty="0">
                <a:solidFill>
                  <a:srgbClr val="C00000"/>
                </a:solidFill>
                <a:latin typeface="+mn-lt"/>
              </a:rPr>
              <a:t>Smluvní křivka směny (CC) </a:t>
            </a:r>
            <a:r>
              <a:rPr lang="cs-CZ" sz="2000" b="1" dirty="0">
                <a:solidFill>
                  <a:schemeClr val="tx1"/>
                </a:solidFill>
                <a:latin typeface="+mn-lt"/>
              </a:rPr>
              <a:t>je množinou bodů, které představují efektivní alokaci dvou výrobků mezi dva spotřebitele; spojuje všechny body, v nichž se dotýkají indiferenční křivky spotřebitele A </a:t>
            </a:r>
            <a:r>
              <a:rPr lang="cs-CZ" sz="2000" b="1" dirty="0" err="1">
                <a:solidFill>
                  <a:schemeClr val="tx1"/>
                </a:solidFill>
                <a:latin typeface="+mn-lt"/>
              </a:rPr>
              <a:t>a</a:t>
            </a:r>
            <a:r>
              <a:rPr lang="cs-CZ" sz="2000" b="1" dirty="0">
                <a:solidFill>
                  <a:schemeClr val="tx1"/>
                </a:solidFill>
                <a:latin typeface="+mn-lt"/>
              </a:rPr>
              <a:t> E. </a:t>
            </a:r>
          </a:p>
          <a:p>
            <a:pPr marL="342900" indent="-342900">
              <a:buFont typeface="Arial" panose="020B0604020202020204" pitchFamily="34" charset="0"/>
              <a:buChar char="•"/>
            </a:pPr>
            <a:endParaRPr lang="cs-CZ" sz="2000" b="1" dirty="0">
              <a:solidFill>
                <a:schemeClr val="tx1"/>
              </a:solidFill>
              <a:latin typeface="+mn-lt"/>
            </a:endParaRPr>
          </a:p>
          <a:p>
            <a:pPr marL="342900" indent="-342900">
              <a:buFont typeface="Arial" panose="020B0604020202020204" pitchFamily="34" charset="0"/>
              <a:buChar char="•"/>
            </a:pPr>
            <a:r>
              <a:rPr lang="cs-CZ" sz="2000" b="1" dirty="0">
                <a:solidFill>
                  <a:srgbClr val="C00000"/>
                </a:solidFill>
                <a:latin typeface="+mn-lt"/>
              </a:rPr>
              <a:t>Sklon indiferenční křivky je mezní míra substituce jednoho statku za jiný statek (MRS</a:t>
            </a:r>
            <a:r>
              <a:rPr lang="cs-CZ" sz="2000" b="1" baseline="-25000" dirty="0">
                <a:solidFill>
                  <a:srgbClr val="C00000"/>
                </a:solidFill>
                <a:latin typeface="+mn-lt"/>
              </a:rPr>
              <a:t>C</a:t>
            </a:r>
            <a:r>
              <a:rPr lang="cs-CZ" sz="2000" b="1" dirty="0">
                <a:solidFill>
                  <a:srgbClr val="C00000"/>
                </a:solidFill>
                <a:latin typeface="+mn-lt"/>
              </a:rPr>
              <a:t>).</a:t>
            </a:r>
          </a:p>
          <a:p>
            <a:pPr marL="342900" indent="-342900">
              <a:buFont typeface="Arial" panose="020B0604020202020204" pitchFamily="34" charset="0"/>
              <a:buChar char="•"/>
            </a:pPr>
            <a:endParaRPr lang="cs-CZ" sz="2000" b="1" dirty="0">
              <a:solidFill>
                <a:srgbClr val="C00000"/>
              </a:solidFill>
              <a:latin typeface="+mn-lt"/>
            </a:endParaRPr>
          </a:p>
        </p:txBody>
      </p:sp>
    </p:spTree>
    <p:extLst>
      <p:ext uri="{BB962C8B-B14F-4D97-AF65-F5344CB8AC3E}">
        <p14:creationId xmlns:p14="http://schemas.microsoft.com/office/powerpoint/2010/main" val="2633558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2A780-47BF-65F5-C3DE-A088046441E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93A651A-E015-E87D-8302-FF729F2C0068}"/>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pic>
        <p:nvPicPr>
          <p:cNvPr id="4" name="Obrázek 3" descr="Obsah obrázku řada/pruh, diagram, Vykreslený graf, text&#10;&#10;Obsah generovaný pomocí AI může být nesprávný.">
            <a:extLst>
              <a:ext uri="{FF2B5EF4-FFF2-40B4-BE49-F238E27FC236}">
                <a16:creationId xmlns:a16="http://schemas.microsoft.com/office/drawing/2014/main" id="{246EE974-14D7-AC7A-194E-055F2DDEEDA9}"/>
              </a:ext>
            </a:extLst>
          </p:cNvPr>
          <p:cNvPicPr>
            <a:picLocks noChangeAspect="1"/>
          </p:cNvPicPr>
          <p:nvPr/>
        </p:nvPicPr>
        <p:blipFill>
          <a:blip r:embed="rId2"/>
          <a:stretch>
            <a:fillRect/>
          </a:stretch>
        </p:blipFill>
        <p:spPr>
          <a:xfrm>
            <a:off x="3056974" y="2162517"/>
            <a:ext cx="6087026" cy="3952901"/>
          </a:xfrm>
          <a:prstGeom prst="rect">
            <a:avLst/>
          </a:prstGeom>
        </p:spPr>
      </p:pic>
      <p:sp>
        <p:nvSpPr>
          <p:cNvPr id="9" name="TextovéPole 8">
            <a:extLst>
              <a:ext uri="{FF2B5EF4-FFF2-40B4-BE49-F238E27FC236}">
                <a16:creationId xmlns:a16="http://schemas.microsoft.com/office/drawing/2014/main" id="{5FCFE1F0-82C5-5039-95A0-C3A30A67B47B}"/>
              </a:ext>
            </a:extLst>
          </p:cNvPr>
          <p:cNvSpPr txBox="1"/>
          <p:nvPr/>
        </p:nvSpPr>
        <p:spPr>
          <a:xfrm>
            <a:off x="343915" y="1828800"/>
            <a:ext cx="8229600" cy="1200329"/>
          </a:xfrm>
          <a:prstGeom prst="rect">
            <a:avLst/>
          </a:prstGeom>
          <a:noFill/>
        </p:spPr>
        <p:txBody>
          <a:bodyPr wrap="square">
            <a:spAutoFit/>
          </a:bodyPr>
          <a:lstStyle/>
          <a:p>
            <a:pPr marL="342900" indent="-342900">
              <a:buFont typeface="Arial" panose="020B0604020202020204" pitchFamily="34" charset="0"/>
              <a:buChar char="•"/>
            </a:pPr>
            <a:r>
              <a:rPr lang="cs-CZ" sz="2400" b="1" dirty="0">
                <a:solidFill>
                  <a:srgbClr val="C00000"/>
                </a:solidFill>
                <a:latin typeface="+mn-lt"/>
              </a:rPr>
              <a:t>Krabicové schéma směny</a:t>
            </a:r>
          </a:p>
          <a:p>
            <a:pPr marL="342900" indent="-342900">
              <a:buFont typeface="Arial" panose="020B0604020202020204" pitchFamily="34" charset="0"/>
              <a:buChar char="•"/>
            </a:pPr>
            <a:endParaRPr lang="cs-CZ" sz="2400" b="1" dirty="0">
              <a:solidFill>
                <a:srgbClr val="C00000"/>
              </a:solidFill>
              <a:latin typeface="+mn-lt"/>
            </a:endParaRPr>
          </a:p>
          <a:p>
            <a:pPr marL="342900" indent="-342900">
              <a:buFont typeface="Arial" panose="020B0604020202020204" pitchFamily="34" charset="0"/>
              <a:buChar char="•"/>
            </a:pPr>
            <a:endParaRPr lang="cs-CZ" sz="2400" b="1" dirty="0">
              <a:solidFill>
                <a:schemeClr val="tx1"/>
              </a:solidFill>
              <a:latin typeface="+mn-lt"/>
            </a:endParaRPr>
          </a:p>
        </p:txBody>
      </p:sp>
    </p:spTree>
    <p:extLst>
      <p:ext uri="{BB962C8B-B14F-4D97-AF65-F5344CB8AC3E}">
        <p14:creationId xmlns:p14="http://schemas.microsoft.com/office/powerpoint/2010/main" val="2604348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2D355-E070-99DD-1A05-CF321C59810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67EC9F3-6915-0FE9-06E7-0A43906877E8}"/>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sp>
        <p:nvSpPr>
          <p:cNvPr id="9" name="TextovéPole 8">
            <a:extLst>
              <a:ext uri="{FF2B5EF4-FFF2-40B4-BE49-F238E27FC236}">
                <a16:creationId xmlns:a16="http://schemas.microsoft.com/office/drawing/2014/main" id="{375277FE-71A0-87BA-204F-67E5CF7B8A39}"/>
              </a:ext>
            </a:extLst>
          </p:cNvPr>
          <p:cNvSpPr txBox="1"/>
          <p:nvPr/>
        </p:nvSpPr>
        <p:spPr>
          <a:xfrm>
            <a:off x="353441" y="2057400"/>
            <a:ext cx="8456167" cy="3724096"/>
          </a:xfrm>
          <a:prstGeom prst="rect">
            <a:avLst/>
          </a:prstGeom>
          <a:noFill/>
        </p:spPr>
        <p:txBody>
          <a:bodyPr wrap="square">
            <a:spAutoFit/>
          </a:bodyPr>
          <a:lstStyle/>
          <a:p>
            <a:pPr marL="342900" indent="-342900">
              <a:buFont typeface="Arial" panose="020B0604020202020204" pitchFamily="34" charset="0"/>
              <a:buChar char="•"/>
            </a:pPr>
            <a:r>
              <a:rPr lang="cs-CZ" sz="2400" dirty="0">
                <a:latin typeface="+mn-lt"/>
              </a:rPr>
              <a:t>Podmínkou výroby správné kombinace statků je </a:t>
            </a:r>
            <a:r>
              <a:rPr lang="cs-CZ" sz="2400" b="1" dirty="0">
                <a:solidFill>
                  <a:srgbClr val="C00000"/>
                </a:solidFill>
                <a:latin typeface="+mn-lt"/>
              </a:rPr>
              <a:t>rovnost MRSC pro oba statky </a:t>
            </a:r>
            <a:r>
              <a:rPr lang="cs-CZ" sz="2400" dirty="0">
                <a:latin typeface="+mn-lt"/>
              </a:rPr>
              <a:t>(v případě efektivní směny stejná pro oba spotřebitele) a </a:t>
            </a:r>
            <a:r>
              <a:rPr lang="cs-CZ" sz="2400" b="1" dirty="0">
                <a:solidFill>
                  <a:srgbClr val="C00000"/>
                </a:solidFill>
                <a:latin typeface="+mn-lt"/>
              </a:rPr>
              <a:t>MRPT pro tyto statky </a:t>
            </a:r>
            <a:r>
              <a:rPr lang="cs-CZ" sz="2400" dirty="0">
                <a:latin typeface="+mn-lt"/>
              </a:rPr>
              <a:t>(stejná pro obě firmy). </a:t>
            </a:r>
          </a:p>
          <a:p>
            <a:pPr marL="342900" indent="-342900">
              <a:buFont typeface="Arial" panose="020B0604020202020204" pitchFamily="34" charset="0"/>
              <a:buChar char="•"/>
            </a:pPr>
            <a:endParaRPr lang="cs-CZ" sz="2400" dirty="0">
              <a:latin typeface="+mn-lt"/>
            </a:endParaRPr>
          </a:p>
          <a:p>
            <a:pPr marL="342900" indent="-342900">
              <a:buFont typeface="Arial" panose="020B0604020202020204" pitchFamily="34" charset="0"/>
              <a:buChar char="•"/>
            </a:pPr>
            <a:r>
              <a:rPr lang="cs-CZ" sz="2400" dirty="0">
                <a:latin typeface="+mn-lt"/>
              </a:rPr>
              <a:t>Poměr, ve kterém jsou dva statky nahraditelné ve spotřebě, se musí shodovat s poměrem, v němž jsou nahraditelné ve výrobě.</a:t>
            </a:r>
          </a:p>
          <a:p>
            <a:pPr marL="342900" indent="-342900">
              <a:buFont typeface="Arial" panose="020B0604020202020204" pitchFamily="34" charset="0"/>
              <a:buChar char="•"/>
            </a:pPr>
            <a:endParaRPr lang="cs-CZ" sz="2400" dirty="0">
              <a:latin typeface="+mn-lt"/>
            </a:endParaRPr>
          </a:p>
          <a:p>
            <a:pPr marL="342900" indent="-342900">
              <a:buFont typeface="Arial" panose="020B0604020202020204" pitchFamily="34" charset="0"/>
              <a:buChar char="•"/>
            </a:pPr>
            <a:endParaRPr lang="cs-CZ" sz="2400" dirty="0">
              <a:latin typeface="+mn-lt"/>
            </a:endParaRPr>
          </a:p>
          <a:p>
            <a:pPr algn="ctr"/>
            <a:r>
              <a:rPr lang="cs-CZ" sz="4400" b="1" dirty="0">
                <a:solidFill>
                  <a:srgbClr val="C00000"/>
                </a:solidFill>
                <a:latin typeface="+mn-lt"/>
              </a:rPr>
              <a:t>_____ = </a:t>
            </a:r>
            <a:r>
              <a:rPr lang="cs-CZ" sz="4400" b="1" dirty="0">
                <a:solidFill>
                  <a:srgbClr val="C00000"/>
                </a:solidFill>
              </a:rPr>
              <a:t>____</a:t>
            </a:r>
            <a:endParaRPr lang="cs-CZ" sz="4400" b="1" dirty="0">
              <a:solidFill>
                <a:srgbClr val="C00000"/>
              </a:solidFill>
              <a:latin typeface="+mn-lt"/>
            </a:endParaRPr>
          </a:p>
        </p:txBody>
      </p:sp>
    </p:spTree>
    <p:extLst>
      <p:ext uri="{BB962C8B-B14F-4D97-AF65-F5344CB8AC3E}">
        <p14:creationId xmlns:p14="http://schemas.microsoft.com/office/powerpoint/2010/main" val="2762965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3AF95-3237-D750-E09C-E856DDC027B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9B22511-5FF6-EBED-48AF-6C57564747CE}"/>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sp>
        <p:nvSpPr>
          <p:cNvPr id="9" name="TextovéPole 8">
            <a:extLst>
              <a:ext uri="{FF2B5EF4-FFF2-40B4-BE49-F238E27FC236}">
                <a16:creationId xmlns:a16="http://schemas.microsoft.com/office/drawing/2014/main" id="{D3EA8328-5A03-3870-F44E-63C51C594B8F}"/>
              </a:ext>
            </a:extLst>
          </p:cNvPr>
          <p:cNvSpPr txBox="1"/>
          <p:nvPr/>
        </p:nvSpPr>
        <p:spPr>
          <a:xfrm>
            <a:off x="353440" y="1905000"/>
            <a:ext cx="3770885" cy="4093428"/>
          </a:xfrm>
          <a:prstGeom prst="rect">
            <a:avLst/>
          </a:prstGeom>
          <a:noFill/>
        </p:spPr>
        <p:txBody>
          <a:bodyPr wrap="square">
            <a:spAutoFit/>
          </a:bodyPr>
          <a:lstStyle/>
          <a:p>
            <a:pPr marL="342900" indent="-342900">
              <a:buFont typeface="Arial" panose="020B0604020202020204" pitchFamily="34" charset="0"/>
              <a:buChar char="•"/>
            </a:pPr>
            <a:r>
              <a:rPr lang="cs-CZ" sz="2000" b="1" dirty="0">
                <a:solidFill>
                  <a:srgbClr val="C00000"/>
                </a:solidFill>
                <a:latin typeface="+mn-lt"/>
              </a:rPr>
              <a:t>___________ rozdělení </a:t>
            </a:r>
            <a:r>
              <a:rPr lang="cs-CZ" sz="2000" b="1" dirty="0">
                <a:latin typeface="+mn-lt"/>
              </a:rPr>
              <a:t>obou statků mezi spotřebitele by mělo být představováno tím bodem na smluvní křivce, ve kterém směrnice jejich indiferenčních křivek je shodná se směrnicí křivky hranice výrobních možností v bodě R (tečny r a g jsou rovnoběžné). </a:t>
            </a:r>
          </a:p>
          <a:p>
            <a:pPr marL="342900" indent="-342900">
              <a:buFont typeface="Arial" panose="020B0604020202020204" pitchFamily="34" charset="0"/>
              <a:buChar char="•"/>
            </a:pPr>
            <a:endParaRPr lang="cs-CZ" sz="2000" b="1" dirty="0">
              <a:latin typeface="+mn-lt"/>
            </a:endParaRPr>
          </a:p>
          <a:p>
            <a:pPr marL="342900" indent="-342900">
              <a:buFont typeface="Arial" panose="020B0604020202020204" pitchFamily="34" charset="0"/>
              <a:buChar char="•"/>
            </a:pPr>
            <a:r>
              <a:rPr lang="cs-CZ" sz="2000" b="1" dirty="0">
                <a:solidFill>
                  <a:srgbClr val="C00000"/>
                </a:solidFill>
                <a:latin typeface="+mn-lt"/>
              </a:rPr>
              <a:t>Tato podmínka je splněna v ____________ .</a:t>
            </a:r>
          </a:p>
        </p:txBody>
      </p:sp>
      <p:pic>
        <p:nvPicPr>
          <p:cNvPr id="5" name="Obrázek 4" descr="Obsah obrázku diagram, řada/pruh, Vykreslený graf&#10;&#10;Obsah generovaný pomocí AI může být nesprávný.">
            <a:extLst>
              <a:ext uri="{FF2B5EF4-FFF2-40B4-BE49-F238E27FC236}">
                <a16:creationId xmlns:a16="http://schemas.microsoft.com/office/drawing/2014/main" id="{1754DE4E-76CD-CD9B-C17F-790371D0D729}"/>
              </a:ext>
            </a:extLst>
          </p:cNvPr>
          <p:cNvPicPr>
            <a:picLocks noChangeAspect="1"/>
          </p:cNvPicPr>
          <p:nvPr/>
        </p:nvPicPr>
        <p:blipFill>
          <a:blip r:embed="rId2"/>
          <a:stretch>
            <a:fillRect/>
          </a:stretch>
        </p:blipFill>
        <p:spPr>
          <a:xfrm>
            <a:off x="4124325" y="2152184"/>
            <a:ext cx="5019675" cy="3846244"/>
          </a:xfrm>
          <a:prstGeom prst="rect">
            <a:avLst/>
          </a:prstGeom>
        </p:spPr>
      </p:pic>
    </p:spTree>
    <p:extLst>
      <p:ext uri="{BB962C8B-B14F-4D97-AF65-F5344CB8AC3E}">
        <p14:creationId xmlns:p14="http://schemas.microsoft.com/office/powerpoint/2010/main" val="1577430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08B43-42CF-F970-95F2-7997918790F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6EBC86C-BC77-A012-C1DC-485DA209A7E7}"/>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buNone/>
            </a:pPr>
            <a:endParaRPr lang="cs-CZ" sz="4400" kern="100" dirty="0">
              <a:ea typeface="Aptos" panose="020B0004020202020204" pitchFamily="34" charset="0"/>
              <a:cs typeface="Times New Roman" panose="02020603050405020304" pitchFamily="18" charset="0"/>
            </a:endParaRPr>
          </a:p>
        </p:txBody>
      </p:sp>
      <p:pic>
        <p:nvPicPr>
          <p:cNvPr id="4" name="Obrázek 3" descr="Obsah obrázku řada/pruh, diagram, Vykreslený graf, text&#10;&#10;Obsah generovaný pomocí AI může být nesprávný.">
            <a:extLst>
              <a:ext uri="{FF2B5EF4-FFF2-40B4-BE49-F238E27FC236}">
                <a16:creationId xmlns:a16="http://schemas.microsoft.com/office/drawing/2014/main" id="{43B41FF8-3BFD-16A7-78B5-3CB38C5E98A3}"/>
              </a:ext>
            </a:extLst>
          </p:cNvPr>
          <p:cNvPicPr>
            <a:picLocks noChangeAspect="1"/>
          </p:cNvPicPr>
          <p:nvPr/>
        </p:nvPicPr>
        <p:blipFill>
          <a:blip r:embed="rId2"/>
          <a:stretch>
            <a:fillRect/>
          </a:stretch>
        </p:blipFill>
        <p:spPr>
          <a:xfrm>
            <a:off x="923415" y="1514201"/>
            <a:ext cx="7297168" cy="4601217"/>
          </a:xfrm>
          <a:prstGeom prst="rect">
            <a:avLst/>
          </a:prstGeom>
        </p:spPr>
      </p:pic>
    </p:spTree>
    <p:extLst>
      <p:ext uri="{BB962C8B-B14F-4D97-AF65-F5344CB8AC3E}">
        <p14:creationId xmlns:p14="http://schemas.microsoft.com/office/powerpoint/2010/main" val="2845786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65898-0CFF-7126-E604-C676948C7AC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C445295-A255-8369-D189-B00B45430B9C}"/>
              </a:ext>
            </a:extLst>
          </p:cNvPr>
          <p:cNvSpPr txBox="1">
            <a:spLocks noGrp="1"/>
          </p:cNvSpPr>
          <p:nvPr>
            <p:ph type="title"/>
          </p:nvPr>
        </p:nvSpPr>
        <p:spPr>
          <a:xfrm>
            <a:off x="1734057" y="664672"/>
            <a:ext cx="5675885" cy="629018"/>
          </a:xfrm>
          <a:prstGeom prst="rect">
            <a:avLst/>
          </a:prstGeom>
        </p:spPr>
        <p:txBody>
          <a:bodyPr vert="horz" wrap="square" lIns="0" tIns="13335" rIns="0" bIns="0" rtlCol="0">
            <a:spAutoFit/>
          </a:bodyPr>
          <a:lstStyle/>
          <a:p>
            <a:pPr algn="ctr">
              <a:lnSpc>
                <a:spcPct val="100000"/>
              </a:lnSpc>
              <a:spcBef>
                <a:spcPts val="105"/>
              </a:spcBef>
            </a:pPr>
            <a:endParaRPr lang="cs-CZ" b="1" dirty="0"/>
          </a:p>
        </p:txBody>
      </p:sp>
      <p:sp>
        <p:nvSpPr>
          <p:cNvPr id="7" name="TextovéPole 6">
            <a:extLst>
              <a:ext uri="{FF2B5EF4-FFF2-40B4-BE49-F238E27FC236}">
                <a16:creationId xmlns:a16="http://schemas.microsoft.com/office/drawing/2014/main" id="{B129246A-279C-D693-98BB-F3272347D078}"/>
              </a:ext>
            </a:extLst>
          </p:cNvPr>
          <p:cNvSpPr txBox="1"/>
          <p:nvPr/>
        </p:nvSpPr>
        <p:spPr>
          <a:xfrm>
            <a:off x="381000" y="1937818"/>
            <a:ext cx="8382000" cy="4364528"/>
          </a:xfrm>
          <a:prstGeom prst="rect">
            <a:avLst/>
          </a:prstGeom>
          <a:noFill/>
        </p:spPr>
        <p:txBody>
          <a:bodyPr wrap="square">
            <a:spAutoFit/>
          </a:bodyPr>
          <a:lstStyle/>
          <a:p>
            <a:pPr marL="342900" indent="-342900">
              <a:lnSpc>
                <a:spcPct val="115000"/>
              </a:lnSpc>
              <a:spcAft>
                <a:spcPts val="800"/>
              </a:spcAft>
              <a:buFont typeface="Arial" panose="020B0604020202020204" pitchFamily="34" charset="0"/>
              <a:buChar char="•"/>
            </a:pPr>
            <a:r>
              <a:rPr lang="cs-CZ" sz="2000" b="1" dirty="0">
                <a:latin typeface="+mn-lt"/>
              </a:rPr>
              <a:t>Je chápán jako synonymum úrovně </a:t>
            </a:r>
            <a:r>
              <a:rPr lang="cs-CZ" sz="2000" b="1" dirty="0">
                <a:solidFill>
                  <a:srgbClr val="C00000"/>
                </a:solidFill>
                <a:latin typeface="+mn-lt"/>
              </a:rPr>
              <a:t>uspokojení či užitku členů společnosti</a:t>
            </a:r>
            <a:r>
              <a:rPr lang="cs-CZ" sz="2000" b="1" dirty="0">
                <a:latin typeface="+mn-lt"/>
              </a:rPr>
              <a:t>.</a:t>
            </a:r>
            <a:endParaRPr lang="cs-CZ" sz="2000" b="1"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r>
              <a:rPr lang="pt-BR" sz="2000" b="1" dirty="0">
                <a:solidFill>
                  <a:srgbClr val="C00000"/>
                </a:solidFill>
                <a:latin typeface="+mn-lt"/>
              </a:rPr>
              <a:t>SW = f (Q, D, H, L, P, S, R, Z)</a:t>
            </a:r>
            <a:endParaRPr lang="cs-CZ" sz="2000" b="1" dirty="0">
              <a:solidFill>
                <a:srgbClr val="C00000"/>
              </a:solidFill>
              <a:latin typeface="+mn-lt"/>
            </a:endParaRPr>
          </a:p>
          <a:p>
            <a:pPr marL="361950">
              <a:lnSpc>
                <a:spcPct val="115000"/>
              </a:lnSpc>
              <a:spcAft>
                <a:spcPts val="800"/>
              </a:spcAft>
            </a:pPr>
            <a:r>
              <a:rPr lang="cs-CZ" sz="1400" b="1" dirty="0"/>
              <a:t>celkové množství produktů a služeb – Q, způsob, kterým jsou rozdělovány – D, zdraví společnosti – H, množství volného času – L, stupeň znečištění prostředí – P, politickou stabilitu – S, množství vodních srážek – R, a jiné relevantní faktory – Z.</a:t>
            </a:r>
            <a:endParaRPr lang="cs-CZ" sz="1400" b="1" dirty="0">
              <a:latin typeface="+mn-lt"/>
            </a:endParaRPr>
          </a:p>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SW = f (U1 , U2 ,..., </a:t>
            </a:r>
            <a:r>
              <a:rPr lang="cs-CZ" sz="2000" b="1" dirty="0" err="1">
                <a:solidFill>
                  <a:srgbClr val="C00000"/>
                </a:solidFill>
                <a:latin typeface="+mn-lt"/>
              </a:rPr>
              <a:t>Un</a:t>
            </a:r>
            <a:r>
              <a:rPr lang="cs-CZ" sz="2000" b="1" dirty="0">
                <a:solidFill>
                  <a:srgbClr val="C00000"/>
                </a:solidFill>
                <a:latin typeface="+mn-lt"/>
              </a:rPr>
              <a:t>)</a:t>
            </a:r>
          </a:p>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Kritéria efektivnosti </a:t>
            </a:r>
            <a:r>
              <a:rPr lang="cs-CZ" sz="2000" b="1" dirty="0">
                <a:latin typeface="+mn-lt"/>
              </a:rPr>
              <a:t>a společenský blahobyt (křivka hranice dosažitelného užitku (Utility </a:t>
            </a:r>
            <a:r>
              <a:rPr lang="cs-CZ" sz="2000" b="1" dirty="0" err="1">
                <a:latin typeface="+mn-lt"/>
              </a:rPr>
              <a:t>Possibility</a:t>
            </a:r>
            <a:r>
              <a:rPr lang="cs-CZ" sz="2000" b="1" dirty="0">
                <a:latin typeface="+mn-lt"/>
              </a:rPr>
              <a:t> </a:t>
            </a:r>
            <a:r>
              <a:rPr lang="cs-CZ" sz="2000" b="1" dirty="0" err="1">
                <a:latin typeface="+mn-lt"/>
              </a:rPr>
              <a:t>Frontier</a:t>
            </a:r>
            <a:r>
              <a:rPr lang="cs-CZ" sz="2000" b="1" dirty="0">
                <a:latin typeface="+mn-lt"/>
              </a:rPr>
              <a:t>, UPF)</a:t>
            </a:r>
          </a:p>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Kritéria spravedlnosti </a:t>
            </a:r>
            <a:r>
              <a:rPr lang="cs-CZ" sz="2000" b="1" dirty="0">
                <a:latin typeface="+mn-lt"/>
              </a:rPr>
              <a:t>a společenský blahobyt</a:t>
            </a:r>
            <a:endParaRPr lang="cs-CZ" sz="2000" b="1"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000" b="1"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000" b="1" kern="100" dirty="0">
              <a:effectLst/>
              <a:latin typeface="+mn-lt"/>
              <a:ea typeface="Aptos" panose="020B0004020202020204" pitchFamily="34" charset="0"/>
              <a:cs typeface="Times New Roman" panose="02020603050405020304" pitchFamily="18" charset="0"/>
            </a:endParaRPr>
          </a:p>
        </p:txBody>
      </p:sp>
      <p:pic>
        <p:nvPicPr>
          <p:cNvPr id="4" name="Obrázek 3" descr="Obsah obrázku diagram, řada/pruh, Vykreslený graf&#10;&#10;Obsah generovaný pomocí AI může být nesprávný.">
            <a:extLst>
              <a:ext uri="{FF2B5EF4-FFF2-40B4-BE49-F238E27FC236}">
                <a16:creationId xmlns:a16="http://schemas.microsoft.com/office/drawing/2014/main" id="{8C40BF1C-C954-4F90-AB93-286C7D74EC78}"/>
              </a:ext>
            </a:extLst>
          </p:cNvPr>
          <p:cNvPicPr>
            <a:picLocks noChangeAspect="1"/>
          </p:cNvPicPr>
          <p:nvPr/>
        </p:nvPicPr>
        <p:blipFill>
          <a:blip r:embed="rId2"/>
          <a:stretch>
            <a:fillRect/>
          </a:stretch>
        </p:blipFill>
        <p:spPr>
          <a:xfrm>
            <a:off x="6335643" y="4487250"/>
            <a:ext cx="2274957" cy="1715603"/>
          </a:xfrm>
          <a:prstGeom prst="rect">
            <a:avLst/>
          </a:prstGeom>
        </p:spPr>
      </p:pic>
    </p:spTree>
    <p:extLst>
      <p:ext uri="{BB962C8B-B14F-4D97-AF65-F5344CB8AC3E}">
        <p14:creationId xmlns:p14="http://schemas.microsoft.com/office/powerpoint/2010/main" val="640750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13ADD-2792-6DA3-4A58-8D6F9EE7F8B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406BF34-3900-E1BC-1198-B0B33AAE9A25}"/>
              </a:ext>
            </a:extLst>
          </p:cNvPr>
          <p:cNvSpPr txBox="1">
            <a:spLocks noGrp="1"/>
          </p:cNvSpPr>
          <p:nvPr>
            <p:ph type="title"/>
          </p:nvPr>
        </p:nvSpPr>
        <p:spPr>
          <a:xfrm>
            <a:off x="457200" y="2806714"/>
            <a:ext cx="6666485" cy="1244571"/>
          </a:xfrm>
          <a:prstGeom prst="rect">
            <a:avLst/>
          </a:prstGeom>
        </p:spPr>
        <p:txBody>
          <a:bodyPr vert="horz" wrap="square" lIns="0" tIns="13335" rIns="0" bIns="0" rtlCol="0">
            <a:spAutoFit/>
          </a:bodyPr>
          <a:lstStyle/>
          <a:p>
            <a:pPr algn="l">
              <a:lnSpc>
                <a:spcPct val="100000"/>
              </a:lnSpc>
              <a:spcBef>
                <a:spcPts val="105"/>
              </a:spcBef>
            </a:pPr>
            <a:r>
              <a:rPr lang="cs-CZ" sz="8000" b="1" spc="-10" dirty="0"/>
              <a:t>Tržní selhání</a:t>
            </a:r>
            <a:endParaRPr sz="8000" b="1" spc="-10" dirty="0"/>
          </a:p>
        </p:txBody>
      </p:sp>
    </p:spTree>
    <p:extLst>
      <p:ext uri="{BB962C8B-B14F-4D97-AF65-F5344CB8AC3E}">
        <p14:creationId xmlns:p14="http://schemas.microsoft.com/office/powerpoint/2010/main" val="421764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DF31F-8D82-036F-92F2-5BDE8460865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1B9FA38-676A-120C-A853-9DE14DD7E263}"/>
              </a:ext>
            </a:extLst>
          </p:cNvPr>
          <p:cNvSpPr txBox="1">
            <a:spLocks noGrp="1"/>
          </p:cNvSpPr>
          <p:nvPr>
            <p:ph type="title"/>
          </p:nvPr>
        </p:nvSpPr>
        <p:spPr>
          <a:xfrm>
            <a:off x="533400" y="1905000"/>
            <a:ext cx="6666485" cy="3706784"/>
          </a:xfrm>
          <a:prstGeom prst="rect">
            <a:avLst/>
          </a:prstGeom>
        </p:spPr>
        <p:txBody>
          <a:bodyPr vert="horz" wrap="square" lIns="0" tIns="13335" rIns="0" bIns="0" rtlCol="0">
            <a:spAutoFit/>
          </a:bodyPr>
          <a:lstStyle/>
          <a:p>
            <a:pPr algn="l">
              <a:lnSpc>
                <a:spcPct val="100000"/>
              </a:lnSpc>
              <a:spcBef>
                <a:spcPts val="105"/>
              </a:spcBef>
            </a:pPr>
            <a:r>
              <a:rPr lang="cs-CZ" sz="8000" b="1" dirty="0"/>
              <a:t>Všeobecná rovnováha a efektivnost</a:t>
            </a:r>
            <a:endParaRPr sz="8000" b="1" spc="-10" dirty="0"/>
          </a:p>
        </p:txBody>
      </p:sp>
    </p:spTree>
    <p:extLst>
      <p:ext uri="{BB962C8B-B14F-4D97-AF65-F5344CB8AC3E}">
        <p14:creationId xmlns:p14="http://schemas.microsoft.com/office/powerpoint/2010/main" val="3583074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8EC8E-40A3-B9DF-D4C4-E7A5617149F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1D19215-4AB4-A1B9-6D18-E1996D0A7AEF}"/>
              </a:ext>
            </a:extLst>
          </p:cNvPr>
          <p:cNvSpPr txBox="1">
            <a:spLocks noGrp="1"/>
          </p:cNvSpPr>
          <p:nvPr>
            <p:ph type="title"/>
          </p:nvPr>
        </p:nvSpPr>
        <p:spPr>
          <a:xfrm>
            <a:off x="343915" y="742582"/>
            <a:ext cx="8456168" cy="690574"/>
          </a:xfrm>
          <a:prstGeom prst="rect">
            <a:avLst/>
          </a:prstGeom>
        </p:spPr>
        <p:txBody>
          <a:bodyPr vert="horz" wrap="square" lIns="0" tIns="13335" rIns="0" bIns="0" rtlCol="0">
            <a:spAutoFit/>
          </a:bodyPr>
          <a:lstStyle/>
          <a:p>
            <a:pPr algn="ctr">
              <a:lnSpc>
                <a:spcPct val="100000"/>
              </a:lnSpc>
              <a:spcBef>
                <a:spcPts val="105"/>
              </a:spcBef>
            </a:pPr>
            <a:endParaRPr sz="4400" b="1" spc="-10" dirty="0"/>
          </a:p>
        </p:txBody>
      </p:sp>
      <p:pic>
        <p:nvPicPr>
          <p:cNvPr id="3" name="Obrázek 2" descr="Obsah obrázku diagram, řada/pruh, Vykreslený graf&#10;&#10;Obsah generovaný pomocí AI může být nesprávný.">
            <a:extLst>
              <a:ext uri="{FF2B5EF4-FFF2-40B4-BE49-F238E27FC236}">
                <a16:creationId xmlns:a16="http://schemas.microsoft.com/office/drawing/2014/main" id="{AF451971-658D-EAA9-ED44-0B588B9B2E12}"/>
              </a:ext>
            </a:extLst>
          </p:cNvPr>
          <p:cNvPicPr>
            <a:picLocks noChangeAspect="1"/>
          </p:cNvPicPr>
          <p:nvPr/>
        </p:nvPicPr>
        <p:blipFill>
          <a:blip r:embed="rId2"/>
          <a:stretch>
            <a:fillRect/>
          </a:stretch>
        </p:blipFill>
        <p:spPr>
          <a:xfrm>
            <a:off x="4162128" y="2819400"/>
            <a:ext cx="4981872" cy="3296017"/>
          </a:xfrm>
          <a:prstGeom prst="rect">
            <a:avLst/>
          </a:prstGeom>
        </p:spPr>
      </p:pic>
      <p:sp>
        <p:nvSpPr>
          <p:cNvPr id="6" name="TextovéPole 5">
            <a:extLst>
              <a:ext uri="{FF2B5EF4-FFF2-40B4-BE49-F238E27FC236}">
                <a16:creationId xmlns:a16="http://schemas.microsoft.com/office/drawing/2014/main" id="{9FE90192-6CF2-3ADD-FB74-89771E09CBA5}"/>
              </a:ext>
            </a:extLst>
          </p:cNvPr>
          <p:cNvSpPr txBox="1"/>
          <p:nvPr/>
        </p:nvSpPr>
        <p:spPr>
          <a:xfrm>
            <a:off x="533398" y="1634460"/>
            <a:ext cx="8266683" cy="2369880"/>
          </a:xfrm>
          <a:prstGeom prst="rect">
            <a:avLst/>
          </a:prstGeom>
          <a:noFill/>
        </p:spPr>
        <p:txBody>
          <a:bodyPr wrap="square">
            <a:spAutoFit/>
          </a:bodyPr>
          <a:lstStyle/>
          <a:p>
            <a:r>
              <a:rPr lang="cs-CZ" sz="2000" b="1" dirty="0">
                <a:solidFill>
                  <a:srgbClr val="C00000"/>
                </a:solidFill>
                <a:latin typeface="+mn-lt"/>
              </a:rPr>
              <a:t>_____________________ (</a:t>
            </a:r>
            <a:r>
              <a:rPr lang="cs-CZ" sz="2000" b="1" dirty="0" err="1">
                <a:solidFill>
                  <a:srgbClr val="C00000"/>
                </a:solidFill>
                <a:latin typeface="+mn-lt"/>
              </a:rPr>
              <a:t>Social</a:t>
            </a:r>
            <a:r>
              <a:rPr lang="cs-CZ" sz="2000" b="1" dirty="0">
                <a:solidFill>
                  <a:srgbClr val="C00000"/>
                </a:solidFill>
                <a:latin typeface="+mn-lt"/>
              </a:rPr>
              <a:t> </a:t>
            </a:r>
            <a:r>
              <a:rPr lang="cs-CZ" sz="2000" b="1" dirty="0" err="1">
                <a:solidFill>
                  <a:srgbClr val="C00000"/>
                </a:solidFill>
                <a:latin typeface="+mn-lt"/>
              </a:rPr>
              <a:t>Marginal</a:t>
            </a:r>
            <a:r>
              <a:rPr lang="cs-CZ" sz="2000" b="1" dirty="0">
                <a:solidFill>
                  <a:srgbClr val="C00000"/>
                </a:solidFill>
                <a:latin typeface="+mn-lt"/>
              </a:rPr>
              <a:t> </a:t>
            </a:r>
            <a:r>
              <a:rPr lang="cs-CZ" sz="2000" b="1" dirty="0" err="1">
                <a:solidFill>
                  <a:srgbClr val="C00000"/>
                </a:solidFill>
                <a:latin typeface="+mn-lt"/>
              </a:rPr>
              <a:t>Cost</a:t>
            </a:r>
            <a:r>
              <a:rPr lang="cs-CZ" sz="2000" b="1" dirty="0">
                <a:solidFill>
                  <a:srgbClr val="C00000"/>
                </a:solidFill>
                <a:latin typeface="+mn-lt"/>
              </a:rPr>
              <a:t>, SMC) </a:t>
            </a:r>
            <a:r>
              <a:rPr lang="cs-CZ" sz="2000" dirty="0">
                <a:latin typeface="+mn-lt"/>
              </a:rPr>
              <a:t>jsou dány součtem </a:t>
            </a:r>
            <a:r>
              <a:rPr lang="cs-CZ" sz="2000" b="1" dirty="0">
                <a:solidFill>
                  <a:srgbClr val="C00000"/>
                </a:solidFill>
                <a:latin typeface="+mn-lt"/>
              </a:rPr>
              <a:t>soukromých mezních nákladů výroby a externích mezních nákladů (</a:t>
            </a:r>
            <a:r>
              <a:rPr lang="cs-CZ" sz="2000" b="1" dirty="0" err="1">
                <a:solidFill>
                  <a:srgbClr val="C00000"/>
                </a:solidFill>
                <a:latin typeface="+mn-lt"/>
              </a:rPr>
              <a:t>External</a:t>
            </a:r>
            <a:r>
              <a:rPr lang="cs-CZ" sz="2000" b="1" dirty="0">
                <a:solidFill>
                  <a:srgbClr val="C00000"/>
                </a:solidFill>
                <a:latin typeface="+mn-lt"/>
              </a:rPr>
              <a:t> </a:t>
            </a:r>
            <a:r>
              <a:rPr lang="cs-CZ" sz="2000" b="1" dirty="0" err="1">
                <a:solidFill>
                  <a:srgbClr val="C00000"/>
                </a:solidFill>
                <a:latin typeface="+mn-lt"/>
              </a:rPr>
              <a:t>Marginal</a:t>
            </a:r>
            <a:r>
              <a:rPr lang="cs-CZ" sz="2000" b="1" dirty="0">
                <a:solidFill>
                  <a:srgbClr val="C00000"/>
                </a:solidFill>
                <a:latin typeface="+mn-lt"/>
              </a:rPr>
              <a:t> </a:t>
            </a:r>
            <a:r>
              <a:rPr lang="cs-CZ" sz="2000" b="1" dirty="0" err="1">
                <a:solidFill>
                  <a:srgbClr val="C00000"/>
                </a:solidFill>
                <a:latin typeface="+mn-lt"/>
              </a:rPr>
              <a:t>Cost</a:t>
            </a:r>
            <a:r>
              <a:rPr lang="cs-CZ" sz="2000" b="1" dirty="0">
                <a:solidFill>
                  <a:srgbClr val="C00000"/>
                </a:solidFill>
                <a:latin typeface="+mn-lt"/>
              </a:rPr>
              <a:t>)</a:t>
            </a:r>
            <a:r>
              <a:rPr lang="cs-CZ" sz="2000" dirty="0">
                <a:latin typeface="+mn-lt"/>
              </a:rPr>
              <a:t>, což jsou dodatečné náklady vznikající v důsledku záporné externality.</a:t>
            </a:r>
          </a:p>
          <a:p>
            <a:endParaRPr lang="cs-CZ" sz="2000" dirty="0">
              <a:latin typeface="+mn-lt"/>
            </a:endParaRPr>
          </a:p>
          <a:p>
            <a:r>
              <a:rPr lang="cs-CZ" sz="2800" b="1" dirty="0">
                <a:solidFill>
                  <a:srgbClr val="C00000"/>
                </a:solidFill>
                <a:latin typeface="+mn-lt"/>
              </a:rPr>
              <a:t>SMC = ________</a:t>
            </a:r>
          </a:p>
          <a:p>
            <a:endParaRPr lang="cs-CZ" sz="2000" b="1" dirty="0">
              <a:solidFill>
                <a:srgbClr val="C00000"/>
              </a:solidFill>
              <a:latin typeface="+mn-lt"/>
            </a:endParaRPr>
          </a:p>
        </p:txBody>
      </p:sp>
      <p:sp>
        <p:nvSpPr>
          <p:cNvPr id="10" name="TextovéPole 9">
            <a:extLst>
              <a:ext uri="{FF2B5EF4-FFF2-40B4-BE49-F238E27FC236}">
                <a16:creationId xmlns:a16="http://schemas.microsoft.com/office/drawing/2014/main" id="{AEEB95CC-D025-E902-DB15-2398CF781271}"/>
              </a:ext>
            </a:extLst>
          </p:cNvPr>
          <p:cNvSpPr txBox="1"/>
          <p:nvPr/>
        </p:nvSpPr>
        <p:spPr>
          <a:xfrm>
            <a:off x="533398" y="3963887"/>
            <a:ext cx="3352801" cy="1754326"/>
          </a:xfrm>
          <a:prstGeom prst="rect">
            <a:avLst/>
          </a:prstGeom>
          <a:noFill/>
        </p:spPr>
        <p:txBody>
          <a:bodyPr wrap="square">
            <a:spAutoFit/>
          </a:bodyPr>
          <a:lstStyle/>
          <a:p>
            <a:r>
              <a:rPr lang="cs-CZ" sz="2000" dirty="0">
                <a:latin typeface="+mn-lt"/>
              </a:rPr>
              <a:t>Společensky efektivní výši výstupu určuje rovnost celkového mezního užitku a  celkových mezních nákladů: </a:t>
            </a:r>
            <a:r>
              <a:rPr lang="cs-CZ" sz="2800" b="1" dirty="0">
                <a:solidFill>
                  <a:srgbClr val="C00000"/>
                </a:solidFill>
                <a:latin typeface="+mn-lt"/>
              </a:rPr>
              <a:t>________</a:t>
            </a:r>
            <a:endParaRPr lang="cs-CZ" sz="2000" dirty="0">
              <a:latin typeface="+mn-lt"/>
            </a:endParaRPr>
          </a:p>
        </p:txBody>
      </p:sp>
    </p:spTree>
    <p:extLst>
      <p:ext uri="{BB962C8B-B14F-4D97-AF65-F5344CB8AC3E}">
        <p14:creationId xmlns:p14="http://schemas.microsoft.com/office/powerpoint/2010/main" val="3500142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EE035-1A31-F982-8897-89740906BFD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F7097D6-A4E2-82A7-06E8-4A0D6E7B9E6B}"/>
              </a:ext>
            </a:extLst>
          </p:cNvPr>
          <p:cNvSpPr txBox="1">
            <a:spLocks noGrp="1"/>
          </p:cNvSpPr>
          <p:nvPr>
            <p:ph type="title"/>
          </p:nvPr>
        </p:nvSpPr>
        <p:spPr>
          <a:xfrm>
            <a:off x="343915" y="742582"/>
            <a:ext cx="8456168" cy="690574"/>
          </a:xfrm>
          <a:prstGeom prst="rect">
            <a:avLst/>
          </a:prstGeom>
        </p:spPr>
        <p:txBody>
          <a:bodyPr vert="horz" wrap="square" lIns="0" tIns="13335" rIns="0" bIns="0" rtlCol="0">
            <a:spAutoFit/>
          </a:bodyPr>
          <a:lstStyle/>
          <a:p>
            <a:pPr algn="ctr">
              <a:lnSpc>
                <a:spcPct val="100000"/>
              </a:lnSpc>
              <a:spcBef>
                <a:spcPts val="105"/>
              </a:spcBef>
            </a:pPr>
            <a:endParaRPr sz="4400" b="1" spc="-10" dirty="0"/>
          </a:p>
        </p:txBody>
      </p:sp>
      <p:sp>
        <p:nvSpPr>
          <p:cNvPr id="7" name="TextovéPole 6">
            <a:extLst>
              <a:ext uri="{FF2B5EF4-FFF2-40B4-BE49-F238E27FC236}">
                <a16:creationId xmlns:a16="http://schemas.microsoft.com/office/drawing/2014/main" id="{CF11142B-24B9-C3BB-4269-3A0BBDC8DA5F}"/>
              </a:ext>
            </a:extLst>
          </p:cNvPr>
          <p:cNvSpPr txBox="1"/>
          <p:nvPr/>
        </p:nvSpPr>
        <p:spPr>
          <a:xfrm>
            <a:off x="457200" y="3276600"/>
            <a:ext cx="4532885" cy="4792851"/>
          </a:xfrm>
          <a:prstGeom prst="rect">
            <a:avLst/>
          </a:prstGeom>
          <a:noFill/>
        </p:spPr>
        <p:txBody>
          <a:bodyPr wrap="square">
            <a:spAutoFit/>
          </a:bodyPr>
          <a:lstStyle/>
          <a:p>
            <a:pPr marL="457200" indent="-457200">
              <a:lnSpc>
                <a:spcPct val="115000"/>
              </a:lnSpc>
              <a:spcAft>
                <a:spcPts val="800"/>
              </a:spcAft>
              <a:buFont typeface="+mj-lt"/>
              <a:buAutoNum type="alphaLcPeriod"/>
            </a:pPr>
            <a:r>
              <a:rPr lang="cs-CZ" b="1" dirty="0">
                <a:solidFill>
                  <a:srgbClr val="C00000"/>
                </a:solidFill>
                <a:latin typeface="+mn-lt"/>
              </a:rPr>
              <a:t>Určete optimální výši výstupu z hlediska firem maximalizujících zisk a z hlediska celé společnosti.</a:t>
            </a:r>
          </a:p>
          <a:p>
            <a:pPr marL="457200" indent="-457200">
              <a:lnSpc>
                <a:spcPct val="115000"/>
              </a:lnSpc>
              <a:spcAft>
                <a:spcPts val="800"/>
              </a:spcAft>
              <a:buFont typeface="+mj-lt"/>
              <a:buAutoNum type="alphaLcPeriod"/>
            </a:pPr>
            <a:r>
              <a:rPr lang="cs-CZ" b="1" dirty="0">
                <a:solidFill>
                  <a:srgbClr val="C00000"/>
                </a:solidFill>
                <a:latin typeface="+mn-lt"/>
              </a:rPr>
              <a:t>Vysvětlete, v čem spočívají tzv. společenské náklady neefektivnosti a vyznačte jejich velikost v grafu představujícím výrobu papíru.</a:t>
            </a:r>
            <a:endParaRPr lang="cs-CZ" sz="2000" b="1" kern="100" dirty="0">
              <a:solidFill>
                <a:srgbClr val="C00000"/>
              </a:solidFill>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4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kern="100" dirty="0">
              <a:effectLst/>
              <a:latin typeface="+mn-lt"/>
              <a:ea typeface="Aptos" panose="020B0004020202020204" pitchFamily="34" charset="0"/>
              <a:cs typeface="Times New Roman" panose="02020603050405020304" pitchFamily="18" charset="0"/>
            </a:endParaRPr>
          </a:p>
        </p:txBody>
      </p:sp>
      <p:pic>
        <p:nvPicPr>
          <p:cNvPr id="4" name="Obrázek 3" descr="Obsah obrázku řada/pruh, diagram, Vykreslený graf&#10;&#10;Obsah generovaný pomocí AI může být nesprávný.">
            <a:extLst>
              <a:ext uri="{FF2B5EF4-FFF2-40B4-BE49-F238E27FC236}">
                <a16:creationId xmlns:a16="http://schemas.microsoft.com/office/drawing/2014/main" id="{BA5C4CE9-273D-2D34-F2AD-0232CA1EB376}"/>
              </a:ext>
            </a:extLst>
          </p:cNvPr>
          <p:cNvPicPr>
            <a:picLocks noChangeAspect="1"/>
          </p:cNvPicPr>
          <p:nvPr/>
        </p:nvPicPr>
        <p:blipFill>
          <a:blip r:embed="rId2"/>
          <a:srcRect t="3454"/>
          <a:stretch>
            <a:fillRect/>
          </a:stretch>
        </p:blipFill>
        <p:spPr>
          <a:xfrm>
            <a:off x="5095267" y="2667001"/>
            <a:ext cx="3591533" cy="3467468"/>
          </a:xfrm>
          <a:prstGeom prst="rect">
            <a:avLst/>
          </a:prstGeom>
        </p:spPr>
      </p:pic>
      <p:sp>
        <p:nvSpPr>
          <p:cNvPr id="6" name="TextovéPole 5">
            <a:extLst>
              <a:ext uri="{FF2B5EF4-FFF2-40B4-BE49-F238E27FC236}">
                <a16:creationId xmlns:a16="http://schemas.microsoft.com/office/drawing/2014/main" id="{6685E98E-41A9-D4F5-9212-19E644A2E160}"/>
              </a:ext>
            </a:extLst>
          </p:cNvPr>
          <p:cNvSpPr txBox="1"/>
          <p:nvPr/>
        </p:nvSpPr>
        <p:spPr>
          <a:xfrm>
            <a:off x="533400" y="1600200"/>
            <a:ext cx="8077200" cy="1347805"/>
          </a:xfrm>
          <a:prstGeom prst="rect">
            <a:avLst/>
          </a:prstGeom>
          <a:noFill/>
        </p:spPr>
        <p:txBody>
          <a:bodyPr wrap="square">
            <a:spAutoFit/>
          </a:bodyPr>
          <a:lstStyle/>
          <a:p>
            <a:pPr>
              <a:lnSpc>
                <a:spcPct val="115000"/>
              </a:lnSpc>
              <a:spcAft>
                <a:spcPts val="800"/>
              </a:spcAft>
              <a:buNone/>
            </a:pPr>
            <a:r>
              <a:rPr lang="cs-CZ" b="1" dirty="0">
                <a:latin typeface="+mn-lt"/>
              </a:rPr>
              <a:t>Výroba papíru produkuje zápornou externalitu. Mezní náklady výroby znázorňuje v grafu křivka MC a externí náklady (tj. dodatečné náklady vznikající společnosti v důsledku záporné externality) křivka EMC. Tržní poptávka po papíru je znázorněna křivkou D.</a:t>
            </a:r>
          </a:p>
        </p:txBody>
      </p:sp>
    </p:spTree>
    <p:extLst>
      <p:ext uri="{BB962C8B-B14F-4D97-AF65-F5344CB8AC3E}">
        <p14:creationId xmlns:p14="http://schemas.microsoft.com/office/powerpoint/2010/main" val="625710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31956-84BF-2F96-86D5-F1303242C6A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439EB77-74C3-254B-295A-2A679F290CB1}"/>
              </a:ext>
            </a:extLst>
          </p:cNvPr>
          <p:cNvSpPr txBox="1">
            <a:spLocks noGrp="1"/>
          </p:cNvSpPr>
          <p:nvPr>
            <p:ph type="title"/>
          </p:nvPr>
        </p:nvSpPr>
        <p:spPr>
          <a:xfrm>
            <a:off x="343915" y="742582"/>
            <a:ext cx="8456168" cy="690574"/>
          </a:xfrm>
          <a:prstGeom prst="rect">
            <a:avLst/>
          </a:prstGeom>
        </p:spPr>
        <p:txBody>
          <a:bodyPr vert="horz" wrap="square" lIns="0" tIns="13335" rIns="0" bIns="0" rtlCol="0">
            <a:spAutoFit/>
          </a:bodyPr>
          <a:lstStyle/>
          <a:p>
            <a:pPr algn="ctr">
              <a:lnSpc>
                <a:spcPct val="100000"/>
              </a:lnSpc>
              <a:spcBef>
                <a:spcPts val="105"/>
              </a:spcBef>
            </a:pPr>
            <a:endParaRPr sz="4400" b="1" spc="-10" dirty="0"/>
          </a:p>
        </p:txBody>
      </p:sp>
      <p:pic>
        <p:nvPicPr>
          <p:cNvPr id="3" name="Obrázek 2" descr="Obsah obrázku diagram, řada/pruh, Vykreslený graf&#10;&#10;Obsah generovaný pomocí AI může být nesprávný.">
            <a:extLst>
              <a:ext uri="{FF2B5EF4-FFF2-40B4-BE49-F238E27FC236}">
                <a16:creationId xmlns:a16="http://schemas.microsoft.com/office/drawing/2014/main" id="{5FA56F38-939C-64F2-AE85-D298F0123D66}"/>
              </a:ext>
            </a:extLst>
          </p:cNvPr>
          <p:cNvPicPr>
            <a:picLocks noChangeAspect="1"/>
          </p:cNvPicPr>
          <p:nvPr/>
        </p:nvPicPr>
        <p:blipFill>
          <a:blip r:embed="rId2"/>
          <a:stretch>
            <a:fillRect/>
          </a:stretch>
        </p:blipFill>
        <p:spPr>
          <a:xfrm>
            <a:off x="4162128" y="2819400"/>
            <a:ext cx="4981872" cy="3296017"/>
          </a:xfrm>
          <a:prstGeom prst="rect">
            <a:avLst/>
          </a:prstGeom>
        </p:spPr>
      </p:pic>
      <p:sp>
        <p:nvSpPr>
          <p:cNvPr id="6" name="TextovéPole 5">
            <a:extLst>
              <a:ext uri="{FF2B5EF4-FFF2-40B4-BE49-F238E27FC236}">
                <a16:creationId xmlns:a16="http://schemas.microsoft.com/office/drawing/2014/main" id="{78D8AB53-73B6-7BF4-B583-20DF5CF2BF5B}"/>
              </a:ext>
            </a:extLst>
          </p:cNvPr>
          <p:cNvSpPr txBox="1"/>
          <p:nvPr/>
        </p:nvSpPr>
        <p:spPr>
          <a:xfrm>
            <a:off x="533398" y="1634460"/>
            <a:ext cx="8266683" cy="2985433"/>
          </a:xfrm>
          <a:prstGeom prst="rect">
            <a:avLst/>
          </a:prstGeom>
          <a:noFill/>
        </p:spPr>
        <p:txBody>
          <a:bodyPr wrap="square">
            <a:spAutoFit/>
          </a:bodyPr>
          <a:lstStyle/>
          <a:p>
            <a:r>
              <a:rPr lang="cs-CZ" sz="2000" b="1" dirty="0">
                <a:solidFill>
                  <a:srgbClr val="C00000"/>
                </a:solidFill>
                <a:latin typeface="+mn-lt"/>
              </a:rPr>
              <a:t>_______________________ (</a:t>
            </a:r>
            <a:r>
              <a:rPr lang="cs-CZ" sz="2000" b="1" dirty="0" err="1">
                <a:solidFill>
                  <a:srgbClr val="C00000"/>
                </a:solidFill>
                <a:latin typeface="+mn-lt"/>
              </a:rPr>
              <a:t>Social</a:t>
            </a:r>
            <a:r>
              <a:rPr lang="cs-CZ" sz="2000" b="1" dirty="0">
                <a:solidFill>
                  <a:srgbClr val="C00000"/>
                </a:solidFill>
                <a:latin typeface="+mn-lt"/>
              </a:rPr>
              <a:t> </a:t>
            </a:r>
            <a:r>
              <a:rPr lang="cs-CZ" sz="2000" b="1" dirty="0" err="1">
                <a:solidFill>
                  <a:srgbClr val="C00000"/>
                </a:solidFill>
                <a:latin typeface="+mn-lt"/>
              </a:rPr>
              <a:t>Marginal</a:t>
            </a:r>
            <a:r>
              <a:rPr lang="cs-CZ" sz="2000" b="1" dirty="0">
                <a:solidFill>
                  <a:srgbClr val="C00000"/>
                </a:solidFill>
                <a:latin typeface="+mn-lt"/>
              </a:rPr>
              <a:t> Utility, SMU) </a:t>
            </a:r>
            <a:r>
              <a:rPr lang="cs-CZ" sz="2000" dirty="0">
                <a:latin typeface="+mn-lt"/>
              </a:rPr>
              <a:t>je součtem </a:t>
            </a:r>
            <a:r>
              <a:rPr lang="cs-CZ" sz="2000" b="1" dirty="0">
                <a:solidFill>
                  <a:srgbClr val="C00000"/>
                </a:solidFill>
                <a:latin typeface="+mn-lt"/>
              </a:rPr>
              <a:t>soukromého mezního užitku, </a:t>
            </a:r>
            <a:r>
              <a:rPr lang="cs-CZ" sz="2000" dirty="0">
                <a:latin typeface="+mn-lt"/>
              </a:rPr>
              <a:t>který daná činnost přináší jejímu původci, a </a:t>
            </a:r>
            <a:r>
              <a:rPr lang="cs-CZ" sz="2000" b="1" dirty="0">
                <a:solidFill>
                  <a:srgbClr val="C00000"/>
                </a:solidFill>
                <a:latin typeface="+mn-lt"/>
              </a:rPr>
              <a:t>externího mezního užitku, </a:t>
            </a:r>
            <a:r>
              <a:rPr lang="cs-CZ" sz="2000" dirty="0">
                <a:latin typeface="+mn-lt"/>
              </a:rPr>
              <a:t>tj. dodatečný užitek, který získávají jiné subjekty.</a:t>
            </a:r>
          </a:p>
          <a:p>
            <a:endParaRPr lang="cs-CZ" sz="2000" dirty="0">
              <a:latin typeface="+mn-lt"/>
            </a:endParaRPr>
          </a:p>
          <a:p>
            <a:r>
              <a:rPr lang="cs-CZ" sz="2800" b="1" dirty="0">
                <a:solidFill>
                  <a:srgbClr val="C00000"/>
                </a:solidFill>
                <a:latin typeface="+mn-lt"/>
              </a:rPr>
              <a:t>SMU = _________</a:t>
            </a:r>
          </a:p>
          <a:p>
            <a:endParaRPr lang="cs-CZ" sz="2000" dirty="0">
              <a:latin typeface="+mn-lt"/>
            </a:endParaRPr>
          </a:p>
          <a:p>
            <a:endParaRPr lang="cs-CZ" sz="2000" dirty="0">
              <a:latin typeface="+mn-lt"/>
            </a:endParaRPr>
          </a:p>
          <a:p>
            <a:endParaRPr lang="cs-CZ" sz="2000" b="1" dirty="0">
              <a:solidFill>
                <a:srgbClr val="C00000"/>
              </a:solidFill>
              <a:latin typeface="+mn-lt"/>
            </a:endParaRPr>
          </a:p>
          <a:p>
            <a:endParaRPr lang="cs-CZ" sz="2000" b="1" dirty="0">
              <a:solidFill>
                <a:srgbClr val="C00000"/>
              </a:solidFill>
              <a:latin typeface="+mn-lt"/>
            </a:endParaRPr>
          </a:p>
        </p:txBody>
      </p:sp>
      <p:sp>
        <p:nvSpPr>
          <p:cNvPr id="10" name="TextovéPole 9">
            <a:extLst>
              <a:ext uri="{FF2B5EF4-FFF2-40B4-BE49-F238E27FC236}">
                <a16:creationId xmlns:a16="http://schemas.microsoft.com/office/drawing/2014/main" id="{D27449CA-318C-83D3-46F8-AEE858632F67}"/>
              </a:ext>
            </a:extLst>
          </p:cNvPr>
          <p:cNvSpPr txBox="1"/>
          <p:nvPr/>
        </p:nvSpPr>
        <p:spPr>
          <a:xfrm>
            <a:off x="465408" y="4274786"/>
            <a:ext cx="3352801" cy="523220"/>
          </a:xfrm>
          <a:prstGeom prst="rect">
            <a:avLst/>
          </a:prstGeom>
          <a:noFill/>
        </p:spPr>
        <p:txBody>
          <a:bodyPr wrap="square">
            <a:spAutoFit/>
          </a:bodyPr>
          <a:lstStyle/>
          <a:p>
            <a:pPr algn="ctr"/>
            <a:r>
              <a:rPr lang="cs-CZ" sz="2800" b="1" dirty="0">
                <a:solidFill>
                  <a:srgbClr val="C00000"/>
                </a:solidFill>
                <a:latin typeface="+mn-lt"/>
              </a:rPr>
              <a:t>___________</a:t>
            </a:r>
            <a:endParaRPr lang="cs-CZ" sz="2000" dirty="0">
              <a:latin typeface="+mn-lt"/>
            </a:endParaRPr>
          </a:p>
        </p:txBody>
      </p:sp>
    </p:spTree>
    <p:extLst>
      <p:ext uri="{BB962C8B-B14F-4D97-AF65-F5344CB8AC3E}">
        <p14:creationId xmlns:p14="http://schemas.microsoft.com/office/powerpoint/2010/main" val="164265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E7E68-530F-EC97-4758-1D1DB9A5482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AC69DC6-4AEE-2BF7-0CE7-E38F1F069E39}"/>
              </a:ext>
            </a:extLst>
          </p:cNvPr>
          <p:cNvSpPr txBox="1">
            <a:spLocks noGrp="1"/>
          </p:cNvSpPr>
          <p:nvPr>
            <p:ph type="title"/>
          </p:nvPr>
        </p:nvSpPr>
        <p:spPr>
          <a:xfrm>
            <a:off x="343915" y="742582"/>
            <a:ext cx="8456168" cy="690574"/>
          </a:xfrm>
          <a:prstGeom prst="rect">
            <a:avLst/>
          </a:prstGeom>
        </p:spPr>
        <p:txBody>
          <a:bodyPr vert="horz" wrap="square" lIns="0" tIns="13335" rIns="0" bIns="0" rtlCol="0">
            <a:spAutoFit/>
          </a:bodyPr>
          <a:lstStyle/>
          <a:p>
            <a:pPr algn="ctr">
              <a:lnSpc>
                <a:spcPct val="100000"/>
              </a:lnSpc>
              <a:spcBef>
                <a:spcPts val="105"/>
              </a:spcBef>
            </a:pPr>
            <a:endParaRPr sz="4400" b="1" spc="-10" dirty="0"/>
          </a:p>
        </p:txBody>
      </p:sp>
      <p:sp>
        <p:nvSpPr>
          <p:cNvPr id="7" name="TextovéPole 6">
            <a:extLst>
              <a:ext uri="{FF2B5EF4-FFF2-40B4-BE49-F238E27FC236}">
                <a16:creationId xmlns:a16="http://schemas.microsoft.com/office/drawing/2014/main" id="{7D2E25DC-1B38-11CC-895B-8F9693AAABEA}"/>
              </a:ext>
            </a:extLst>
          </p:cNvPr>
          <p:cNvSpPr txBox="1"/>
          <p:nvPr/>
        </p:nvSpPr>
        <p:spPr>
          <a:xfrm>
            <a:off x="533399" y="2895600"/>
            <a:ext cx="8571483" cy="3483261"/>
          </a:xfrm>
          <a:prstGeom prst="rect">
            <a:avLst/>
          </a:prstGeom>
          <a:noFill/>
        </p:spPr>
        <p:txBody>
          <a:bodyPr wrap="square">
            <a:spAutoFit/>
          </a:bodyPr>
          <a:lstStyle/>
          <a:p>
            <a:pPr marL="457200" indent="-457200">
              <a:lnSpc>
                <a:spcPct val="115000"/>
              </a:lnSpc>
              <a:spcAft>
                <a:spcPts val="800"/>
              </a:spcAft>
              <a:buFont typeface="+mj-lt"/>
              <a:buAutoNum type="alphaLcPeriod"/>
            </a:pPr>
            <a:r>
              <a:rPr lang="cs-CZ" b="1" dirty="0">
                <a:solidFill>
                  <a:srgbClr val="C00000"/>
                </a:solidFill>
              </a:rPr>
              <a:t>S použitím grafu vysvětlete, jak by zde mohl neregulovaný tržní mechanismus neefektivně alokovat zdroje.</a:t>
            </a:r>
          </a:p>
          <a:p>
            <a:pPr marL="457200" indent="-457200">
              <a:lnSpc>
                <a:spcPct val="115000"/>
              </a:lnSpc>
              <a:spcAft>
                <a:spcPts val="800"/>
              </a:spcAft>
              <a:buFont typeface="+mj-lt"/>
              <a:buAutoNum type="alphaLcPeriod"/>
            </a:pPr>
            <a:endParaRPr lang="cs-CZ" b="1" dirty="0">
              <a:solidFill>
                <a:srgbClr val="C00000"/>
              </a:solidFill>
            </a:endParaRPr>
          </a:p>
          <a:p>
            <a:pPr marL="457200" indent="-457200">
              <a:lnSpc>
                <a:spcPct val="115000"/>
              </a:lnSpc>
              <a:spcAft>
                <a:spcPts val="800"/>
              </a:spcAft>
              <a:buFont typeface="+mj-lt"/>
              <a:buAutoNum type="alphaLcPeriod"/>
            </a:pPr>
            <a:r>
              <a:rPr lang="cs-CZ" b="1" dirty="0">
                <a:solidFill>
                  <a:srgbClr val="C00000"/>
                </a:solidFill>
              </a:rPr>
              <a:t>Jak by mohly státní orgány reagovat na tento problém?</a:t>
            </a:r>
            <a:endParaRPr lang="cs-CZ" sz="2400" b="1" kern="100" dirty="0">
              <a:solidFill>
                <a:srgbClr val="C00000"/>
              </a:solidFill>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solidFill>
                <a:srgbClr val="C00000"/>
              </a:solidFill>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solidFill>
                <a:srgbClr val="C00000"/>
              </a:solidFill>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solidFill>
                <a:srgbClr val="C00000"/>
              </a:solidFill>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solidFill>
                <a:srgbClr val="C00000"/>
              </a:solidFill>
              <a:effectLst/>
              <a:latin typeface="+mn-lt"/>
              <a:ea typeface="Aptos" panose="020B0004020202020204" pitchFamily="34" charset="0"/>
              <a:cs typeface="Times New Roman" panose="02020603050405020304" pitchFamily="18" charset="0"/>
            </a:endParaRPr>
          </a:p>
        </p:txBody>
      </p:sp>
      <p:sp>
        <p:nvSpPr>
          <p:cNvPr id="6" name="TextovéPole 5">
            <a:extLst>
              <a:ext uri="{FF2B5EF4-FFF2-40B4-BE49-F238E27FC236}">
                <a16:creationId xmlns:a16="http://schemas.microsoft.com/office/drawing/2014/main" id="{EF03667B-3AB0-B986-BFFF-4A292855B6E7}"/>
              </a:ext>
            </a:extLst>
          </p:cNvPr>
          <p:cNvSpPr txBox="1"/>
          <p:nvPr/>
        </p:nvSpPr>
        <p:spPr>
          <a:xfrm>
            <a:off x="533399" y="1809922"/>
            <a:ext cx="8077200" cy="708912"/>
          </a:xfrm>
          <a:prstGeom prst="rect">
            <a:avLst/>
          </a:prstGeom>
          <a:noFill/>
        </p:spPr>
        <p:txBody>
          <a:bodyPr wrap="square">
            <a:spAutoFit/>
          </a:bodyPr>
          <a:lstStyle/>
          <a:p>
            <a:pPr>
              <a:lnSpc>
                <a:spcPct val="115000"/>
              </a:lnSpc>
              <a:spcAft>
                <a:spcPts val="800"/>
              </a:spcAft>
              <a:buNone/>
            </a:pPr>
            <a:r>
              <a:rPr lang="cs-CZ" b="1" dirty="0"/>
              <a:t>Vysokoškolské vzdělání se často uvádí jako příklad statku spojeného s kladnou externalitou. </a:t>
            </a:r>
            <a:endParaRPr lang="cs-CZ" b="1" dirty="0">
              <a:latin typeface="+mn-lt"/>
            </a:endParaRPr>
          </a:p>
        </p:txBody>
      </p:sp>
    </p:spTree>
    <p:extLst>
      <p:ext uri="{BB962C8B-B14F-4D97-AF65-F5344CB8AC3E}">
        <p14:creationId xmlns:p14="http://schemas.microsoft.com/office/powerpoint/2010/main" val="737794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64DD0-929D-F711-5199-B525BE928B1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B82D1E0-537C-9DFD-818A-106A85FEDF4F}"/>
              </a:ext>
            </a:extLst>
          </p:cNvPr>
          <p:cNvSpPr txBox="1">
            <a:spLocks noGrp="1"/>
          </p:cNvSpPr>
          <p:nvPr>
            <p:ph type="title"/>
          </p:nvPr>
        </p:nvSpPr>
        <p:spPr>
          <a:xfrm>
            <a:off x="343915" y="742582"/>
            <a:ext cx="8456168" cy="690574"/>
          </a:xfrm>
          <a:prstGeom prst="rect">
            <a:avLst/>
          </a:prstGeom>
        </p:spPr>
        <p:txBody>
          <a:bodyPr vert="horz" wrap="square" lIns="0" tIns="13335" rIns="0" bIns="0" rtlCol="0">
            <a:spAutoFit/>
          </a:bodyPr>
          <a:lstStyle/>
          <a:p>
            <a:pPr algn="ctr">
              <a:lnSpc>
                <a:spcPct val="100000"/>
              </a:lnSpc>
              <a:spcBef>
                <a:spcPts val="105"/>
              </a:spcBef>
            </a:pPr>
            <a:r>
              <a:rPr lang="cs-CZ" sz="4400" b="1" dirty="0"/>
              <a:t>Veřejné statky</a:t>
            </a:r>
            <a:endParaRPr sz="4400" b="1" spc="-10" dirty="0"/>
          </a:p>
        </p:txBody>
      </p:sp>
      <p:sp>
        <p:nvSpPr>
          <p:cNvPr id="7" name="TextovéPole 6">
            <a:extLst>
              <a:ext uri="{FF2B5EF4-FFF2-40B4-BE49-F238E27FC236}">
                <a16:creationId xmlns:a16="http://schemas.microsoft.com/office/drawing/2014/main" id="{1003DF12-8D88-08C0-5781-75FD39D64639}"/>
              </a:ext>
            </a:extLst>
          </p:cNvPr>
          <p:cNvSpPr txBox="1"/>
          <p:nvPr/>
        </p:nvSpPr>
        <p:spPr>
          <a:xfrm>
            <a:off x="571499" y="1752600"/>
            <a:ext cx="8001000" cy="6190092"/>
          </a:xfrm>
          <a:prstGeom prst="rect">
            <a:avLst/>
          </a:prstGeom>
          <a:noFill/>
        </p:spPr>
        <p:txBody>
          <a:bodyPr wrap="square">
            <a:spAutoFit/>
          </a:bodyPr>
          <a:lstStyle/>
          <a:p>
            <a:pPr marL="342900" indent="-342900">
              <a:lnSpc>
                <a:spcPct val="115000"/>
              </a:lnSpc>
              <a:spcAft>
                <a:spcPts val="800"/>
              </a:spcAft>
              <a:buFont typeface="Arial" panose="020B0604020202020204" pitchFamily="34" charset="0"/>
              <a:buChar char="•"/>
            </a:pPr>
            <a:r>
              <a:rPr lang="cs-CZ" sz="2400" b="1" dirty="0">
                <a:latin typeface="+mn-lt"/>
              </a:rPr>
              <a:t>Charakterizujte veřejné statky.</a:t>
            </a:r>
          </a:p>
          <a:p>
            <a:pPr marL="342900" indent="-342900">
              <a:lnSpc>
                <a:spcPct val="115000"/>
              </a:lnSpc>
              <a:spcAft>
                <a:spcPts val="800"/>
              </a:spcAft>
              <a:buFont typeface="Arial" panose="020B0604020202020204" pitchFamily="34" charset="0"/>
              <a:buChar char="•"/>
            </a:pPr>
            <a:endParaRPr lang="cs-CZ" sz="2400" b="1" dirty="0">
              <a:latin typeface="+mn-lt"/>
            </a:endParaRPr>
          </a:p>
          <a:p>
            <a:pPr marL="342900" indent="-342900">
              <a:lnSpc>
                <a:spcPct val="115000"/>
              </a:lnSpc>
              <a:spcAft>
                <a:spcPts val="800"/>
              </a:spcAft>
              <a:buFont typeface="Arial" panose="020B0604020202020204" pitchFamily="34" charset="0"/>
              <a:buChar char="•"/>
            </a:pPr>
            <a:r>
              <a:rPr lang="cs-CZ" sz="2400" b="1" dirty="0">
                <a:latin typeface="+mn-lt"/>
              </a:rPr>
              <a:t>Charakterizujte „problém černého pasažéra“.</a:t>
            </a:r>
          </a:p>
          <a:p>
            <a:pPr marL="342900" indent="-342900">
              <a:lnSpc>
                <a:spcPct val="115000"/>
              </a:lnSpc>
              <a:spcAft>
                <a:spcPts val="800"/>
              </a:spcAft>
              <a:buFont typeface="Arial" panose="020B0604020202020204" pitchFamily="34" charset="0"/>
              <a:buChar char="•"/>
            </a:pPr>
            <a:endParaRPr lang="cs-CZ" sz="2400" b="1" dirty="0">
              <a:latin typeface="+mn-lt"/>
            </a:endParaRPr>
          </a:p>
          <a:p>
            <a:pPr marL="342900" indent="-342900">
              <a:lnSpc>
                <a:spcPct val="115000"/>
              </a:lnSpc>
              <a:spcAft>
                <a:spcPts val="800"/>
              </a:spcAft>
              <a:buFont typeface="Arial" panose="020B0604020202020204" pitchFamily="34" charset="0"/>
              <a:buChar char="•"/>
            </a:pPr>
            <a:r>
              <a:rPr lang="cs-CZ" sz="2400" b="1" dirty="0">
                <a:latin typeface="+mn-lt"/>
              </a:rPr>
              <a:t>Proč je agregovaná křivka ochoty zaplatit za veřejný statek odvozována vertikálním a nikoli horizontálním součtem? </a:t>
            </a:r>
          </a:p>
          <a:p>
            <a:pPr marL="342900" indent="-342900">
              <a:lnSpc>
                <a:spcPct val="115000"/>
              </a:lnSpc>
              <a:spcAft>
                <a:spcPts val="800"/>
              </a:spcAft>
              <a:buFont typeface="Arial" panose="020B0604020202020204" pitchFamily="34" charset="0"/>
              <a:buChar char="•"/>
            </a:pPr>
            <a:endParaRPr lang="cs-CZ" sz="2400" b="1" dirty="0">
              <a:latin typeface="+mn-lt"/>
            </a:endParaRPr>
          </a:p>
          <a:p>
            <a:pPr marL="342900" indent="-342900">
              <a:lnSpc>
                <a:spcPct val="115000"/>
              </a:lnSpc>
              <a:spcAft>
                <a:spcPts val="800"/>
              </a:spcAft>
              <a:buFont typeface="Arial" panose="020B0604020202020204" pitchFamily="34" charset="0"/>
              <a:buChar char="•"/>
            </a:pPr>
            <a:endParaRPr lang="cs-CZ" sz="2400" b="1"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400" b="1"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400" b="1"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400" b="1"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400" b="1"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68502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F920C-6B37-8ECA-28DC-618B851FA2D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07D00A8-0640-EFF9-D507-46DA80345137}"/>
              </a:ext>
            </a:extLst>
          </p:cNvPr>
          <p:cNvSpPr txBox="1">
            <a:spLocks noGrp="1"/>
          </p:cNvSpPr>
          <p:nvPr>
            <p:ph type="title"/>
          </p:nvPr>
        </p:nvSpPr>
        <p:spPr>
          <a:xfrm>
            <a:off x="343915" y="742582"/>
            <a:ext cx="8456168" cy="629018"/>
          </a:xfrm>
          <a:prstGeom prst="rect">
            <a:avLst/>
          </a:prstGeom>
        </p:spPr>
        <p:txBody>
          <a:bodyPr vert="horz" wrap="square" lIns="0" tIns="13335" rIns="0" bIns="0" rtlCol="0">
            <a:spAutoFit/>
          </a:bodyPr>
          <a:lstStyle/>
          <a:p>
            <a:pPr algn="ctr">
              <a:lnSpc>
                <a:spcPct val="100000"/>
              </a:lnSpc>
              <a:spcBef>
                <a:spcPts val="105"/>
              </a:spcBef>
            </a:pPr>
            <a:endParaRPr lang="cs-CZ" b="1" spc="-10" dirty="0"/>
          </a:p>
        </p:txBody>
      </p:sp>
      <p:sp>
        <p:nvSpPr>
          <p:cNvPr id="7" name="TextovéPole 6">
            <a:extLst>
              <a:ext uri="{FF2B5EF4-FFF2-40B4-BE49-F238E27FC236}">
                <a16:creationId xmlns:a16="http://schemas.microsoft.com/office/drawing/2014/main" id="{F01F52EF-64D6-5F17-FFBC-9419558EA617}"/>
              </a:ext>
            </a:extLst>
          </p:cNvPr>
          <p:cNvSpPr txBox="1"/>
          <p:nvPr/>
        </p:nvSpPr>
        <p:spPr>
          <a:xfrm>
            <a:off x="628650" y="1177358"/>
            <a:ext cx="8001000" cy="2251642"/>
          </a:xfrm>
          <a:prstGeom prst="rect">
            <a:avLst/>
          </a:prstGeom>
          <a:noFill/>
        </p:spPr>
        <p:txBody>
          <a:bodyPr wrap="square">
            <a:spAutoFit/>
          </a:bodyPr>
          <a:lstStyle/>
          <a:p>
            <a:pPr>
              <a:lnSpc>
                <a:spcPct val="115000"/>
              </a:lnSpc>
              <a:spcAft>
                <a:spcPts val="800"/>
              </a:spcAft>
              <a:buNone/>
            </a:pPr>
            <a:endParaRPr lang="cs-CZ" sz="2000" b="1"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000" b="1" kern="100" dirty="0">
              <a:effectLst/>
              <a:latin typeface="+mn-lt"/>
              <a:ea typeface="Aptos" panose="020B0004020202020204" pitchFamily="34" charset="0"/>
              <a:cs typeface="Times New Roman" panose="02020603050405020304" pitchFamily="18" charset="0"/>
            </a:endParaRPr>
          </a:p>
        </p:txBody>
      </p:sp>
      <p:pic>
        <p:nvPicPr>
          <p:cNvPr id="4" name="Obrázek 3" descr="Obsah obrázku diagram, řada/pruh, Vykreslený graf, svah&#10;&#10;Obsah generovaný pomocí AI může být nesprávný.">
            <a:extLst>
              <a:ext uri="{FF2B5EF4-FFF2-40B4-BE49-F238E27FC236}">
                <a16:creationId xmlns:a16="http://schemas.microsoft.com/office/drawing/2014/main" id="{1246A63B-1874-69B0-7987-22E9DF47952A}"/>
              </a:ext>
            </a:extLst>
          </p:cNvPr>
          <p:cNvPicPr>
            <a:picLocks noChangeAspect="1"/>
          </p:cNvPicPr>
          <p:nvPr/>
        </p:nvPicPr>
        <p:blipFill>
          <a:blip r:embed="rId2"/>
          <a:stretch>
            <a:fillRect/>
          </a:stretch>
        </p:blipFill>
        <p:spPr>
          <a:xfrm>
            <a:off x="1809750" y="2726021"/>
            <a:ext cx="5638800" cy="3320551"/>
          </a:xfrm>
          <a:prstGeom prst="rect">
            <a:avLst/>
          </a:prstGeom>
        </p:spPr>
      </p:pic>
    </p:spTree>
    <p:extLst>
      <p:ext uri="{BB962C8B-B14F-4D97-AF65-F5344CB8AC3E}">
        <p14:creationId xmlns:p14="http://schemas.microsoft.com/office/powerpoint/2010/main" val="804197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80582-83DE-4437-DA32-EEFEF126C9C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EB32E1D-7F14-3C61-4FEB-A0C1CBED6AC7}"/>
              </a:ext>
            </a:extLst>
          </p:cNvPr>
          <p:cNvSpPr txBox="1">
            <a:spLocks noGrp="1"/>
          </p:cNvSpPr>
          <p:nvPr>
            <p:ph type="title"/>
          </p:nvPr>
        </p:nvSpPr>
        <p:spPr>
          <a:xfrm>
            <a:off x="343915" y="742582"/>
            <a:ext cx="8456168" cy="629018"/>
          </a:xfrm>
          <a:prstGeom prst="rect">
            <a:avLst/>
          </a:prstGeom>
        </p:spPr>
        <p:txBody>
          <a:bodyPr vert="horz" wrap="square" lIns="0" tIns="13335" rIns="0" bIns="0" rtlCol="0">
            <a:spAutoFit/>
          </a:bodyPr>
          <a:lstStyle/>
          <a:p>
            <a:pPr algn="ctr">
              <a:lnSpc>
                <a:spcPct val="100000"/>
              </a:lnSpc>
              <a:spcBef>
                <a:spcPts val="105"/>
              </a:spcBef>
            </a:pPr>
            <a:r>
              <a:rPr lang="cs-CZ" b="1" dirty="0"/>
              <a:t>Optimální množství veřejného statku</a:t>
            </a:r>
            <a:endParaRPr b="1" spc="-10" dirty="0"/>
          </a:p>
        </p:txBody>
      </p:sp>
      <p:sp>
        <p:nvSpPr>
          <p:cNvPr id="7" name="TextovéPole 6">
            <a:extLst>
              <a:ext uri="{FF2B5EF4-FFF2-40B4-BE49-F238E27FC236}">
                <a16:creationId xmlns:a16="http://schemas.microsoft.com/office/drawing/2014/main" id="{15584EDA-9C84-7E3F-7120-44886838981B}"/>
              </a:ext>
            </a:extLst>
          </p:cNvPr>
          <p:cNvSpPr txBox="1"/>
          <p:nvPr/>
        </p:nvSpPr>
        <p:spPr>
          <a:xfrm>
            <a:off x="343915" y="1600200"/>
            <a:ext cx="8151301" cy="1943865"/>
          </a:xfrm>
          <a:prstGeom prst="rect">
            <a:avLst/>
          </a:prstGeom>
          <a:noFill/>
        </p:spPr>
        <p:txBody>
          <a:bodyPr wrap="square">
            <a:spAutoFit/>
          </a:bodyPr>
          <a:lstStyle/>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__________</a:t>
            </a:r>
            <a:r>
              <a:rPr lang="cs-CZ" sz="2000" b="1" dirty="0">
                <a:latin typeface="+mn-lt"/>
              </a:rPr>
              <a:t> nastává, když částky, které by oba spotřebitelé byli ochotni dohromady zaplatit za dodatečnou jednotku statku, přesně pokrývají náklady na poskytnutí této dodatečné jednotky.</a:t>
            </a:r>
          </a:p>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Celkový náklad dodatečné jednotky statku se přesně _________ částce, kterou je </a:t>
            </a:r>
            <a:r>
              <a:rPr lang="cs-CZ" sz="2000" b="1" dirty="0" err="1">
                <a:solidFill>
                  <a:srgbClr val="C00000"/>
                </a:solidFill>
                <a:latin typeface="+mn-lt"/>
              </a:rPr>
              <a:t>společ</a:t>
            </a:r>
            <a:r>
              <a:rPr lang="pl-PL" sz="2000" b="1" dirty="0">
                <a:solidFill>
                  <a:srgbClr val="C00000"/>
                </a:solidFill>
                <a:latin typeface="+mn-lt"/>
              </a:rPr>
              <a:t>nost ochotna za tuto jednotku zaplatit.</a:t>
            </a:r>
            <a:endParaRPr lang="cs-CZ" sz="2000" b="1" kern="100" dirty="0">
              <a:solidFill>
                <a:srgbClr val="C00000"/>
              </a:solidFill>
              <a:effectLst/>
              <a:latin typeface="+mn-lt"/>
              <a:ea typeface="Aptos" panose="020B0004020202020204" pitchFamily="34" charset="0"/>
              <a:cs typeface="Times New Roman" panose="02020603050405020304" pitchFamily="18" charset="0"/>
            </a:endParaRPr>
          </a:p>
        </p:txBody>
      </p:sp>
      <p:pic>
        <p:nvPicPr>
          <p:cNvPr id="5" name="Obrázek 4" descr="Obsah obrázku diagram, řada/pruh, Vykreslený graf, svah&#10;&#10;Obsah generovaný pomocí AI může být nesprávný.">
            <a:extLst>
              <a:ext uri="{FF2B5EF4-FFF2-40B4-BE49-F238E27FC236}">
                <a16:creationId xmlns:a16="http://schemas.microsoft.com/office/drawing/2014/main" id="{A9E17C3D-6E3E-453B-2EC0-90323ADA29F7}"/>
              </a:ext>
            </a:extLst>
          </p:cNvPr>
          <p:cNvPicPr>
            <a:picLocks noChangeAspect="1"/>
          </p:cNvPicPr>
          <p:nvPr/>
        </p:nvPicPr>
        <p:blipFill>
          <a:blip r:embed="rId2"/>
          <a:stretch>
            <a:fillRect/>
          </a:stretch>
        </p:blipFill>
        <p:spPr>
          <a:xfrm>
            <a:off x="2382299" y="3535978"/>
            <a:ext cx="4379400" cy="2631777"/>
          </a:xfrm>
          <a:prstGeom prst="rect">
            <a:avLst/>
          </a:prstGeom>
        </p:spPr>
      </p:pic>
    </p:spTree>
    <p:extLst>
      <p:ext uri="{BB962C8B-B14F-4D97-AF65-F5344CB8AC3E}">
        <p14:creationId xmlns:p14="http://schemas.microsoft.com/office/powerpoint/2010/main" val="30841916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63F79-C808-C7AF-770E-36B2FB21BB7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42385C1-93A4-2D75-0C4D-147100615F39}"/>
              </a:ext>
            </a:extLst>
          </p:cNvPr>
          <p:cNvSpPr txBox="1">
            <a:spLocks noGrp="1"/>
          </p:cNvSpPr>
          <p:nvPr>
            <p:ph type="title"/>
          </p:nvPr>
        </p:nvSpPr>
        <p:spPr>
          <a:xfrm>
            <a:off x="343915" y="604826"/>
            <a:ext cx="8456168" cy="690574"/>
          </a:xfrm>
          <a:prstGeom prst="rect">
            <a:avLst/>
          </a:prstGeom>
        </p:spPr>
        <p:txBody>
          <a:bodyPr vert="horz" wrap="square" lIns="0" tIns="13335" rIns="0" bIns="0" rtlCol="0">
            <a:spAutoFit/>
          </a:bodyPr>
          <a:lstStyle/>
          <a:p>
            <a:pPr algn="ctr">
              <a:lnSpc>
                <a:spcPct val="100000"/>
              </a:lnSpc>
              <a:spcBef>
                <a:spcPts val="105"/>
              </a:spcBef>
            </a:pPr>
            <a:endParaRPr sz="4400" b="1" spc="-10" dirty="0"/>
          </a:p>
        </p:txBody>
      </p:sp>
      <p:sp>
        <p:nvSpPr>
          <p:cNvPr id="7" name="TextovéPole 6">
            <a:extLst>
              <a:ext uri="{FF2B5EF4-FFF2-40B4-BE49-F238E27FC236}">
                <a16:creationId xmlns:a16="http://schemas.microsoft.com/office/drawing/2014/main" id="{D7CF424D-F255-6995-62AB-8B1628E435EF}"/>
              </a:ext>
            </a:extLst>
          </p:cNvPr>
          <p:cNvSpPr txBox="1"/>
          <p:nvPr/>
        </p:nvSpPr>
        <p:spPr>
          <a:xfrm>
            <a:off x="571499" y="1295400"/>
            <a:ext cx="8001000" cy="6534866"/>
          </a:xfrm>
          <a:prstGeom prst="rect">
            <a:avLst/>
          </a:prstGeom>
          <a:noFill/>
        </p:spPr>
        <p:txBody>
          <a:bodyPr wrap="square">
            <a:spAutoFit/>
          </a:bodyPr>
          <a:lstStyle/>
          <a:p>
            <a:pPr>
              <a:lnSpc>
                <a:spcPct val="115000"/>
              </a:lnSpc>
              <a:spcAft>
                <a:spcPts val="800"/>
              </a:spcAft>
              <a:buNone/>
            </a:pPr>
            <a:r>
              <a:rPr lang="cs-CZ" sz="1600" b="1" dirty="0">
                <a:latin typeface="+mn-lt"/>
              </a:rPr>
              <a:t>Pojišťovna zvažuje poskytování tří druhů pojištění pro případ požáru: a. plné pojistné krytí škody, b. plné krytí škody nad 100 000 Kč, které se odčítají, c. 90% krytí veškeré škody. Porovnej tyto tři způsoby z hlediska jejich schopnosti ovlivnit problém morálního hazardu. </a:t>
            </a:r>
          </a:p>
          <a:p>
            <a:pPr>
              <a:lnSpc>
                <a:spcPct val="115000"/>
              </a:lnSpc>
              <a:spcAft>
                <a:spcPts val="800"/>
              </a:spcAft>
              <a:buNone/>
            </a:pPr>
            <a:r>
              <a:rPr lang="cs-CZ" sz="1600" dirty="0">
                <a:latin typeface="+mn-lt"/>
              </a:rPr>
              <a:t>Problém morálního hazardu vzniká v souvislosti s pojištěním pro případ požáru tehdy, když ten, kdo se pojišťuje, má možnost ovlivnit pravděpodobnost požáru a rozsah škody způsobené ohněm. Vlastník může provést opatření, která omezují pravděpodobnost požáru, např. kontrolou a nahrazováním špatného elektrického vedení či plynových trubek, instalací poplašného zařízení, přemístěním hodnotných zařízení z místa, kde je pravděpodobnost vzniku požáru největší apod. Při poskytnutí plného pojištění má pojištěný pouze malé motivy omezovat jak pravděpodobnost požáru, tak rozsah vzniklé škody. Srovnání druhých dvou možností je závislé na hodnotě potencionální ztráty. Oba způsoby snižují problém morálního hazardu, který souvisí s dokonalou kompenzací ztrát. Jestliže je hodnota vlastnictví nižší (vyšší) než 1 000 000 Kč, celková ztráta bude nižší (vyšší) za 90% krytí než za 100 000 Kč spoluúčasti. K riziku neutrální vlastník si bude přát platit až do výše očekávané hodnoty rozdílu mezi škodou vzniklou bez a s bezpečnostními opatřeními. Jestliže hodnota majetku přesáhne 1 000 000 Kč, bude vlastník pravděpodobněji zavádět preventivní opatření proti vzniku požáru v případě pojištění s 90% krytím škody než při 100 000 Kč spoluúčasti</a:t>
            </a:r>
            <a:endParaRPr lang="cs-CZ" sz="16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16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16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16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16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03228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F65D5-BA6A-965E-1368-91914EA16C7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B3577F1-D0A8-98B0-390A-4244524E9848}"/>
              </a:ext>
            </a:extLst>
          </p:cNvPr>
          <p:cNvSpPr txBox="1">
            <a:spLocks noGrp="1"/>
          </p:cNvSpPr>
          <p:nvPr>
            <p:ph type="title"/>
          </p:nvPr>
        </p:nvSpPr>
        <p:spPr>
          <a:xfrm>
            <a:off x="343916" y="533400"/>
            <a:ext cx="8456168" cy="690574"/>
          </a:xfrm>
          <a:prstGeom prst="rect">
            <a:avLst/>
          </a:prstGeom>
        </p:spPr>
        <p:txBody>
          <a:bodyPr vert="horz" wrap="square" lIns="0" tIns="13335" rIns="0" bIns="0" rtlCol="0">
            <a:spAutoFit/>
          </a:bodyPr>
          <a:lstStyle/>
          <a:p>
            <a:pPr algn="ctr">
              <a:lnSpc>
                <a:spcPct val="100000"/>
              </a:lnSpc>
              <a:spcBef>
                <a:spcPts val="105"/>
              </a:spcBef>
            </a:pPr>
            <a:endParaRPr sz="4400" b="1" spc="-10" dirty="0"/>
          </a:p>
        </p:txBody>
      </p:sp>
      <p:sp>
        <p:nvSpPr>
          <p:cNvPr id="7" name="TextovéPole 6">
            <a:extLst>
              <a:ext uri="{FF2B5EF4-FFF2-40B4-BE49-F238E27FC236}">
                <a16:creationId xmlns:a16="http://schemas.microsoft.com/office/drawing/2014/main" id="{F2E90551-EB9D-08F7-73B3-8B0CB0CE24F9}"/>
              </a:ext>
            </a:extLst>
          </p:cNvPr>
          <p:cNvSpPr txBox="1"/>
          <p:nvPr/>
        </p:nvSpPr>
        <p:spPr>
          <a:xfrm>
            <a:off x="571500" y="1901082"/>
            <a:ext cx="8001000" cy="5276444"/>
          </a:xfrm>
          <a:prstGeom prst="rect">
            <a:avLst/>
          </a:prstGeom>
          <a:noFill/>
        </p:spPr>
        <p:txBody>
          <a:bodyPr wrap="square">
            <a:spAutoFit/>
          </a:bodyPr>
          <a:lstStyle/>
          <a:p>
            <a:pPr>
              <a:lnSpc>
                <a:spcPct val="115000"/>
              </a:lnSpc>
              <a:spcAft>
                <a:spcPts val="800"/>
              </a:spcAft>
              <a:buNone/>
            </a:pPr>
            <a:r>
              <a:rPr lang="cs-CZ" sz="1100" dirty="0">
                <a:latin typeface="+mn-lt"/>
              </a:rPr>
              <a:t>Takový vztah vzniká vždy, když si někdo najímá někoho jiného pro splnění úkolu, který ovlivňuje jeho užitek. Osoba, která najímá, je nájemce, resp. zaměstnavatel (</a:t>
            </a:r>
            <a:r>
              <a:rPr lang="cs-CZ" sz="1100" dirty="0" err="1">
                <a:latin typeface="+mn-lt"/>
              </a:rPr>
              <a:t>Principal</a:t>
            </a:r>
            <a:r>
              <a:rPr lang="cs-CZ" sz="1100" dirty="0">
                <a:latin typeface="+mn-lt"/>
              </a:rPr>
              <a:t>, P); osoba, která je najímána, resp. zmocněna, je zmocněncem (Agent, A). Zmocněnec působí pro nebo za nájemce, tj. vykonává určité úkoly nebo služby pro nájemce. V rámci firmy je manažer zmocněncem a vlastník firmy (akcionář) nájemcem. Na manažerech spočívá každodenní rozhodování ohledně firmy (za akcionáře). Pacient a jeho lékař (lékař je zmocněncem, který poskytuje léčbu svému nájemci – pacientovi) jsou dalším příkladem uvedeného vztahu. Dokonce i vláda, která působí za obyvatelstvo, vystupuje jako jeho zmocněnec.</a:t>
            </a:r>
          </a:p>
          <a:p>
            <a:pPr>
              <a:lnSpc>
                <a:spcPct val="115000"/>
              </a:lnSpc>
              <a:spcAft>
                <a:spcPts val="800"/>
              </a:spcAft>
              <a:buNone/>
            </a:pPr>
            <a:r>
              <a:rPr lang="cs-CZ" sz="1100" dirty="0">
                <a:latin typeface="+mn-lt"/>
              </a:rPr>
              <a:t>Pro vztah nájemce a zmocněnce jsou typické následující charakteristiky: (1) Nájemce obvykle deleguje na zmocněnce určitou část rozhodovacích pravomocí. (2) Zmocněnec vykonává určité úkoly nebo rozhoduje určité záležitosti za nájemce a o následky tohoto jednání se s ním dělí. Proto zde existuje vzájemná propojenost mezi užitkem zmocněnce a nájemce. (3) Rozhodování probíhá v  kontextu nejistoty. Přesný výsledek činnosti zmocněnce není možné určit předem, protože závisí jen zčásti na činnosti nebo úsilí zmocněnce a zčásti na náhodných faktorech (např. počasí ovlivňuje velikost úrody, chování konkurentů a stav ekonomiky ovlivňuje zisk firmy, celkový zdravotní stav pacienta ovlivňuje jeho uzdravení apod.). (4) Existuje zde asymetrická informace a s ní spojený problém morálního hazardu. Zmocněnec má tendenci jednat pouze ve svém vlastním zájmu, což mu umožňuje existence utajené činnosti či informace. </a:t>
            </a:r>
          </a:p>
          <a:p>
            <a:pPr>
              <a:lnSpc>
                <a:spcPct val="115000"/>
              </a:lnSpc>
              <a:spcAft>
                <a:spcPts val="800"/>
              </a:spcAft>
              <a:buNone/>
            </a:pPr>
            <a:r>
              <a:rPr lang="cs-CZ" sz="1100" dirty="0">
                <a:latin typeface="+mn-lt"/>
              </a:rPr>
              <a:t>Jak zmocněnec, tak nájemce jsou motivováni svými vlastními zájmy, oba chtějí maximalizovat svůj užitek. Není důvod předpokládat, že se zájmy obou shodují. Zmocněnec má tendenci maximalizovat spíše svůj vlastní užitek než užitek nájemce. Jak může být zmocněnec motivován, aby působil co nejvíce v zájmu nájemce? Existují v zásadě pouze dvě metody poskytující takovou motivaci:</a:t>
            </a:r>
          </a:p>
          <a:p>
            <a:pPr marL="228600" indent="-228600">
              <a:lnSpc>
                <a:spcPct val="115000"/>
              </a:lnSpc>
              <a:spcAft>
                <a:spcPts val="800"/>
              </a:spcAft>
              <a:buAutoNum type="alphaLcParenBoth"/>
            </a:pPr>
            <a:r>
              <a:rPr lang="cs-CZ" sz="1100" dirty="0">
                <a:latin typeface="+mn-lt"/>
              </a:rPr>
              <a:t>Zahrnutí určitého pravidla podílnictví, např. ve způsobu rozdělení výnosu mezi zmocněnce a nájemce. To umožňuje řešení motivačního problému tím, že vede zmocněnce k volbě činnosti, která maximalizuje současně užitek nájemce.</a:t>
            </a:r>
          </a:p>
          <a:p>
            <a:pPr marL="228600" indent="-228600">
              <a:lnSpc>
                <a:spcPct val="115000"/>
              </a:lnSpc>
              <a:spcAft>
                <a:spcPts val="800"/>
              </a:spcAft>
              <a:buAutoNum type="alphaLcParenBoth"/>
            </a:pPr>
            <a:r>
              <a:rPr lang="cs-CZ" sz="1100" dirty="0">
                <a:latin typeface="+mn-lt"/>
              </a:rPr>
              <a:t>V omezeném množství případů je možné přinutit zmocněnce působit co nejvíce v zájmu nájemce prostřednictvím pozorování jeho činnosti, ale toho může být docíleno pouze s dodatečnými náklady.</a:t>
            </a:r>
            <a:endParaRPr lang="cs-CZ" sz="11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11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11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11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959801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16252" y="2590800"/>
            <a:ext cx="6111495" cy="2475037"/>
          </a:xfrm>
          <a:prstGeom prst="rect">
            <a:avLst/>
          </a:prstGeom>
        </p:spPr>
        <p:txBody>
          <a:bodyPr vert="horz" wrap="square" lIns="0" tIns="12700" rIns="0" bIns="0" rtlCol="0">
            <a:spAutoFit/>
          </a:bodyPr>
          <a:lstStyle/>
          <a:p>
            <a:pPr marL="12700" marR="5080" indent="85090" algn="ctr">
              <a:lnSpc>
                <a:spcPct val="100000"/>
              </a:lnSpc>
              <a:spcBef>
                <a:spcPts val="100"/>
              </a:spcBef>
            </a:pPr>
            <a:r>
              <a:rPr sz="8000" b="1" dirty="0">
                <a:solidFill>
                  <a:srgbClr val="C00000"/>
                </a:solidFill>
                <a:latin typeface="Calibri"/>
                <a:cs typeface="Calibri"/>
              </a:rPr>
              <a:t>ĎAKUJEM</a:t>
            </a:r>
            <a:r>
              <a:rPr sz="8000" b="1" spc="-290" dirty="0">
                <a:solidFill>
                  <a:srgbClr val="C00000"/>
                </a:solidFill>
                <a:latin typeface="Calibri"/>
                <a:cs typeface="Calibri"/>
              </a:rPr>
              <a:t> </a:t>
            </a:r>
            <a:r>
              <a:rPr sz="8000" b="1" spc="-25" dirty="0">
                <a:solidFill>
                  <a:srgbClr val="C00000"/>
                </a:solidFill>
                <a:latin typeface="Calibri"/>
                <a:cs typeface="Calibri"/>
              </a:rPr>
              <a:t>ZA </a:t>
            </a:r>
            <a:r>
              <a:rPr sz="8000" b="1" spc="-10" dirty="0">
                <a:solidFill>
                  <a:srgbClr val="C00000"/>
                </a:solidFill>
                <a:latin typeface="Calibri"/>
                <a:cs typeface="Calibri"/>
              </a:rPr>
              <a:t>SPOLUPRÁCU</a:t>
            </a:r>
            <a:endParaRPr sz="8000" dirty="0">
              <a:latin typeface="Calibri"/>
              <a:cs typeface="Calibri"/>
            </a:endParaRPr>
          </a:p>
        </p:txBody>
      </p:sp>
      <p:pic>
        <p:nvPicPr>
          <p:cNvPr id="3" name="object 3"/>
          <p:cNvPicPr/>
          <p:nvPr/>
        </p:nvPicPr>
        <p:blipFill>
          <a:blip r:embed="rId2" cstate="print"/>
          <a:stretch>
            <a:fillRect/>
          </a:stretch>
        </p:blipFill>
        <p:spPr>
          <a:xfrm>
            <a:off x="304800" y="304800"/>
            <a:ext cx="3733800" cy="161797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73065-71E9-A37C-06B1-0D7AD2CBF9F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FEAB52F-0814-FAC3-4867-C1B2F0BBBD39}"/>
              </a:ext>
            </a:extLst>
          </p:cNvPr>
          <p:cNvSpPr txBox="1">
            <a:spLocks noGrp="1"/>
          </p:cNvSpPr>
          <p:nvPr>
            <p:ph type="title"/>
          </p:nvPr>
        </p:nvSpPr>
        <p:spPr>
          <a:xfrm>
            <a:off x="1162557" y="685800"/>
            <a:ext cx="6895085" cy="1367682"/>
          </a:xfrm>
          <a:prstGeom prst="rect">
            <a:avLst/>
          </a:prstGeom>
        </p:spPr>
        <p:txBody>
          <a:bodyPr vert="horz" wrap="square" lIns="0" tIns="13335" rIns="0" bIns="0" rtlCol="0">
            <a:spAutoFit/>
          </a:bodyPr>
          <a:lstStyle/>
          <a:p>
            <a:pPr algn="ctr">
              <a:lnSpc>
                <a:spcPct val="100000"/>
              </a:lnSpc>
              <a:spcBef>
                <a:spcPts val="105"/>
              </a:spcBef>
            </a:pPr>
            <a:r>
              <a:rPr lang="cs-CZ" sz="4400" b="1" dirty="0"/>
              <a:t>Předpoklady modelu všeobecné rovnováhy</a:t>
            </a:r>
            <a:endParaRPr sz="4400" b="1" spc="-10" dirty="0"/>
          </a:p>
        </p:txBody>
      </p:sp>
      <p:sp>
        <p:nvSpPr>
          <p:cNvPr id="7" name="TextovéPole 6">
            <a:extLst>
              <a:ext uri="{FF2B5EF4-FFF2-40B4-BE49-F238E27FC236}">
                <a16:creationId xmlns:a16="http://schemas.microsoft.com/office/drawing/2014/main" id="{4083529B-3E7D-7489-F940-2E7CDE79D65D}"/>
              </a:ext>
            </a:extLst>
          </p:cNvPr>
          <p:cNvSpPr txBox="1"/>
          <p:nvPr/>
        </p:nvSpPr>
        <p:spPr>
          <a:xfrm>
            <a:off x="381000" y="2057400"/>
            <a:ext cx="8001000" cy="5850512"/>
          </a:xfrm>
          <a:prstGeom prst="rect">
            <a:avLst/>
          </a:prstGeom>
          <a:noFill/>
        </p:spPr>
        <p:txBody>
          <a:bodyPr wrap="square">
            <a:spAutoFit/>
          </a:bodyPr>
          <a:lstStyle/>
          <a:p>
            <a:pPr marL="285750" indent="-285750">
              <a:lnSpc>
                <a:spcPct val="115000"/>
              </a:lnSpc>
              <a:spcAft>
                <a:spcPts val="800"/>
              </a:spcAft>
              <a:buFont typeface="Arial" panose="020B0604020202020204" pitchFamily="34" charset="0"/>
              <a:buChar char="•"/>
            </a:pPr>
            <a:r>
              <a:rPr lang="cs-CZ" sz="2000" b="1" dirty="0">
                <a:solidFill>
                  <a:srgbClr val="C00000"/>
                </a:solidFill>
                <a:latin typeface="+mn-lt"/>
              </a:rPr>
              <a:t>Existují jen </a:t>
            </a:r>
            <a:r>
              <a:rPr lang="cs-CZ" sz="2000" b="1" dirty="0">
                <a:solidFill>
                  <a:srgbClr val="C00000"/>
                </a:solidFill>
              </a:rPr>
              <a:t>____________ </a:t>
            </a:r>
            <a:r>
              <a:rPr lang="cs-CZ" sz="2000" b="1" dirty="0">
                <a:solidFill>
                  <a:srgbClr val="C00000"/>
                </a:solidFill>
                <a:latin typeface="+mn-lt"/>
              </a:rPr>
              <a:t>– A </a:t>
            </a:r>
            <a:r>
              <a:rPr lang="cs-CZ" sz="2000" b="1" dirty="0" err="1">
                <a:solidFill>
                  <a:srgbClr val="C00000"/>
                </a:solidFill>
                <a:latin typeface="+mn-lt"/>
              </a:rPr>
              <a:t>a</a:t>
            </a:r>
            <a:r>
              <a:rPr lang="cs-CZ" sz="2000" b="1" dirty="0">
                <a:solidFill>
                  <a:srgbClr val="C00000"/>
                </a:solidFill>
                <a:latin typeface="+mn-lt"/>
              </a:rPr>
              <a:t> E</a:t>
            </a:r>
            <a:r>
              <a:rPr lang="cs-CZ" sz="2000" b="1" dirty="0">
                <a:latin typeface="+mn-lt"/>
              </a:rPr>
              <a:t> (např. Adam a Eva), jejichž preference vyjadřují konvexní indiferenční křivky (tzn. předpoklad klesající MRSC).</a:t>
            </a:r>
          </a:p>
          <a:p>
            <a:pPr marL="285750" indent="-285750">
              <a:lnSpc>
                <a:spcPct val="115000"/>
              </a:lnSpc>
              <a:spcAft>
                <a:spcPts val="800"/>
              </a:spcAft>
              <a:buFont typeface="Arial" panose="020B0604020202020204" pitchFamily="34" charset="0"/>
              <a:buChar char="•"/>
            </a:pPr>
            <a:r>
              <a:rPr lang="cs-CZ" sz="2000" b="1" dirty="0">
                <a:solidFill>
                  <a:srgbClr val="C00000"/>
                </a:solidFill>
                <a:latin typeface="+mn-lt"/>
              </a:rPr>
              <a:t>Existují pouze _________ – X a Y </a:t>
            </a:r>
            <a:r>
              <a:rPr lang="cs-CZ" sz="2000" b="1" dirty="0">
                <a:latin typeface="+mn-lt"/>
              </a:rPr>
              <a:t>(např. pivo a víno) a spotřebitelé za ně utrácejí celý svůj příjem. Oba statky jsou vyráběny v podmínkách klesající MRTS, resp. výrobní podmínky jsou vyjádřeny konvexními izokvantami.</a:t>
            </a:r>
          </a:p>
          <a:p>
            <a:pPr marL="285750" indent="-285750">
              <a:lnSpc>
                <a:spcPct val="115000"/>
              </a:lnSpc>
              <a:spcAft>
                <a:spcPts val="800"/>
              </a:spcAft>
              <a:buFont typeface="Arial" panose="020B0604020202020204" pitchFamily="34" charset="0"/>
              <a:buChar char="•"/>
            </a:pPr>
            <a:r>
              <a:rPr lang="cs-CZ" sz="2000" b="1" dirty="0">
                <a:solidFill>
                  <a:srgbClr val="C00000"/>
                </a:solidFill>
                <a:latin typeface="+mn-lt"/>
              </a:rPr>
              <a:t>Existují pouze </a:t>
            </a:r>
            <a:r>
              <a:rPr lang="cs-CZ" sz="2000" b="1" dirty="0">
                <a:solidFill>
                  <a:srgbClr val="C00000"/>
                </a:solidFill>
              </a:rPr>
              <a:t>____________ </a:t>
            </a:r>
            <a:r>
              <a:rPr lang="cs-CZ" sz="2000" b="1" dirty="0">
                <a:solidFill>
                  <a:srgbClr val="C00000"/>
                </a:solidFill>
                <a:latin typeface="+mn-lt"/>
              </a:rPr>
              <a:t>– L a K </a:t>
            </a:r>
            <a:r>
              <a:rPr lang="cs-CZ" sz="2000" b="1" dirty="0">
                <a:latin typeface="+mn-lt"/>
              </a:rPr>
              <a:t>(práce a kapitál). Celkové množství vstupů je konstantní, mohou však být přesouvány z výroby jednoho statku do výroby druhého statku.</a:t>
            </a:r>
          </a:p>
          <a:p>
            <a:pPr marL="285750" indent="-285750">
              <a:lnSpc>
                <a:spcPct val="115000"/>
              </a:lnSpc>
              <a:spcAft>
                <a:spcPts val="800"/>
              </a:spcAft>
              <a:buFont typeface="Arial" panose="020B0604020202020204" pitchFamily="34" charset="0"/>
              <a:buChar char="•"/>
            </a:pPr>
            <a:r>
              <a:rPr lang="cs-CZ" sz="2000" b="1" dirty="0">
                <a:latin typeface="+mn-lt"/>
              </a:rPr>
              <a:t>Existují pouze </a:t>
            </a:r>
            <a:r>
              <a:rPr lang="cs-CZ" sz="2000" b="1" dirty="0">
                <a:solidFill>
                  <a:srgbClr val="C00000"/>
                </a:solidFill>
                <a:latin typeface="+mn-lt"/>
              </a:rPr>
              <a:t>____________ </a:t>
            </a:r>
            <a:r>
              <a:rPr lang="cs-CZ" sz="2000" b="1" dirty="0">
                <a:latin typeface="+mn-lt"/>
              </a:rPr>
              <a:t>, které dané statky vyrábějí.</a:t>
            </a:r>
          </a:p>
          <a:p>
            <a:pPr marL="342900" indent="-342900">
              <a:lnSpc>
                <a:spcPct val="115000"/>
              </a:lnSpc>
              <a:spcAft>
                <a:spcPts val="800"/>
              </a:spcAft>
              <a:buFont typeface="Arial" panose="020B0604020202020204" pitchFamily="34" charset="0"/>
              <a:buChar char="•"/>
            </a:pPr>
            <a:endParaRPr lang="cs-CZ" sz="2400"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400" kern="100" dirty="0">
              <a:latin typeface="+mn-lt"/>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endParaRPr lang="cs-CZ" sz="24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9983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3EEE8-04A8-8A80-80E6-A84191F627FF}"/>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FF2684A-5DBD-727C-89E0-658201F33DAB}"/>
              </a:ext>
            </a:extLst>
          </p:cNvPr>
          <p:cNvSpPr txBox="1">
            <a:spLocks noGrp="1"/>
          </p:cNvSpPr>
          <p:nvPr>
            <p:ph type="title"/>
          </p:nvPr>
        </p:nvSpPr>
        <p:spPr>
          <a:xfrm>
            <a:off x="1162557" y="685800"/>
            <a:ext cx="6895085" cy="1367682"/>
          </a:xfrm>
          <a:prstGeom prst="rect">
            <a:avLst/>
          </a:prstGeom>
        </p:spPr>
        <p:txBody>
          <a:bodyPr vert="horz" wrap="square" lIns="0" tIns="13335" rIns="0" bIns="0" rtlCol="0">
            <a:spAutoFit/>
          </a:bodyPr>
          <a:lstStyle/>
          <a:p>
            <a:pPr algn="ctr">
              <a:lnSpc>
                <a:spcPct val="100000"/>
              </a:lnSpc>
              <a:spcBef>
                <a:spcPts val="105"/>
              </a:spcBef>
            </a:pPr>
            <a:r>
              <a:rPr lang="cs-CZ" sz="4400" b="1" dirty="0"/>
              <a:t>Předpoklady modelu všeobecné rovnováhy</a:t>
            </a:r>
            <a:endParaRPr sz="4400" b="1" spc="-10" dirty="0"/>
          </a:p>
        </p:txBody>
      </p:sp>
      <p:sp>
        <p:nvSpPr>
          <p:cNvPr id="7" name="TextovéPole 6">
            <a:extLst>
              <a:ext uri="{FF2B5EF4-FFF2-40B4-BE49-F238E27FC236}">
                <a16:creationId xmlns:a16="http://schemas.microsoft.com/office/drawing/2014/main" id="{DAE9ADD7-E3E6-2308-9D21-6AA861C6BC70}"/>
              </a:ext>
            </a:extLst>
          </p:cNvPr>
          <p:cNvSpPr txBox="1"/>
          <p:nvPr/>
        </p:nvSpPr>
        <p:spPr>
          <a:xfrm>
            <a:off x="457200" y="2438400"/>
            <a:ext cx="8001000" cy="5096460"/>
          </a:xfrm>
          <a:prstGeom prst="rect">
            <a:avLst/>
          </a:prstGeom>
          <a:noFill/>
        </p:spPr>
        <p:txBody>
          <a:bodyPr wrap="square">
            <a:spAutoFit/>
          </a:bodyPr>
          <a:lstStyle/>
          <a:p>
            <a:pPr marL="342900" indent="-342900" algn="l">
              <a:lnSpc>
                <a:spcPct val="115000"/>
              </a:lnSpc>
              <a:spcAft>
                <a:spcPts val="800"/>
              </a:spcAft>
              <a:buFont typeface="Arial" panose="020B0604020202020204" pitchFamily="34" charset="0"/>
              <a:buChar char="•"/>
            </a:pPr>
            <a:r>
              <a:rPr lang="cs-CZ" sz="2000" b="1" dirty="0">
                <a:latin typeface="+mn-lt"/>
              </a:rPr>
              <a:t>Na všech trzích je </a:t>
            </a:r>
            <a:r>
              <a:rPr lang="cs-CZ" sz="2000" b="1" dirty="0">
                <a:solidFill>
                  <a:srgbClr val="C00000"/>
                </a:solidFill>
              </a:rPr>
              <a:t>______________</a:t>
            </a:r>
            <a:r>
              <a:rPr lang="cs-CZ" sz="2000" b="1" dirty="0">
                <a:solidFill>
                  <a:srgbClr val="C00000"/>
                </a:solidFill>
                <a:latin typeface="+mn-lt"/>
              </a:rPr>
              <a:t> </a:t>
            </a:r>
            <a:r>
              <a:rPr lang="cs-CZ" sz="2000" b="1" dirty="0">
                <a:latin typeface="+mn-lt"/>
              </a:rPr>
              <a:t>a  všechny subjekty mají </a:t>
            </a:r>
            <a:r>
              <a:rPr lang="cs-CZ" sz="2000" b="1" dirty="0">
                <a:solidFill>
                  <a:srgbClr val="C00000"/>
                </a:solidFill>
                <a:latin typeface="+mn-lt"/>
              </a:rPr>
              <a:t>dokonalé informace</a:t>
            </a:r>
            <a:r>
              <a:rPr lang="cs-CZ" sz="2000" b="1" dirty="0">
                <a:latin typeface="+mn-lt"/>
              </a:rPr>
              <a:t>.</a:t>
            </a:r>
          </a:p>
          <a:p>
            <a:pPr marL="342900" indent="-342900" algn="l">
              <a:lnSpc>
                <a:spcPct val="115000"/>
              </a:lnSpc>
              <a:spcAft>
                <a:spcPts val="800"/>
              </a:spcAft>
              <a:buFont typeface="Arial" panose="020B0604020202020204" pitchFamily="34" charset="0"/>
              <a:buChar char="•"/>
            </a:pPr>
            <a:endParaRPr lang="cs-CZ" sz="2000" b="1" dirty="0">
              <a:latin typeface="+mn-lt"/>
            </a:endParaRPr>
          </a:p>
          <a:p>
            <a:pPr marL="342900" indent="-342900" algn="l">
              <a:lnSpc>
                <a:spcPct val="115000"/>
              </a:lnSpc>
              <a:spcAft>
                <a:spcPts val="800"/>
              </a:spcAft>
              <a:buFont typeface="Arial" panose="020B0604020202020204" pitchFamily="34" charset="0"/>
              <a:buChar char="•"/>
            </a:pPr>
            <a:r>
              <a:rPr lang="cs-CZ" sz="2000" b="1" dirty="0">
                <a:latin typeface="+mn-lt"/>
              </a:rPr>
              <a:t>Cílem spotřebitelů je </a:t>
            </a:r>
            <a:r>
              <a:rPr lang="cs-CZ" sz="2000" b="1" dirty="0">
                <a:solidFill>
                  <a:srgbClr val="C00000"/>
                </a:solidFill>
                <a:latin typeface="+mn-lt"/>
              </a:rPr>
              <a:t>maximalizace </a:t>
            </a:r>
            <a:r>
              <a:rPr lang="cs-CZ" sz="2000" b="1" dirty="0">
                <a:solidFill>
                  <a:srgbClr val="C00000"/>
                </a:solidFill>
              </a:rPr>
              <a:t>____________</a:t>
            </a:r>
            <a:r>
              <a:rPr lang="cs-CZ" sz="2000" b="1" dirty="0">
                <a:solidFill>
                  <a:srgbClr val="C00000"/>
                </a:solidFill>
                <a:latin typeface="+mn-lt"/>
              </a:rPr>
              <a:t>.</a:t>
            </a:r>
          </a:p>
          <a:p>
            <a:pPr marL="342900" indent="-342900" algn="l">
              <a:lnSpc>
                <a:spcPct val="115000"/>
              </a:lnSpc>
              <a:spcAft>
                <a:spcPts val="800"/>
              </a:spcAft>
              <a:buFont typeface="Arial" panose="020B0604020202020204" pitchFamily="34" charset="0"/>
              <a:buChar char="•"/>
            </a:pPr>
            <a:endParaRPr lang="cs-CZ" sz="2000" b="1" dirty="0">
              <a:solidFill>
                <a:srgbClr val="C00000"/>
              </a:solidFill>
              <a:latin typeface="+mn-lt"/>
            </a:endParaRPr>
          </a:p>
          <a:p>
            <a:pPr marL="342900" indent="-342900" algn="l">
              <a:lnSpc>
                <a:spcPct val="115000"/>
              </a:lnSpc>
              <a:spcAft>
                <a:spcPts val="800"/>
              </a:spcAft>
              <a:buFont typeface="Arial" panose="020B0604020202020204" pitchFamily="34" charset="0"/>
              <a:buChar char="•"/>
            </a:pPr>
            <a:r>
              <a:rPr lang="cs-CZ" sz="2000" b="1" dirty="0">
                <a:latin typeface="+mn-lt"/>
              </a:rPr>
              <a:t>Cílem firem je </a:t>
            </a:r>
            <a:r>
              <a:rPr lang="cs-CZ" sz="2000" b="1" dirty="0">
                <a:solidFill>
                  <a:srgbClr val="C00000"/>
                </a:solidFill>
                <a:latin typeface="+mn-lt"/>
              </a:rPr>
              <a:t>maximalizace </a:t>
            </a:r>
            <a:r>
              <a:rPr lang="cs-CZ" sz="2000" b="1" dirty="0">
                <a:solidFill>
                  <a:srgbClr val="C00000"/>
                </a:solidFill>
              </a:rPr>
              <a:t>____________</a:t>
            </a:r>
            <a:r>
              <a:rPr lang="cs-CZ" sz="2000" b="1" dirty="0">
                <a:latin typeface="+mn-lt"/>
              </a:rPr>
              <a:t>.</a:t>
            </a:r>
          </a:p>
          <a:p>
            <a:pPr marL="342900" indent="-342900" algn="l">
              <a:lnSpc>
                <a:spcPct val="115000"/>
              </a:lnSpc>
              <a:spcAft>
                <a:spcPts val="800"/>
              </a:spcAft>
              <a:buFont typeface="Arial" panose="020B0604020202020204" pitchFamily="34" charset="0"/>
              <a:buChar char="•"/>
            </a:pPr>
            <a:endParaRPr lang="cs-CZ" sz="2000" b="1" dirty="0">
              <a:latin typeface="+mn-lt"/>
            </a:endParaRPr>
          </a:p>
          <a:p>
            <a:pPr marL="342900" indent="-342900" algn="l">
              <a:lnSpc>
                <a:spcPct val="115000"/>
              </a:lnSpc>
              <a:spcAft>
                <a:spcPts val="800"/>
              </a:spcAft>
              <a:buFont typeface="Arial" panose="020B0604020202020204" pitchFamily="34" charset="0"/>
              <a:buChar char="•"/>
            </a:pPr>
            <a:r>
              <a:rPr lang="cs-CZ" sz="2000" b="1" dirty="0">
                <a:latin typeface="+mn-lt"/>
              </a:rPr>
              <a:t>Ekonomika je </a:t>
            </a:r>
            <a:r>
              <a:rPr lang="cs-CZ" sz="2000" b="1" dirty="0">
                <a:solidFill>
                  <a:srgbClr val="C00000"/>
                </a:solidFill>
              </a:rPr>
              <a:t>____________</a:t>
            </a:r>
            <a:r>
              <a:rPr lang="cs-CZ" sz="2000" b="1" dirty="0">
                <a:latin typeface="+mn-lt"/>
              </a:rPr>
              <a:t>, neexistuje zde zahraniční obchod.</a:t>
            </a:r>
            <a:endParaRPr lang="cs-CZ" sz="2400" kern="100" dirty="0">
              <a:latin typeface="+mn-lt"/>
              <a:ea typeface="Aptos" panose="020B0004020202020204" pitchFamily="34" charset="0"/>
              <a:cs typeface="Times New Roman" panose="02020603050405020304" pitchFamily="18" charset="0"/>
            </a:endParaRPr>
          </a:p>
          <a:p>
            <a:pPr marL="342900" indent="-342900" algn="l">
              <a:lnSpc>
                <a:spcPct val="115000"/>
              </a:lnSpc>
              <a:spcAft>
                <a:spcPts val="800"/>
              </a:spcAft>
              <a:buFont typeface="Arial" panose="020B0604020202020204" pitchFamily="34" charset="0"/>
              <a:buChar char="•"/>
            </a:pPr>
            <a:endParaRPr lang="cs-CZ" sz="2400" kern="100" dirty="0">
              <a:latin typeface="+mn-lt"/>
              <a:ea typeface="Aptos" panose="020B0004020202020204" pitchFamily="34" charset="0"/>
              <a:cs typeface="Times New Roman" panose="02020603050405020304" pitchFamily="18" charset="0"/>
            </a:endParaRPr>
          </a:p>
          <a:p>
            <a:pPr marL="342900" indent="-342900" algn="l">
              <a:lnSpc>
                <a:spcPct val="115000"/>
              </a:lnSpc>
              <a:spcAft>
                <a:spcPts val="800"/>
              </a:spcAft>
              <a:buFont typeface="Arial" panose="020B0604020202020204" pitchFamily="34" charset="0"/>
              <a:buChar char="•"/>
            </a:pPr>
            <a:endParaRPr lang="cs-CZ" sz="2400" kern="100" dirty="0">
              <a:latin typeface="+mn-lt"/>
              <a:ea typeface="Aptos" panose="020B0004020202020204" pitchFamily="34" charset="0"/>
              <a:cs typeface="Times New Roman" panose="02020603050405020304" pitchFamily="18" charset="0"/>
            </a:endParaRPr>
          </a:p>
          <a:p>
            <a:pPr marL="342900" indent="-342900" algn="l">
              <a:lnSpc>
                <a:spcPct val="115000"/>
              </a:lnSpc>
              <a:spcAft>
                <a:spcPts val="800"/>
              </a:spcAft>
              <a:buFont typeface="Arial" panose="020B0604020202020204" pitchFamily="34" charset="0"/>
              <a:buChar char="•"/>
            </a:pPr>
            <a:endParaRPr lang="cs-CZ" sz="24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32620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FBB76-53BC-DEE0-04C9-70E2F71A86D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E32E283-3669-380E-B8D4-73E80AD94615}"/>
              </a:ext>
            </a:extLst>
          </p:cNvPr>
          <p:cNvSpPr txBox="1">
            <a:spLocks noGrp="1"/>
          </p:cNvSpPr>
          <p:nvPr>
            <p:ph type="title"/>
          </p:nvPr>
        </p:nvSpPr>
        <p:spPr>
          <a:xfrm>
            <a:off x="1162557" y="685800"/>
            <a:ext cx="6895085" cy="1367682"/>
          </a:xfrm>
          <a:prstGeom prst="rect">
            <a:avLst/>
          </a:prstGeom>
        </p:spPr>
        <p:txBody>
          <a:bodyPr vert="horz" wrap="square" lIns="0" tIns="13335" rIns="0" bIns="0" rtlCol="0">
            <a:spAutoFit/>
          </a:bodyPr>
          <a:lstStyle/>
          <a:p>
            <a:pPr algn="ctr">
              <a:lnSpc>
                <a:spcPct val="100000"/>
              </a:lnSpc>
              <a:spcBef>
                <a:spcPts val="105"/>
              </a:spcBef>
            </a:pPr>
            <a:r>
              <a:rPr lang="cs-CZ" sz="4400" b="1" dirty="0"/>
              <a:t>Předpoklady modelu všeobecné rovnováhy</a:t>
            </a:r>
            <a:endParaRPr sz="4400" b="1" spc="-10" dirty="0"/>
          </a:p>
        </p:txBody>
      </p:sp>
      <p:sp>
        <p:nvSpPr>
          <p:cNvPr id="7" name="TextovéPole 6">
            <a:extLst>
              <a:ext uri="{FF2B5EF4-FFF2-40B4-BE49-F238E27FC236}">
                <a16:creationId xmlns:a16="http://schemas.microsoft.com/office/drawing/2014/main" id="{EDCD7EAC-D8CB-5688-5253-1EF71D573131}"/>
              </a:ext>
            </a:extLst>
          </p:cNvPr>
          <p:cNvSpPr txBox="1"/>
          <p:nvPr/>
        </p:nvSpPr>
        <p:spPr>
          <a:xfrm>
            <a:off x="457200" y="2209800"/>
            <a:ext cx="8001000" cy="4923079"/>
          </a:xfrm>
          <a:prstGeom prst="rect">
            <a:avLst/>
          </a:prstGeom>
          <a:noFill/>
        </p:spPr>
        <p:txBody>
          <a:bodyPr wrap="square">
            <a:spAutoFit/>
          </a:bodyPr>
          <a:lstStyle/>
          <a:p>
            <a:pPr marL="342900" indent="-342900" algn="l">
              <a:lnSpc>
                <a:spcPct val="115000"/>
              </a:lnSpc>
              <a:spcAft>
                <a:spcPts val="800"/>
              </a:spcAft>
              <a:buFont typeface="Arial" panose="020B0604020202020204" pitchFamily="34" charset="0"/>
              <a:buChar char="•"/>
            </a:pPr>
            <a:r>
              <a:rPr lang="cs-CZ" sz="2000" b="1" dirty="0">
                <a:latin typeface="+mn-lt"/>
              </a:rPr>
              <a:t>Trh práce při výrobě X a trh práce při výrobě Y,</a:t>
            </a:r>
          </a:p>
          <a:p>
            <a:pPr marL="342900" indent="-342900" algn="l">
              <a:lnSpc>
                <a:spcPct val="115000"/>
              </a:lnSpc>
              <a:spcAft>
                <a:spcPts val="800"/>
              </a:spcAft>
              <a:buFont typeface="Arial" panose="020B0604020202020204" pitchFamily="34" charset="0"/>
              <a:buChar char="•"/>
            </a:pPr>
            <a:r>
              <a:rPr lang="cs-CZ" sz="2000" b="1" dirty="0">
                <a:latin typeface="+mn-lt"/>
              </a:rPr>
              <a:t>Trh kapitálu při výrobě X a trh kapitálu při výrobě Y, </a:t>
            </a:r>
          </a:p>
          <a:p>
            <a:pPr marL="342900" indent="-342900" algn="l">
              <a:lnSpc>
                <a:spcPct val="115000"/>
              </a:lnSpc>
              <a:spcAft>
                <a:spcPts val="800"/>
              </a:spcAft>
              <a:buFont typeface="Arial" panose="020B0604020202020204" pitchFamily="34" charset="0"/>
              <a:buChar char="•"/>
            </a:pPr>
            <a:r>
              <a:rPr lang="cs-CZ" sz="2000" b="1" dirty="0">
                <a:latin typeface="+mn-lt"/>
              </a:rPr>
              <a:t>Trhy finálních statků – X a Y. </a:t>
            </a:r>
          </a:p>
          <a:p>
            <a:pPr algn="l">
              <a:lnSpc>
                <a:spcPct val="115000"/>
              </a:lnSpc>
              <a:spcAft>
                <a:spcPts val="800"/>
              </a:spcAft>
            </a:pPr>
            <a:r>
              <a:rPr lang="cs-CZ" sz="2000" dirty="0">
                <a:latin typeface="+mn-lt"/>
              </a:rPr>
              <a:t>Situace všeobecné rovnováhy předpokládá rovnovážný stav ve výrobě a spotřebě současně, k čemuž musí být splněny následující předpoklady:</a:t>
            </a:r>
          </a:p>
          <a:p>
            <a:pPr marL="457200" indent="-457200" algn="l">
              <a:lnSpc>
                <a:spcPct val="115000"/>
              </a:lnSpc>
              <a:spcAft>
                <a:spcPts val="800"/>
              </a:spcAft>
              <a:buFont typeface="+mj-lt"/>
              <a:buAutoNum type="arabicPeriod"/>
            </a:pPr>
            <a:r>
              <a:rPr lang="cs-CZ" sz="2000" b="1" dirty="0">
                <a:solidFill>
                  <a:srgbClr val="C00000"/>
                </a:solidFill>
                <a:latin typeface="+mn-lt"/>
              </a:rPr>
              <a:t>efektivnost ve výrobě,</a:t>
            </a:r>
          </a:p>
          <a:p>
            <a:pPr marL="457200" indent="-457200" algn="l">
              <a:lnSpc>
                <a:spcPct val="115000"/>
              </a:lnSpc>
              <a:spcAft>
                <a:spcPts val="800"/>
              </a:spcAft>
              <a:buFont typeface="+mj-lt"/>
              <a:buAutoNum type="arabicPeriod"/>
            </a:pPr>
            <a:r>
              <a:rPr lang="cs-CZ" sz="2000" b="1" dirty="0">
                <a:solidFill>
                  <a:srgbClr val="C00000"/>
                </a:solidFill>
                <a:latin typeface="+mn-lt"/>
              </a:rPr>
              <a:t>efektivnost ve směně, </a:t>
            </a:r>
          </a:p>
          <a:p>
            <a:pPr marL="457200" indent="-457200" algn="l">
              <a:lnSpc>
                <a:spcPct val="115000"/>
              </a:lnSpc>
              <a:spcAft>
                <a:spcPts val="800"/>
              </a:spcAft>
              <a:buFont typeface="+mj-lt"/>
              <a:buAutoNum type="arabicPeriod"/>
            </a:pPr>
            <a:r>
              <a:rPr lang="cs-CZ" sz="2000" b="1" dirty="0">
                <a:solidFill>
                  <a:srgbClr val="C00000"/>
                </a:solidFill>
                <a:latin typeface="+mn-lt"/>
              </a:rPr>
              <a:t>výrobně spotřební efektivnost</a:t>
            </a:r>
            <a:r>
              <a:rPr lang="cs-CZ" sz="2000" b="1" dirty="0">
                <a:latin typeface="+mn-lt"/>
              </a:rPr>
              <a:t>, tzn. dosažení efektivní kombinace vyrobených statků (</a:t>
            </a:r>
            <a:r>
              <a:rPr lang="cs-CZ" sz="2000" b="1" dirty="0" err="1">
                <a:latin typeface="+mn-lt"/>
              </a:rPr>
              <a:t>Efficiency</a:t>
            </a:r>
            <a:r>
              <a:rPr lang="cs-CZ" sz="2000" b="1" dirty="0">
                <a:latin typeface="+mn-lt"/>
              </a:rPr>
              <a:t> in </a:t>
            </a:r>
            <a:r>
              <a:rPr lang="cs-CZ" sz="2000" b="1" dirty="0" err="1">
                <a:latin typeface="+mn-lt"/>
              </a:rPr>
              <a:t>Product</a:t>
            </a:r>
            <a:r>
              <a:rPr lang="cs-CZ" sz="2000" b="1" dirty="0">
                <a:latin typeface="+mn-lt"/>
              </a:rPr>
              <a:t>-Mix)</a:t>
            </a:r>
            <a:endParaRPr lang="cs-CZ" sz="2400" b="1" kern="100" dirty="0">
              <a:latin typeface="+mn-lt"/>
              <a:ea typeface="Aptos" panose="020B0004020202020204" pitchFamily="34" charset="0"/>
              <a:cs typeface="Times New Roman" panose="02020603050405020304" pitchFamily="18" charset="0"/>
            </a:endParaRPr>
          </a:p>
          <a:p>
            <a:pPr marL="342900" indent="-342900" algn="l">
              <a:lnSpc>
                <a:spcPct val="115000"/>
              </a:lnSpc>
              <a:spcAft>
                <a:spcPts val="800"/>
              </a:spcAft>
              <a:buFont typeface="Arial" panose="020B0604020202020204" pitchFamily="34" charset="0"/>
              <a:buChar char="•"/>
            </a:pPr>
            <a:endParaRPr lang="cs-CZ" sz="2400" b="1" kern="100" dirty="0">
              <a:latin typeface="+mn-lt"/>
              <a:ea typeface="Aptos" panose="020B0004020202020204" pitchFamily="34" charset="0"/>
              <a:cs typeface="Times New Roman" panose="02020603050405020304" pitchFamily="18" charset="0"/>
            </a:endParaRPr>
          </a:p>
          <a:p>
            <a:pPr marL="342900" indent="-342900" algn="l">
              <a:lnSpc>
                <a:spcPct val="115000"/>
              </a:lnSpc>
              <a:spcAft>
                <a:spcPts val="800"/>
              </a:spcAft>
              <a:buFont typeface="Arial" panose="020B0604020202020204" pitchFamily="34" charset="0"/>
              <a:buChar char="•"/>
            </a:pPr>
            <a:endParaRPr lang="cs-CZ" sz="2400" b="1"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31872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7486F-B80F-5E58-EE30-605CFB4E9FC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BF4DBC5-2966-6B0D-5701-6AD197BEF658}"/>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r>
              <a:rPr lang="cs-CZ" sz="4400" b="1" dirty="0"/>
              <a:t>Efektivnost</a:t>
            </a:r>
          </a:p>
        </p:txBody>
      </p:sp>
      <p:sp>
        <p:nvSpPr>
          <p:cNvPr id="7" name="TextovéPole 6">
            <a:extLst>
              <a:ext uri="{FF2B5EF4-FFF2-40B4-BE49-F238E27FC236}">
                <a16:creationId xmlns:a16="http://schemas.microsoft.com/office/drawing/2014/main" id="{2C2105E3-D900-A068-A552-904BD7002EB8}"/>
              </a:ext>
            </a:extLst>
          </p:cNvPr>
          <p:cNvSpPr txBox="1"/>
          <p:nvPr/>
        </p:nvSpPr>
        <p:spPr>
          <a:xfrm>
            <a:off x="571500" y="1524000"/>
            <a:ext cx="8001000" cy="6307048"/>
          </a:xfrm>
          <a:prstGeom prst="rect">
            <a:avLst/>
          </a:prstGeom>
          <a:noFill/>
        </p:spPr>
        <p:txBody>
          <a:bodyPr wrap="square">
            <a:spAutoFit/>
          </a:bodyPr>
          <a:lstStyle/>
          <a:p>
            <a:pPr>
              <a:lnSpc>
                <a:spcPct val="115000"/>
              </a:lnSpc>
              <a:spcAft>
                <a:spcPts val="800"/>
              </a:spcAft>
              <a:buNone/>
            </a:pPr>
            <a:r>
              <a:rPr lang="cs-CZ" sz="2000" b="1" dirty="0">
                <a:solidFill>
                  <a:srgbClr val="C00000"/>
                </a:solidFill>
              </a:rPr>
              <a:t>__________________ </a:t>
            </a:r>
            <a:r>
              <a:rPr lang="cs-CZ" sz="2000" dirty="0">
                <a:latin typeface="+mn-lt"/>
              </a:rPr>
              <a:t>– </a:t>
            </a:r>
            <a:r>
              <a:rPr lang="cs-CZ" sz="2000" b="1" dirty="0">
                <a:latin typeface="+mn-lt"/>
              </a:rPr>
              <a:t>v ekonomice musí být využity všechny výrobní faktory v efektivní kombinaci, tedy nesmí být možné přerozdělit dostupné výrobní faktory tak, aby bylo vyrobeno více jednoho statku při nezměněném množství ostatních statků.</a:t>
            </a:r>
          </a:p>
          <a:p>
            <a:pPr>
              <a:lnSpc>
                <a:spcPct val="115000"/>
              </a:lnSpc>
              <a:spcAft>
                <a:spcPts val="800"/>
              </a:spcAft>
              <a:buNone/>
            </a:pPr>
            <a:endParaRPr lang="cs-CZ" sz="2000" dirty="0">
              <a:latin typeface="+mn-lt"/>
            </a:endParaRPr>
          </a:p>
          <a:p>
            <a:pPr>
              <a:lnSpc>
                <a:spcPct val="115000"/>
              </a:lnSpc>
              <a:spcAft>
                <a:spcPts val="800"/>
              </a:spcAft>
              <a:buNone/>
            </a:pPr>
            <a:r>
              <a:rPr lang="cs-CZ" sz="2000" b="1" dirty="0">
                <a:solidFill>
                  <a:srgbClr val="C00000"/>
                </a:solidFill>
              </a:rPr>
              <a:t>_______________ </a:t>
            </a:r>
            <a:r>
              <a:rPr lang="cs-CZ" sz="2000" dirty="0">
                <a:latin typeface="+mn-lt"/>
              </a:rPr>
              <a:t>–  </a:t>
            </a:r>
            <a:r>
              <a:rPr lang="cs-CZ" sz="2000" b="1" dirty="0">
                <a:latin typeface="+mn-lt"/>
              </a:rPr>
              <a:t>nesmí být možné přerozdělit danou zásobu statků tak, aby se zvýšil užitek jednoho spotřebitele a užitek ostatních spotřebitelů se nezměnil.</a:t>
            </a:r>
          </a:p>
          <a:p>
            <a:pPr>
              <a:lnSpc>
                <a:spcPct val="115000"/>
              </a:lnSpc>
              <a:spcAft>
                <a:spcPts val="800"/>
              </a:spcAft>
              <a:buNone/>
            </a:pPr>
            <a:endParaRPr lang="cs-CZ" sz="2000" dirty="0">
              <a:latin typeface="+mn-lt"/>
            </a:endParaRPr>
          </a:p>
          <a:p>
            <a:pPr>
              <a:lnSpc>
                <a:spcPct val="115000"/>
              </a:lnSpc>
              <a:spcAft>
                <a:spcPts val="800"/>
              </a:spcAft>
              <a:buNone/>
            </a:pPr>
            <a:r>
              <a:rPr lang="cs-CZ" sz="2000" b="1" dirty="0">
                <a:solidFill>
                  <a:srgbClr val="C00000"/>
                </a:solidFill>
              </a:rPr>
              <a:t>___________________________ </a:t>
            </a:r>
            <a:r>
              <a:rPr lang="cs-CZ" sz="2000" dirty="0">
                <a:latin typeface="+mn-lt"/>
              </a:rPr>
              <a:t>(tj. efektivní kombinace vyrobených statků) – </a:t>
            </a:r>
            <a:r>
              <a:rPr lang="cs-CZ" sz="2000" b="1" dirty="0">
                <a:latin typeface="+mn-lt"/>
              </a:rPr>
              <a:t>nesmí být možné změnit strukturu výroby tak, že se zvýší užitek jednoho spotřebitele, aniž by se snížil užitek jiného spotřebitele.</a:t>
            </a:r>
            <a:endParaRPr lang="cs-CZ" sz="2400" b="1"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4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400" kern="100" dirty="0">
              <a:latin typeface="+mn-lt"/>
              <a:ea typeface="Aptos" panose="020B0004020202020204" pitchFamily="34" charset="0"/>
              <a:cs typeface="Times New Roman" panose="02020603050405020304" pitchFamily="18" charset="0"/>
            </a:endParaRPr>
          </a:p>
          <a:p>
            <a:pPr>
              <a:lnSpc>
                <a:spcPct val="115000"/>
              </a:lnSpc>
              <a:spcAft>
                <a:spcPts val="800"/>
              </a:spcAft>
              <a:buNone/>
            </a:pPr>
            <a:endParaRPr lang="cs-CZ" sz="24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1138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B33A3-CB27-8807-F305-9F0BBE67AA3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DDF2CEC-D787-3C2A-1F1E-3B9DA43C233A}"/>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sp>
        <p:nvSpPr>
          <p:cNvPr id="7" name="TextovéPole 6">
            <a:extLst>
              <a:ext uri="{FF2B5EF4-FFF2-40B4-BE49-F238E27FC236}">
                <a16:creationId xmlns:a16="http://schemas.microsoft.com/office/drawing/2014/main" id="{D7D03CDD-7AFE-7B45-4EE5-478236D19B49}"/>
              </a:ext>
            </a:extLst>
          </p:cNvPr>
          <p:cNvSpPr txBox="1"/>
          <p:nvPr/>
        </p:nvSpPr>
        <p:spPr>
          <a:xfrm>
            <a:off x="571499" y="1676400"/>
            <a:ext cx="8001000" cy="5103641"/>
          </a:xfrm>
          <a:prstGeom prst="rect">
            <a:avLst/>
          </a:prstGeom>
          <a:noFill/>
        </p:spPr>
        <p:txBody>
          <a:bodyPr wrap="square">
            <a:spAutoFit/>
          </a:bodyPr>
          <a:lstStyle/>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Krabicové schéma výroby </a:t>
            </a:r>
            <a:r>
              <a:rPr lang="cs-CZ" sz="2000" b="1" dirty="0">
                <a:solidFill>
                  <a:schemeClr val="tx1"/>
                </a:solidFill>
                <a:latin typeface="+mn-lt"/>
              </a:rPr>
              <a:t>ukazuje všechny možné způsoby alokace dvou výrobních faktorů mezi výrobu dvou produktů.</a:t>
            </a:r>
          </a:p>
          <a:p>
            <a:pPr marL="342900" indent="-342900">
              <a:lnSpc>
                <a:spcPct val="115000"/>
              </a:lnSpc>
              <a:spcAft>
                <a:spcPts val="800"/>
              </a:spcAft>
              <a:buFont typeface="Arial" panose="020B0604020202020204" pitchFamily="34" charset="0"/>
              <a:buChar char="•"/>
            </a:pPr>
            <a:endParaRPr lang="cs-CZ" sz="2000" b="1" dirty="0">
              <a:solidFill>
                <a:srgbClr val="C00000"/>
              </a:solidFill>
              <a:latin typeface="+mn-lt"/>
            </a:endParaRPr>
          </a:p>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Produkční funkci </a:t>
            </a:r>
            <a:r>
              <a:rPr lang="cs-CZ" sz="2000" b="1" dirty="0">
                <a:solidFill>
                  <a:schemeClr val="tx1"/>
                </a:solidFill>
                <a:latin typeface="+mn-lt"/>
              </a:rPr>
              <a:t>každého vyráběného statku (X a Y) je možné graficky znázornit pomocí </a:t>
            </a:r>
            <a:r>
              <a:rPr lang="cs-CZ" sz="2000" b="1" dirty="0">
                <a:solidFill>
                  <a:srgbClr val="C00000"/>
                </a:solidFill>
              </a:rPr>
              <a:t>__________________</a:t>
            </a:r>
            <a:r>
              <a:rPr lang="cs-CZ" sz="2000" b="1" dirty="0">
                <a:solidFill>
                  <a:schemeClr val="tx1"/>
                </a:solidFill>
                <a:latin typeface="+mn-lt"/>
              </a:rPr>
              <a:t>. </a:t>
            </a:r>
          </a:p>
          <a:p>
            <a:pPr marL="342900" indent="-342900">
              <a:lnSpc>
                <a:spcPct val="115000"/>
              </a:lnSpc>
              <a:spcAft>
                <a:spcPts val="800"/>
              </a:spcAft>
              <a:buFont typeface="Arial" panose="020B0604020202020204" pitchFamily="34" charset="0"/>
              <a:buChar char="•"/>
            </a:pPr>
            <a:endParaRPr lang="cs-CZ" sz="2000" b="1" dirty="0">
              <a:solidFill>
                <a:schemeClr val="tx1"/>
              </a:solidFill>
              <a:latin typeface="+mn-lt"/>
            </a:endParaRPr>
          </a:p>
          <a:p>
            <a:pPr marL="342900" indent="-342900">
              <a:lnSpc>
                <a:spcPct val="115000"/>
              </a:lnSpc>
              <a:spcAft>
                <a:spcPts val="800"/>
              </a:spcAft>
              <a:buFont typeface="Arial" panose="020B0604020202020204" pitchFamily="34" charset="0"/>
              <a:buChar char="•"/>
            </a:pPr>
            <a:r>
              <a:rPr lang="cs-CZ" sz="2000" b="1" dirty="0">
                <a:solidFill>
                  <a:srgbClr val="C00000"/>
                </a:solidFill>
                <a:latin typeface="+mn-lt"/>
              </a:rPr>
              <a:t>_______________ (</a:t>
            </a:r>
            <a:r>
              <a:rPr lang="cs-CZ" sz="2000" b="1" dirty="0" err="1">
                <a:solidFill>
                  <a:srgbClr val="C00000"/>
                </a:solidFill>
                <a:latin typeface="+mn-lt"/>
              </a:rPr>
              <a:t>Contract</a:t>
            </a:r>
            <a:r>
              <a:rPr lang="cs-CZ" sz="2000" b="1" dirty="0">
                <a:solidFill>
                  <a:srgbClr val="C00000"/>
                </a:solidFill>
                <a:latin typeface="+mn-lt"/>
              </a:rPr>
              <a:t> </a:t>
            </a:r>
            <a:r>
              <a:rPr lang="cs-CZ" sz="2000" b="1" dirty="0" err="1">
                <a:solidFill>
                  <a:srgbClr val="C00000"/>
                </a:solidFill>
                <a:latin typeface="+mn-lt"/>
              </a:rPr>
              <a:t>Curve</a:t>
            </a:r>
            <a:r>
              <a:rPr lang="cs-CZ" sz="2000" b="1" dirty="0">
                <a:solidFill>
                  <a:srgbClr val="C00000"/>
                </a:solidFill>
                <a:latin typeface="+mn-lt"/>
              </a:rPr>
              <a:t>, CC) </a:t>
            </a:r>
            <a:r>
              <a:rPr lang="cs-CZ" sz="2000" b="1" dirty="0">
                <a:solidFill>
                  <a:schemeClr val="tx1"/>
                </a:solidFill>
                <a:latin typeface="+mn-lt"/>
              </a:rPr>
              <a:t>a všechny body na této křivce představují efektivní alokaci práce a kapitálu.</a:t>
            </a:r>
          </a:p>
          <a:p>
            <a:pPr marL="342900" indent="-342900">
              <a:lnSpc>
                <a:spcPct val="115000"/>
              </a:lnSpc>
              <a:spcAft>
                <a:spcPts val="800"/>
              </a:spcAft>
              <a:buFont typeface="Arial" panose="020B0604020202020204" pitchFamily="34" charset="0"/>
              <a:buChar char="•"/>
            </a:pPr>
            <a:endParaRPr lang="cs-CZ" sz="2000" b="1" dirty="0">
              <a:solidFill>
                <a:schemeClr val="tx1"/>
              </a:solidFill>
              <a:latin typeface="+mn-lt"/>
            </a:endParaRPr>
          </a:p>
          <a:p>
            <a:pPr marL="342900" indent="-342900">
              <a:lnSpc>
                <a:spcPct val="115000"/>
              </a:lnSpc>
              <a:spcAft>
                <a:spcPts val="800"/>
              </a:spcAft>
              <a:buFont typeface="Arial" panose="020B0604020202020204" pitchFamily="34" charset="0"/>
              <a:buChar char="•"/>
            </a:pPr>
            <a:r>
              <a:rPr lang="cs-CZ" sz="2000" b="1" dirty="0">
                <a:solidFill>
                  <a:schemeClr val="tx1"/>
                </a:solidFill>
                <a:latin typeface="+mn-lt"/>
              </a:rPr>
              <a:t>_______ izokvanty vyjadřuje </a:t>
            </a:r>
            <a:r>
              <a:rPr lang="cs-CZ" sz="2000" b="1" dirty="0">
                <a:solidFill>
                  <a:srgbClr val="C00000"/>
                </a:solidFill>
                <a:latin typeface="+mn-lt"/>
              </a:rPr>
              <a:t>mezní míru technické substituce kapitálu za práci (MRTS</a:t>
            </a:r>
            <a:r>
              <a:rPr lang="cs-CZ" sz="2000" b="1" baseline="-25000" dirty="0">
                <a:solidFill>
                  <a:srgbClr val="C00000"/>
                </a:solidFill>
                <a:latin typeface="+mn-lt"/>
              </a:rPr>
              <a:t>K</a:t>
            </a:r>
            <a:r>
              <a:rPr lang="cs-CZ" sz="2000" b="1" dirty="0">
                <a:solidFill>
                  <a:srgbClr val="C00000"/>
                </a:solidFill>
                <a:latin typeface="+mn-lt"/>
              </a:rPr>
              <a:t>, MRTS</a:t>
            </a:r>
            <a:r>
              <a:rPr lang="cs-CZ" sz="2000" b="1" baseline="-25000" dirty="0">
                <a:solidFill>
                  <a:srgbClr val="C00000"/>
                </a:solidFill>
                <a:latin typeface="+mn-lt"/>
              </a:rPr>
              <a:t>L</a:t>
            </a:r>
            <a:r>
              <a:rPr lang="cs-CZ" sz="2000" b="1" dirty="0">
                <a:solidFill>
                  <a:srgbClr val="C00000"/>
                </a:solidFill>
                <a:latin typeface="+mn-lt"/>
              </a:rPr>
              <a:t>).</a:t>
            </a:r>
          </a:p>
          <a:p>
            <a:pPr>
              <a:lnSpc>
                <a:spcPct val="115000"/>
              </a:lnSpc>
              <a:spcAft>
                <a:spcPts val="800"/>
              </a:spcAft>
              <a:buNone/>
            </a:pPr>
            <a:endParaRPr lang="cs-CZ" sz="24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68355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D07C8-9117-2E1D-F804-FB2D5898DA10}"/>
            </a:ext>
          </a:extLst>
        </p:cNvPr>
        <p:cNvGrpSpPr/>
        <p:nvPr/>
      </p:nvGrpSpPr>
      <p:grpSpPr>
        <a:xfrm>
          <a:off x="0" y="0"/>
          <a:ext cx="0" cy="0"/>
          <a:chOff x="0" y="0"/>
          <a:chExt cx="0" cy="0"/>
        </a:xfrm>
      </p:grpSpPr>
      <p:pic>
        <p:nvPicPr>
          <p:cNvPr id="4" name="Obrázek 3" descr="Obsah obrázku řada/pruh, diagram, Vykreslený graf&#10;&#10;Obsah generovaný pomocí AI může být nesprávný.">
            <a:extLst>
              <a:ext uri="{FF2B5EF4-FFF2-40B4-BE49-F238E27FC236}">
                <a16:creationId xmlns:a16="http://schemas.microsoft.com/office/drawing/2014/main" id="{7000A3B2-DE8D-E7D1-3878-32BE0A53A42F}"/>
              </a:ext>
            </a:extLst>
          </p:cNvPr>
          <p:cNvPicPr>
            <a:picLocks noChangeAspect="1"/>
          </p:cNvPicPr>
          <p:nvPr/>
        </p:nvPicPr>
        <p:blipFill>
          <a:blip r:embed="rId2"/>
          <a:stretch>
            <a:fillRect/>
          </a:stretch>
        </p:blipFill>
        <p:spPr>
          <a:xfrm>
            <a:off x="3124200" y="2408173"/>
            <a:ext cx="5744143" cy="3726295"/>
          </a:xfrm>
          <a:prstGeom prst="rect">
            <a:avLst/>
          </a:prstGeom>
        </p:spPr>
      </p:pic>
      <p:sp>
        <p:nvSpPr>
          <p:cNvPr id="2" name="object 2">
            <a:extLst>
              <a:ext uri="{FF2B5EF4-FFF2-40B4-BE49-F238E27FC236}">
                <a16:creationId xmlns:a16="http://schemas.microsoft.com/office/drawing/2014/main" id="{FF9F826F-4C7E-844D-565C-217A9E071802}"/>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sp>
        <p:nvSpPr>
          <p:cNvPr id="7" name="TextovéPole 6">
            <a:extLst>
              <a:ext uri="{FF2B5EF4-FFF2-40B4-BE49-F238E27FC236}">
                <a16:creationId xmlns:a16="http://schemas.microsoft.com/office/drawing/2014/main" id="{6C9520D4-3EC9-F48A-AA9E-5D9E5329056B}"/>
              </a:ext>
            </a:extLst>
          </p:cNvPr>
          <p:cNvSpPr txBox="1"/>
          <p:nvPr/>
        </p:nvSpPr>
        <p:spPr>
          <a:xfrm>
            <a:off x="571500" y="1600200"/>
            <a:ext cx="8001000" cy="948658"/>
          </a:xfrm>
          <a:prstGeom prst="rect">
            <a:avLst/>
          </a:prstGeom>
          <a:noFill/>
        </p:spPr>
        <p:txBody>
          <a:bodyPr wrap="square">
            <a:spAutoFit/>
          </a:bodyPr>
          <a:lstStyle/>
          <a:p>
            <a:pPr>
              <a:lnSpc>
                <a:spcPct val="115000"/>
              </a:lnSpc>
              <a:spcAft>
                <a:spcPts val="800"/>
              </a:spcAft>
              <a:buNone/>
            </a:pPr>
            <a:r>
              <a:rPr lang="cs-CZ" sz="2000" b="1" dirty="0">
                <a:solidFill>
                  <a:srgbClr val="C00000"/>
                </a:solidFill>
                <a:latin typeface="+mn-lt"/>
              </a:rPr>
              <a:t>Krabicové schéma (box diagram) a křivka hranice výrobních možností</a:t>
            </a:r>
          </a:p>
          <a:p>
            <a:pPr>
              <a:lnSpc>
                <a:spcPct val="115000"/>
              </a:lnSpc>
              <a:spcAft>
                <a:spcPts val="800"/>
              </a:spcAft>
              <a:buNone/>
            </a:pPr>
            <a:endParaRPr lang="cs-CZ" sz="2400" kern="100" dirty="0">
              <a:effectLst/>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64652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FDF67-8078-F362-5995-8F0C4147200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EE27CDD-E963-E34F-71A6-0E5D70BE200D}"/>
              </a:ext>
            </a:extLst>
          </p:cNvPr>
          <p:cNvSpPr txBox="1">
            <a:spLocks noGrp="1"/>
          </p:cNvSpPr>
          <p:nvPr>
            <p:ph type="title"/>
          </p:nvPr>
        </p:nvSpPr>
        <p:spPr>
          <a:xfrm>
            <a:off x="343915" y="742582"/>
            <a:ext cx="8456168" cy="746423"/>
          </a:xfrm>
          <a:prstGeom prst="rect">
            <a:avLst/>
          </a:prstGeom>
        </p:spPr>
        <p:txBody>
          <a:bodyPr vert="horz" wrap="square" lIns="0" tIns="13335" rIns="0" bIns="0" rtlCol="0">
            <a:spAutoFit/>
          </a:bodyPr>
          <a:lstStyle/>
          <a:p>
            <a:pPr algn="ctr">
              <a:lnSpc>
                <a:spcPct val="115000"/>
              </a:lnSpc>
              <a:spcAft>
                <a:spcPts val="800"/>
              </a:spcAft>
            </a:pPr>
            <a:endParaRPr lang="cs-CZ" sz="4400" b="1" dirty="0"/>
          </a:p>
        </p:txBody>
      </p:sp>
      <p:sp>
        <p:nvSpPr>
          <p:cNvPr id="7" name="TextovéPole 6">
            <a:extLst>
              <a:ext uri="{FF2B5EF4-FFF2-40B4-BE49-F238E27FC236}">
                <a16:creationId xmlns:a16="http://schemas.microsoft.com/office/drawing/2014/main" id="{32B27BB4-5575-9810-353C-DDA5F41EDA20}"/>
              </a:ext>
            </a:extLst>
          </p:cNvPr>
          <p:cNvSpPr txBox="1"/>
          <p:nvPr/>
        </p:nvSpPr>
        <p:spPr>
          <a:xfrm>
            <a:off x="422475" y="2605031"/>
            <a:ext cx="3695700" cy="3610989"/>
          </a:xfrm>
          <a:prstGeom prst="rect">
            <a:avLst/>
          </a:prstGeom>
          <a:noFill/>
        </p:spPr>
        <p:txBody>
          <a:bodyPr wrap="square">
            <a:spAutoFit/>
          </a:bodyPr>
          <a:lstStyle/>
          <a:p>
            <a:pPr>
              <a:lnSpc>
                <a:spcPct val="115000"/>
              </a:lnSpc>
              <a:spcAft>
                <a:spcPts val="800"/>
              </a:spcAft>
              <a:buNone/>
            </a:pPr>
            <a:r>
              <a:rPr lang="cs-CZ" sz="2000" b="1" dirty="0">
                <a:solidFill>
                  <a:srgbClr val="C00000"/>
                </a:solidFill>
                <a:latin typeface="+mn-lt"/>
              </a:rPr>
              <a:t>_________________________________________________________________________________</a:t>
            </a:r>
            <a:r>
              <a:rPr lang="cs-CZ" sz="2000" b="1" dirty="0">
                <a:solidFill>
                  <a:schemeClr val="tx1"/>
                </a:solidFill>
                <a:latin typeface="+mn-lt"/>
              </a:rPr>
              <a:t>vyjadřuje míru, v níž jeden statek může být transformován ve druhý, resp. o kolik jednotek musí být snížena výroba jednoho statku, aby mohla být vyrobena dodatečná jednotka jiného statku.</a:t>
            </a:r>
          </a:p>
        </p:txBody>
      </p:sp>
      <p:pic>
        <p:nvPicPr>
          <p:cNvPr id="5" name="Obrázek 4" descr="Obsah obrázku diagram, řada/pruh, Vykreslený graf, text&#10;&#10;Obsah generovaný pomocí AI může být nesprávný.">
            <a:extLst>
              <a:ext uri="{FF2B5EF4-FFF2-40B4-BE49-F238E27FC236}">
                <a16:creationId xmlns:a16="http://schemas.microsoft.com/office/drawing/2014/main" id="{FC6ADE2C-1FD1-C846-6807-CF7FBF102D77}"/>
              </a:ext>
            </a:extLst>
          </p:cNvPr>
          <p:cNvPicPr>
            <a:picLocks noChangeAspect="1"/>
          </p:cNvPicPr>
          <p:nvPr/>
        </p:nvPicPr>
        <p:blipFill>
          <a:blip r:embed="rId2"/>
          <a:stretch>
            <a:fillRect/>
          </a:stretch>
        </p:blipFill>
        <p:spPr>
          <a:xfrm>
            <a:off x="4118175" y="2267536"/>
            <a:ext cx="4710483" cy="3847882"/>
          </a:xfrm>
          <a:prstGeom prst="rect">
            <a:avLst/>
          </a:prstGeom>
        </p:spPr>
      </p:pic>
    </p:spTree>
    <p:extLst>
      <p:ext uri="{BB962C8B-B14F-4D97-AF65-F5344CB8AC3E}">
        <p14:creationId xmlns:p14="http://schemas.microsoft.com/office/powerpoint/2010/main" val="2046713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1404</TotalTime>
  <Words>1837</Words>
  <Application>Microsoft Office PowerPoint</Application>
  <PresentationFormat>Předvádění na obrazovce (4:3)</PresentationFormat>
  <Paragraphs>123</Paragraphs>
  <Slides>29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29</vt:i4>
      </vt:variant>
    </vt:vector>
  </HeadingPairs>
  <TitlesOfParts>
    <vt:vector size="33" baseType="lpstr">
      <vt:lpstr>Aptos</vt:lpstr>
      <vt:lpstr>Arial</vt:lpstr>
      <vt:lpstr>Calibri</vt:lpstr>
      <vt:lpstr>Office Theme</vt:lpstr>
      <vt:lpstr>Prezentace aplikace PowerPoint</vt:lpstr>
      <vt:lpstr>Všeobecná rovnováha a efektivnost</vt:lpstr>
      <vt:lpstr>Předpoklady modelu všeobecné rovnováhy</vt:lpstr>
      <vt:lpstr>Předpoklady modelu všeobecné rovnováhy</vt:lpstr>
      <vt:lpstr>Předpoklady modelu všeobecné rovnováhy</vt:lpstr>
      <vt:lpstr>Efektivnost</vt:lpstr>
      <vt:lpstr>Prezentace aplikace PowerPoint</vt:lpstr>
      <vt:lpstr>Prezentace aplikace PowerPoint</vt:lpstr>
      <vt:lpstr>Prezentace aplikace PowerPoint</vt:lpstr>
      <vt:lpstr>Efektivnost ve výrobě</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Tržní selhání</vt:lpstr>
      <vt:lpstr>Prezentace aplikace PowerPoint</vt:lpstr>
      <vt:lpstr>Prezentace aplikace PowerPoint</vt:lpstr>
      <vt:lpstr>Prezentace aplikace PowerPoint</vt:lpstr>
      <vt:lpstr>Prezentace aplikace PowerPoint</vt:lpstr>
      <vt:lpstr>Veřejné statky</vt:lpstr>
      <vt:lpstr>Prezentace aplikace PowerPoint</vt:lpstr>
      <vt:lpstr>Optimální množství veřejného statku</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Elasticita</dc:title>
  <dc:creator>Kvíčalová Jolana</dc:creator>
  <cp:lastModifiedBy>Perunová Michaela</cp:lastModifiedBy>
  <cp:revision>40</cp:revision>
  <dcterms:created xsi:type="dcterms:W3CDTF">2025-11-04T22:31:32Z</dcterms:created>
  <dcterms:modified xsi:type="dcterms:W3CDTF">2025-12-10T09:46:10Z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2024-10-29T00:00:00Z</vt:filetime>
  </property>
  <property fmtid="{D5CDD505-2E9C-101B-9397-08002B2CF9AE}" pid="3" name="Creator">
    <vt:lpwstr>Microsoft® PowerPoint® pro Microsoft 365</vt:lpwstr>
  </property>
  <property fmtid="{D5CDD505-2E9C-101B-9397-08002B2CF9AE}" pid="4" name="LastSaved">
    <vt:filetime>2025-11-04T00:00:00Z</vt:filetime>
  </property>
  <property fmtid="{D5CDD505-2E9C-101B-9397-08002B2CF9AE}" pid="5" name="Producer">
    <vt:lpwstr>Microsoft® PowerPoint® pro Microsoft 365</vt:lpwstr>
  </property>
</Properties>
</file>