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92" r:id="rId3"/>
    <p:sldId id="313" r:id="rId4"/>
    <p:sldId id="314" r:id="rId5"/>
    <p:sldId id="315" r:id="rId6"/>
    <p:sldId id="363" r:id="rId7"/>
    <p:sldId id="307" r:id="rId8"/>
    <p:sldId id="333" r:id="rId9"/>
    <p:sldId id="330" r:id="rId10"/>
    <p:sldId id="336" r:id="rId11"/>
    <p:sldId id="339" r:id="rId12"/>
    <p:sldId id="344" r:id="rId13"/>
    <p:sldId id="341" r:id="rId14"/>
    <p:sldId id="345" r:id="rId15"/>
    <p:sldId id="348" r:id="rId16"/>
    <p:sldId id="351" r:id="rId17"/>
    <p:sldId id="352" r:id="rId18"/>
    <p:sldId id="325" r:id="rId19"/>
    <p:sldId id="353" r:id="rId20"/>
    <p:sldId id="264" r:id="rId21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836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0" i="0">
                <a:solidFill>
                  <a:srgbClr val="C0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rgbClr val="C0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rgbClr val="C0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rgbClr val="C0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685799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43915" y="693546"/>
            <a:ext cx="8456168" cy="8011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0" i="0">
                <a:solidFill>
                  <a:srgbClr val="C0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66597" y="1610309"/>
            <a:ext cx="7445375" cy="4191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95400" y="2311427"/>
            <a:ext cx="6401435" cy="2623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lang="cs-CZ" sz="6600" b="1" spc="-10" dirty="0">
                <a:solidFill>
                  <a:srgbClr val="C00000"/>
                </a:solidFill>
                <a:latin typeface="Calibri"/>
                <a:cs typeface="Calibri"/>
              </a:rPr>
              <a:t>POKROČILÁ</a:t>
            </a:r>
          </a:p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6600" b="1" spc="-10" dirty="0">
                <a:solidFill>
                  <a:srgbClr val="C00000"/>
                </a:solidFill>
                <a:latin typeface="Calibri"/>
                <a:cs typeface="Calibri"/>
              </a:rPr>
              <a:t>MIKROEKONOMIE</a:t>
            </a:r>
            <a:endParaRPr sz="6600" dirty="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195"/>
              </a:spcBef>
            </a:pPr>
            <a:r>
              <a:rPr sz="3600" dirty="0" err="1">
                <a:solidFill>
                  <a:srgbClr val="C00000"/>
                </a:solidFill>
                <a:latin typeface="Calibri"/>
                <a:cs typeface="Calibri"/>
              </a:rPr>
              <a:t>Cvičení</a:t>
            </a:r>
            <a:r>
              <a:rPr sz="3600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lang="cs-CZ" sz="3600" spc="-50" dirty="0">
                <a:solidFill>
                  <a:srgbClr val="C00000"/>
                </a:solidFill>
                <a:latin typeface="Calibri"/>
                <a:cs typeface="Calibri"/>
              </a:rPr>
              <a:t>11</a:t>
            </a:r>
            <a:endParaRPr sz="3600" dirty="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4800" y="304800"/>
            <a:ext cx="3733800" cy="1617979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6EE035-1A31-F982-8897-89740906BF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7F7097D6-A4E2-82A7-06E8-4A0D6E7B9E6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43915" y="742582"/>
            <a:ext cx="8456168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lang="cs-CZ" sz="4400" b="1" dirty="0"/>
              <a:t>Trh kapitálu</a:t>
            </a:r>
            <a:endParaRPr sz="4400" b="1" spc="-1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CF11142B-24B9-C3BB-4269-3A0BBDC8DA5F}"/>
              </a:ext>
            </a:extLst>
          </p:cNvPr>
          <p:cNvSpPr txBox="1"/>
          <p:nvPr/>
        </p:nvSpPr>
        <p:spPr>
          <a:xfrm>
            <a:off x="609600" y="1600200"/>
            <a:ext cx="8001000" cy="53447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cs-CZ" b="1" dirty="0">
                <a:latin typeface="+mn-lt"/>
              </a:rPr>
              <a:t>Zjistěte, zda se vyplatí investovat do projektu, který má pořizovací náklady 100 000 Kč a za rok vynese 130 000 Kč. Tržní úroková míra je 4 % </a:t>
            </a:r>
            <a:r>
              <a:rPr lang="cs-CZ" b="1" dirty="0" err="1">
                <a:latin typeface="+mn-lt"/>
              </a:rPr>
              <a:t>p.a</a:t>
            </a:r>
            <a:r>
              <a:rPr lang="cs-CZ" b="1" dirty="0">
                <a:latin typeface="+mn-lt"/>
              </a:rPr>
              <a:t>.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cs-CZ" sz="2000" kern="100" dirty="0"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FV = 130 000 Kč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cs-CZ" sz="2000" kern="100" dirty="0"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r = 4 %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cs-CZ" sz="2000" kern="100" dirty="0"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n = 1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cs-CZ" sz="2000" kern="100" dirty="0"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I = 100 000 Kč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cs-CZ" sz="2000" kern="100" dirty="0">
              <a:latin typeface="+mn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cs-CZ" sz="2400" kern="100" dirty="0">
              <a:latin typeface="+mn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cs-CZ" sz="2000" kern="100" dirty="0">
              <a:latin typeface="+mn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cs-CZ" sz="2000" kern="100" dirty="0">
              <a:latin typeface="+mn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cs-CZ" sz="2000" kern="100" dirty="0">
              <a:latin typeface="+mn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cs-CZ" sz="2000" kern="100" dirty="0">
              <a:effectLst/>
              <a:latin typeface="+mn-lt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57108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FD0A5C-C95B-A95F-5166-F62B4C3D35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910C2F3E-E554-BDA5-1C0D-A67819C3AD2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43915" y="742582"/>
            <a:ext cx="8456168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lang="cs-CZ" sz="4400" b="1" dirty="0"/>
              <a:t>Trh kapitálu</a:t>
            </a:r>
            <a:endParaRPr sz="4400" b="1" spc="-1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3BAD7743-778B-245C-447E-34C3351419E8}"/>
              </a:ext>
            </a:extLst>
          </p:cNvPr>
          <p:cNvSpPr txBox="1"/>
          <p:nvPr/>
        </p:nvSpPr>
        <p:spPr>
          <a:xfrm>
            <a:off x="609600" y="1600200"/>
            <a:ext cx="8001000" cy="1795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cs-CZ" sz="2000" kern="100" dirty="0">
              <a:latin typeface="+mn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cs-CZ" sz="2000" kern="100" dirty="0">
              <a:latin typeface="+mn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cs-CZ" sz="2000" kern="100" dirty="0">
              <a:latin typeface="+mn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cs-CZ" sz="2000" kern="100" dirty="0">
              <a:effectLst/>
              <a:latin typeface="+mn-lt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13" name="Skupina 12">
            <a:extLst>
              <a:ext uri="{FF2B5EF4-FFF2-40B4-BE49-F238E27FC236}">
                <a16:creationId xmlns:a16="http://schemas.microsoft.com/office/drawing/2014/main" id="{F38474B6-4C2A-7F47-80AD-14EC652CF600}"/>
              </a:ext>
            </a:extLst>
          </p:cNvPr>
          <p:cNvGrpSpPr/>
          <p:nvPr/>
        </p:nvGrpSpPr>
        <p:grpSpPr>
          <a:xfrm>
            <a:off x="-1" y="2044777"/>
            <a:ext cx="9156925" cy="1517574"/>
            <a:chOff x="-1" y="2044777"/>
            <a:chExt cx="9156925" cy="1517574"/>
          </a:xfrm>
        </p:grpSpPr>
        <p:pic>
          <p:nvPicPr>
            <p:cNvPr id="3" name="Picture 1" descr="A screenshot of a white sheet with black text&#10;&#10;AI-generated content may be incorrect.">
              <a:extLst>
                <a:ext uri="{FF2B5EF4-FFF2-40B4-BE49-F238E27FC236}">
                  <a16:creationId xmlns:a16="http://schemas.microsoft.com/office/drawing/2014/main" id="{1DFAA27E-9382-9307-6799-B3038621C72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6551"/>
            <a:stretch>
              <a:fillRect/>
            </a:stretch>
          </p:blipFill>
          <p:spPr>
            <a:xfrm>
              <a:off x="-1" y="2044777"/>
              <a:ext cx="9156925" cy="1517574"/>
            </a:xfrm>
            <a:prstGeom prst="rect">
              <a:avLst/>
            </a:prstGeom>
          </p:spPr>
        </p:pic>
        <p:sp>
          <p:nvSpPr>
            <p:cNvPr id="5" name="Obdélník 4">
              <a:extLst>
                <a:ext uri="{FF2B5EF4-FFF2-40B4-BE49-F238E27FC236}">
                  <a16:creationId xmlns:a16="http://schemas.microsoft.com/office/drawing/2014/main" id="{B4CC0D1B-3D36-5EF0-25C9-FA51568CE6C4}"/>
                </a:ext>
              </a:extLst>
            </p:cNvPr>
            <p:cNvSpPr/>
            <p:nvPr/>
          </p:nvSpPr>
          <p:spPr>
            <a:xfrm>
              <a:off x="1981200" y="2438400"/>
              <a:ext cx="304800" cy="152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0" name="Obdélník 9">
              <a:extLst>
                <a:ext uri="{FF2B5EF4-FFF2-40B4-BE49-F238E27FC236}">
                  <a16:creationId xmlns:a16="http://schemas.microsoft.com/office/drawing/2014/main" id="{4DA65BB7-2A06-258B-1F55-9B1A8295046B}"/>
                </a:ext>
              </a:extLst>
            </p:cNvPr>
            <p:cNvSpPr/>
            <p:nvPr/>
          </p:nvSpPr>
          <p:spPr>
            <a:xfrm>
              <a:off x="4038600" y="2421553"/>
              <a:ext cx="304800" cy="152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1" name="Obdélník 10">
              <a:extLst>
                <a:ext uri="{FF2B5EF4-FFF2-40B4-BE49-F238E27FC236}">
                  <a16:creationId xmlns:a16="http://schemas.microsoft.com/office/drawing/2014/main" id="{5B663020-A818-EF57-E4B5-EE0AA5B84079}"/>
                </a:ext>
              </a:extLst>
            </p:cNvPr>
            <p:cNvSpPr/>
            <p:nvPr/>
          </p:nvSpPr>
          <p:spPr>
            <a:xfrm>
              <a:off x="6172200" y="2421553"/>
              <a:ext cx="304800" cy="152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2" name="Obdélník 11">
              <a:extLst>
                <a:ext uri="{FF2B5EF4-FFF2-40B4-BE49-F238E27FC236}">
                  <a16:creationId xmlns:a16="http://schemas.microsoft.com/office/drawing/2014/main" id="{A73ADE41-715C-E83D-855E-B5FE120364A0}"/>
                </a:ext>
              </a:extLst>
            </p:cNvPr>
            <p:cNvSpPr/>
            <p:nvPr/>
          </p:nvSpPr>
          <p:spPr>
            <a:xfrm>
              <a:off x="7962900" y="2421553"/>
              <a:ext cx="304800" cy="152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30230938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B6D7A8-9030-454C-3472-5D18E37B10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B5604BEB-3DA1-0124-188E-69B28261BD7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43915" y="742582"/>
            <a:ext cx="8456168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lang="cs-CZ" sz="4400" b="1" dirty="0"/>
              <a:t>Trh kapitálu</a:t>
            </a:r>
            <a:endParaRPr sz="4400" b="1" spc="-1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01237E20-F424-6440-00DB-9D657A7835DA}"/>
              </a:ext>
            </a:extLst>
          </p:cNvPr>
          <p:cNvSpPr txBox="1"/>
          <p:nvPr/>
        </p:nvSpPr>
        <p:spPr>
          <a:xfrm>
            <a:off x="609600" y="1600200"/>
            <a:ext cx="8001000" cy="4534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cs-CZ" sz="2000" b="1" dirty="0">
                <a:latin typeface="+mn-lt"/>
              </a:rPr>
              <a:t>Varianta A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cs-CZ" sz="2000" kern="100" dirty="0"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FV</a:t>
            </a:r>
            <a:r>
              <a:rPr lang="cs-CZ" sz="2000" kern="100" baseline="-25000" dirty="0"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1</a:t>
            </a:r>
            <a:r>
              <a:rPr lang="cs-CZ" sz="2000" kern="100" dirty="0"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 = 110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cs-CZ" sz="2000" kern="100" dirty="0"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FV</a:t>
            </a:r>
            <a:r>
              <a:rPr lang="cs-CZ" sz="2000" kern="100" baseline="-25000" dirty="0"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2 </a:t>
            </a:r>
            <a:r>
              <a:rPr lang="cs-CZ" sz="2000" kern="100" dirty="0">
                <a:latin typeface="+mn-lt"/>
                <a:cs typeface="Times New Roman" panose="02020603050405020304" pitchFamily="18" charset="0"/>
              </a:rPr>
              <a:t>= 121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cs-CZ" sz="2000" kern="100" dirty="0"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r = 10 %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cs-CZ" sz="2000" kern="100" dirty="0"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n = 2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cs-CZ" sz="2000" kern="100" dirty="0"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I = 50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cs-CZ" sz="2000" kern="100" dirty="0">
              <a:latin typeface="+mn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cs-CZ" sz="2000" kern="100" dirty="0">
              <a:latin typeface="+mn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cs-CZ" sz="2000" kern="100" dirty="0">
              <a:latin typeface="+mn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cs-CZ" sz="2000" kern="100" dirty="0">
              <a:effectLst/>
              <a:latin typeface="+mn-lt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15894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61D6F8-2E54-7351-C4C1-A75C78837E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19ED97CC-A89A-6DB2-4331-DDB13972A46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43915" y="742582"/>
            <a:ext cx="8456168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lang="cs-CZ" sz="4400" b="1" dirty="0"/>
              <a:t>Trh kapitálu</a:t>
            </a:r>
            <a:endParaRPr sz="4400" b="1" spc="-1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44CA79A4-9E3C-B3E8-BBC8-E56AA672AEEE}"/>
              </a:ext>
            </a:extLst>
          </p:cNvPr>
          <p:cNvSpPr txBox="1"/>
          <p:nvPr/>
        </p:nvSpPr>
        <p:spPr>
          <a:xfrm>
            <a:off x="609600" y="1600200"/>
            <a:ext cx="8001000" cy="5376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cs-CZ" sz="2000" b="1" dirty="0">
                <a:latin typeface="+mn-lt"/>
              </a:rPr>
              <a:t>Varianta B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cs-CZ" sz="2000" kern="100" dirty="0"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FV</a:t>
            </a:r>
            <a:r>
              <a:rPr lang="cs-CZ" sz="2000" kern="100" baseline="-25000" dirty="0"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1</a:t>
            </a:r>
            <a:r>
              <a:rPr lang="cs-CZ" sz="2000" kern="100" dirty="0"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 = 200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cs-CZ" sz="2000" kern="100" dirty="0"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FV</a:t>
            </a:r>
            <a:r>
              <a:rPr lang="cs-CZ" sz="2000" kern="100" baseline="-25000" dirty="0"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2 </a:t>
            </a:r>
            <a:r>
              <a:rPr lang="cs-CZ" sz="2000" kern="100" dirty="0">
                <a:latin typeface="+mn-lt"/>
                <a:cs typeface="Times New Roman" panose="02020603050405020304" pitchFamily="18" charset="0"/>
              </a:rPr>
              <a:t>= 250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cs-CZ" sz="2000" kern="100" dirty="0"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r = 20 %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cs-CZ" sz="2000" kern="100" dirty="0"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n = 2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cs-CZ" sz="2000" kern="100" dirty="0"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I = 200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cs-CZ" sz="2000" kern="100" dirty="0">
              <a:latin typeface="+mn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cs-CZ" sz="1600" kern="100" dirty="0">
              <a:latin typeface="+mn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076325" indent="-1076325">
              <a:lnSpc>
                <a:spcPct val="115000"/>
              </a:lnSpc>
              <a:spcAft>
                <a:spcPts val="800"/>
              </a:spcAft>
              <a:buNone/>
              <a:tabLst>
                <a:tab pos="1524000" algn="l"/>
              </a:tabLst>
            </a:pPr>
            <a:endParaRPr lang="cs-CZ" sz="2000" kern="100" dirty="0">
              <a:latin typeface="+mn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cs-CZ" sz="2000" kern="100" dirty="0">
              <a:latin typeface="+mn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cs-CZ" sz="2000" kern="100" dirty="0">
              <a:latin typeface="+mn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cs-CZ" sz="2000" kern="100" dirty="0">
              <a:effectLst/>
              <a:latin typeface="+mn-lt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36354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870A02-1254-9264-E38D-9BEA88169A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0F82ECBA-593A-299C-5FE7-4AC742FE5F9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43915" y="742582"/>
            <a:ext cx="8456168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lang="cs-CZ" sz="4400" b="1" dirty="0"/>
              <a:t>Trh kapitálu</a:t>
            </a:r>
            <a:endParaRPr sz="4400" b="1" spc="-1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74BC519B-3758-12EE-6043-FBC2E96AC96A}"/>
              </a:ext>
            </a:extLst>
          </p:cNvPr>
          <p:cNvSpPr txBox="1"/>
          <p:nvPr/>
        </p:nvSpPr>
        <p:spPr>
          <a:xfrm>
            <a:off x="571499" y="1828800"/>
            <a:ext cx="8001000" cy="22599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cs-CZ" sz="2400" b="1" dirty="0">
                <a:latin typeface="+mn-lt"/>
              </a:rPr>
              <a:t>Na nákup aktiva bylo vynaloženo 100 Kč. Za 2 roky bude mít aktivum hodnotu 121 Kč. 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cs-CZ" sz="2400" b="1" dirty="0">
                <a:solidFill>
                  <a:srgbClr val="C00000"/>
                </a:solidFill>
                <a:latin typeface="+mn-lt"/>
              </a:rPr>
              <a:t>Jaká je vnitřní míra výnosu tohoto aktiva?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cs-CZ" sz="1050" b="1" kern="100" dirty="0">
              <a:solidFill>
                <a:srgbClr val="C00000"/>
              </a:solidFill>
              <a:latin typeface="+mn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cs-CZ" sz="2400" kern="100" dirty="0">
              <a:latin typeface="+mn-lt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4736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F2448B-A753-DEA3-39E2-8F513D4477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8982A22F-3BDC-D357-EE7A-B4C238DE3F1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43915" y="742582"/>
            <a:ext cx="8456168" cy="62901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lang="cs-CZ" b="1" dirty="0"/>
              <a:t>Trh kapitálu</a:t>
            </a:r>
            <a:endParaRPr sz="4400" b="1" spc="-10" dirty="0"/>
          </a:p>
        </p:txBody>
      </p:sp>
      <p:pic>
        <p:nvPicPr>
          <p:cNvPr id="3" name="Picture 1">
            <a:extLst>
              <a:ext uri="{FF2B5EF4-FFF2-40B4-BE49-F238E27FC236}">
                <a16:creationId xmlns:a16="http://schemas.microsoft.com/office/drawing/2014/main" id="{C9142D15-EF91-34EB-448B-4B39A65496E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04"/>
          <a:stretch>
            <a:fillRect/>
          </a:stretch>
        </p:blipFill>
        <p:spPr>
          <a:xfrm>
            <a:off x="76200" y="1662742"/>
            <a:ext cx="8991600" cy="852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46655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42B85A-0CE5-4EA4-8C2B-4F975362C5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E63700F7-D252-DBA7-3C27-16FC4D9FEA2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43915" y="742582"/>
            <a:ext cx="8456168" cy="62901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lang="cs-CZ" b="1" dirty="0"/>
              <a:t>Trh kapitálu</a:t>
            </a:r>
            <a:endParaRPr sz="4400" b="1" spc="-10" dirty="0"/>
          </a:p>
        </p:txBody>
      </p:sp>
      <p:pic>
        <p:nvPicPr>
          <p:cNvPr id="4" name="Picture 1" descr="A white background with black text&#10;&#10;AI-generated content may be incorrect.">
            <a:extLst>
              <a:ext uri="{FF2B5EF4-FFF2-40B4-BE49-F238E27FC236}">
                <a16:creationId xmlns:a16="http://schemas.microsoft.com/office/drawing/2014/main" id="{FF2B7979-61E3-9F15-CB31-F5383826319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620"/>
          <a:stretch>
            <a:fillRect/>
          </a:stretch>
        </p:blipFill>
        <p:spPr>
          <a:xfrm>
            <a:off x="343915" y="1600200"/>
            <a:ext cx="8456168" cy="1706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15866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266A30-451F-62C5-1607-DDB69DF660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A9151C2C-961B-B736-7278-BAC22FAC6A2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43915" y="742582"/>
            <a:ext cx="8456168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lang="cs-CZ" sz="4400" b="1" dirty="0"/>
              <a:t>Trh kapitálu - shrnutí</a:t>
            </a:r>
            <a:endParaRPr sz="4800" b="1" spc="-10" dirty="0"/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C3CE74F9-5371-12CC-6871-8572805D1012}"/>
              </a:ext>
            </a:extLst>
          </p:cNvPr>
          <p:cNvSpPr txBox="1"/>
          <p:nvPr/>
        </p:nvSpPr>
        <p:spPr>
          <a:xfrm>
            <a:off x="609599" y="1752600"/>
            <a:ext cx="8190484" cy="21490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latin typeface="+mn-lt"/>
              </a:rPr>
              <a:t>Pokud bude budoucí hodnota (S</a:t>
            </a:r>
            <a:r>
              <a:rPr lang="cs-CZ" sz="2000" baseline="-25000" dirty="0">
                <a:latin typeface="+mn-lt"/>
              </a:rPr>
              <a:t>1</a:t>
            </a:r>
            <a:r>
              <a:rPr lang="cs-CZ" sz="2000" dirty="0">
                <a:latin typeface="+mn-lt"/>
              </a:rPr>
              <a:t>) dnešní úspory (S</a:t>
            </a:r>
            <a:r>
              <a:rPr lang="cs-CZ" sz="2000" baseline="-25000" dirty="0">
                <a:latin typeface="+mn-lt"/>
              </a:rPr>
              <a:t>0</a:t>
            </a:r>
            <a:r>
              <a:rPr lang="cs-CZ" sz="2000" dirty="0">
                <a:latin typeface="+mn-lt"/>
              </a:rPr>
              <a:t>) vyplacena po uplynutí jednoho roku, lze ji vypočítat takto: </a:t>
            </a:r>
            <a:r>
              <a:rPr lang="cs-CZ" sz="2000" b="1" dirty="0">
                <a:solidFill>
                  <a:srgbClr val="C00000"/>
                </a:solidFill>
                <a:latin typeface="+mn-lt"/>
              </a:rPr>
              <a:t>S</a:t>
            </a:r>
            <a:r>
              <a:rPr lang="cs-CZ" sz="2000" b="1" baseline="-25000" dirty="0">
                <a:solidFill>
                  <a:srgbClr val="C00000"/>
                </a:solidFill>
                <a:latin typeface="+mn-lt"/>
              </a:rPr>
              <a:t>1</a:t>
            </a:r>
            <a:r>
              <a:rPr lang="cs-CZ" sz="2000" b="1" dirty="0">
                <a:solidFill>
                  <a:srgbClr val="C00000"/>
                </a:solidFill>
                <a:latin typeface="+mn-lt"/>
              </a:rPr>
              <a:t> = S</a:t>
            </a:r>
            <a:r>
              <a:rPr lang="cs-CZ" sz="2000" b="1" baseline="-25000" dirty="0">
                <a:solidFill>
                  <a:srgbClr val="C00000"/>
                </a:solidFill>
                <a:latin typeface="+mn-lt"/>
              </a:rPr>
              <a:t>0</a:t>
            </a:r>
            <a:r>
              <a:rPr lang="cs-CZ" sz="2000" b="1" baseline="-25000" dirty="0">
                <a:solidFill>
                  <a:srgbClr val="C00000"/>
                </a:solidFill>
              </a:rPr>
              <a:t> . </a:t>
            </a:r>
            <a:r>
              <a:rPr lang="cs-CZ" sz="2000" b="1" dirty="0">
                <a:solidFill>
                  <a:srgbClr val="C00000"/>
                </a:solidFill>
                <a:latin typeface="+mn-lt"/>
              </a:rPr>
              <a:t>(1 + i)</a:t>
            </a:r>
          </a:p>
          <a:p>
            <a:pPr marL="342900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sz="2000" b="1" dirty="0">
                <a:solidFill>
                  <a:srgbClr val="C00000"/>
                </a:solidFill>
                <a:latin typeface="+mn-lt"/>
              </a:rPr>
              <a:t>______, tj. věčná renta </a:t>
            </a:r>
            <a:r>
              <a:rPr lang="pl-PL" sz="2000" dirty="0">
                <a:latin typeface="+mn-lt"/>
              </a:rPr>
              <a:t>- </a:t>
            </a:r>
            <a:r>
              <a:rPr lang="cs-CZ" sz="2000" dirty="0">
                <a:latin typeface="+mn-lt"/>
              </a:rPr>
              <a:t>příjem po </a:t>
            </a:r>
            <a:r>
              <a:rPr lang="cs-CZ" sz="2000" b="1" dirty="0">
                <a:solidFill>
                  <a:srgbClr val="C00000"/>
                </a:solidFill>
                <a:latin typeface="+mn-lt"/>
              </a:rPr>
              <a:t>nekonečný</a:t>
            </a:r>
            <a:r>
              <a:rPr lang="cs-CZ" sz="2000" dirty="0">
                <a:latin typeface="+mn-lt"/>
              </a:rPr>
              <a:t> počet období (n).</a:t>
            </a:r>
          </a:p>
          <a:p>
            <a:pPr marL="342900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sz="2000" b="1" dirty="0">
                <a:solidFill>
                  <a:srgbClr val="C00000"/>
                </a:solidFill>
                <a:latin typeface="+mn-lt"/>
              </a:rPr>
              <a:t>______, tj. doživotní renta </a:t>
            </a:r>
            <a:r>
              <a:rPr lang="cs-CZ" sz="2000" dirty="0">
                <a:solidFill>
                  <a:schemeClr val="tx1"/>
                </a:solidFill>
                <a:latin typeface="+mn-lt"/>
              </a:rPr>
              <a:t>-</a:t>
            </a:r>
            <a:r>
              <a:rPr lang="cs-CZ" sz="2000" b="1" dirty="0">
                <a:solidFill>
                  <a:srgbClr val="C00000"/>
                </a:solidFill>
                <a:latin typeface="+mn-lt"/>
              </a:rPr>
              <a:t> </a:t>
            </a:r>
            <a:r>
              <a:rPr lang="cs-CZ" sz="2000" dirty="0">
                <a:latin typeface="+mn-lt"/>
              </a:rPr>
              <a:t>příjem po </a:t>
            </a:r>
            <a:r>
              <a:rPr lang="cs-CZ" sz="2000" b="1" dirty="0">
                <a:solidFill>
                  <a:srgbClr val="C00000"/>
                </a:solidFill>
                <a:latin typeface="+mn-lt"/>
              </a:rPr>
              <a:t>určitý (konečný) </a:t>
            </a:r>
            <a:r>
              <a:rPr lang="cs-CZ" sz="2000" dirty="0">
                <a:latin typeface="+mn-lt"/>
              </a:rPr>
              <a:t>počet období (n). 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cs-CZ" sz="2000" dirty="0">
              <a:latin typeface="+mn-lt"/>
            </a:endParaRP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208D4147-01DF-FA6F-0577-1FD8E880F1F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2148"/>
          <a:stretch>
            <a:fillRect/>
          </a:stretch>
        </p:blipFill>
        <p:spPr>
          <a:xfrm>
            <a:off x="914400" y="4448093"/>
            <a:ext cx="3849850" cy="1125492"/>
          </a:xfrm>
          <a:prstGeom prst="rect">
            <a:avLst/>
          </a:prstGeom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972B6D0E-2948-87E3-6AF0-BDDE5869DF1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9222"/>
          <a:stretch>
            <a:fillRect/>
          </a:stretch>
        </p:blipFill>
        <p:spPr>
          <a:xfrm>
            <a:off x="838199" y="3687635"/>
            <a:ext cx="4865721" cy="760458"/>
          </a:xfrm>
          <a:prstGeom prst="rect">
            <a:avLst/>
          </a:prstGeom>
        </p:spPr>
      </p:pic>
      <p:pic>
        <p:nvPicPr>
          <p:cNvPr id="9" name="Obrázek 8">
            <a:extLst>
              <a:ext uri="{FF2B5EF4-FFF2-40B4-BE49-F238E27FC236}">
                <a16:creationId xmlns:a16="http://schemas.microsoft.com/office/drawing/2014/main" id="{699A80E7-0C13-19A2-58CE-AAA1982538E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81800" y="4048814"/>
            <a:ext cx="1914736" cy="1233532"/>
          </a:xfrm>
          <a:prstGeom prst="rect">
            <a:avLst/>
          </a:prstGeom>
          <a:ln w="28575">
            <a:noFill/>
          </a:ln>
        </p:spPr>
      </p:pic>
      <p:sp>
        <p:nvSpPr>
          <p:cNvPr id="10" name="TextovéPole 9">
            <a:extLst>
              <a:ext uri="{FF2B5EF4-FFF2-40B4-BE49-F238E27FC236}">
                <a16:creationId xmlns:a16="http://schemas.microsoft.com/office/drawing/2014/main" id="{BAD96F02-70EC-D2C5-0DF2-454A2EDC1F42}"/>
              </a:ext>
            </a:extLst>
          </p:cNvPr>
          <p:cNvSpPr txBox="1"/>
          <p:nvPr/>
        </p:nvSpPr>
        <p:spPr>
          <a:xfrm>
            <a:off x="5029200" y="5469087"/>
            <a:ext cx="2438400" cy="646331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cs-CZ" sz="3600" b="1" dirty="0">
                <a:solidFill>
                  <a:schemeClr val="tx1"/>
                </a:solidFill>
                <a:latin typeface="+mn-lt"/>
              </a:rPr>
              <a:t>        = PV - I</a:t>
            </a:r>
          </a:p>
        </p:txBody>
      </p:sp>
    </p:spTree>
    <p:extLst>
      <p:ext uri="{BB962C8B-B14F-4D97-AF65-F5344CB8AC3E}">
        <p14:creationId xmlns:p14="http://schemas.microsoft.com/office/powerpoint/2010/main" val="31864336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66FBBD-A24E-F87D-E5B0-F8EFC54681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C23B102F-7D77-E84F-DC8B-8B524348683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43915" y="742582"/>
            <a:ext cx="8456168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lang="cs-CZ" sz="4400" b="1" dirty="0"/>
              <a:t>Trh kapitálu - příklady</a:t>
            </a:r>
            <a:endParaRPr sz="4400" b="1" spc="-1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B56ADF39-0A85-0E6E-7415-F43F8F7F18F6}"/>
              </a:ext>
            </a:extLst>
          </p:cNvPr>
          <p:cNvSpPr txBox="1"/>
          <p:nvPr/>
        </p:nvSpPr>
        <p:spPr>
          <a:xfrm>
            <a:off x="609599" y="1752600"/>
            <a:ext cx="8001000" cy="37700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l-PL" sz="2000" b="1" kern="100" dirty="0"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Mohu teď prodat pozemek za 100 000 Kč nebo až za rok za 110 000 Kč. Tržní úroková míra je 5 %. </a:t>
            </a:r>
          </a:p>
          <a:p>
            <a:pPr marL="457200" indent="-4572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</a:pPr>
            <a:endParaRPr lang="pl-PL" sz="2000" b="1" kern="100" dirty="0">
              <a:latin typeface="+mn-lt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cs-CZ" sz="2000" b="1" kern="100" dirty="0">
                <a:latin typeface="+mn-lt"/>
                <a:cs typeface="Times New Roman" panose="02020603050405020304" pitchFamily="18" charset="0"/>
              </a:rPr>
              <a:t>Úroková sazba v určité bance činí 10 % ročně. Za 1 rok obdržíte 100 Kč a ve třetím roce ještě obdržíte 470 Kč. Vypočtěte současnou hodnotu toku budoucích výnosů.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l-PL" sz="2000" b="1" kern="100" dirty="0">
              <a:latin typeface="+mn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l-PL" sz="2000" b="1" kern="100" dirty="0">
              <a:latin typeface="+mn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cs-CZ" sz="2000" kern="100" dirty="0">
              <a:effectLst/>
              <a:latin typeface="+mn-lt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Picture 1">
            <a:extLst>
              <a:ext uri="{FF2B5EF4-FFF2-40B4-BE49-F238E27FC236}">
                <a16:creationId xmlns:a16="http://schemas.microsoft.com/office/drawing/2014/main" id="{C39F9EC7-F0A0-A3F4-B3AF-F6BA9F06574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381"/>
          <a:stretch>
            <a:fillRect/>
          </a:stretch>
        </p:blipFill>
        <p:spPr>
          <a:xfrm>
            <a:off x="561976" y="4646306"/>
            <a:ext cx="8112677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99449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9230BB-29CF-82C7-77FB-4E3B6A5433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1223B96B-20A3-9D31-C4E4-21D8392362C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43915" y="742582"/>
            <a:ext cx="8456168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lang="cs-CZ" sz="4400" b="1" spc="-10" dirty="0"/>
              <a:t>Opakování</a:t>
            </a:r>
            <a:endParaRPr sz="4400" b="1" spc="-10" dirty="0"/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ED98435C-E8F6-CA40-B779-C3365D32DB00}"/>
              </a:ext>
            </a:extLst>
          </p:cNvPr>
          <p:cNvSpPr txBox="1"/>
          <p:nvPr/>
        </p:nvSpPr>
        <p:spPr>
          <a:xfrm>
            <a:off x="2590800" y="1828800"/>
            <a:ext cx="4419599" cy="4172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cs-CZ" sz="2400" dirty="0">
                <a:latin typeface="+mn-lt"/>
              </a:rPr>
              <a:t>MRP</a:t>
            </a:r>
            <a:r>
              <a:rPr lang="cs-CZ" sz="2400" baseline="-25000" dirty="0">
                <a:latin typeface="+mn-lt"/>
              </a:rPr>
              <a:t>K</a:t>
            </a:r>
            <a:r>
              <a:rPr lang="cs-CZ" sz="2400" dirty="0">
                <a:latin typeface="+mn-lt"/>
              </a:rPr>
              <a:t>			</a:t>
            </a:r>
            <a:r>
              <a:rPr lang="el-GR" sz="2400" dirty="0">
                <a:latin typeface="+mn-lt"/>
              </a:rPr>
              <a:t>δ</a:t>
            </a:r>
            <a:r>
              <a:rPr lang="cs-CZ" sz="2400" dirty="0">
                <a:latin typeface="+mn-lt"/>
              </a:rPr>
              <a:t>TR / </a:t>
            </a:r>
            <a:r>
              <a:rPr lang="el-GR" sz="2400" dirty="0">
                <a:latin typeface="+mn-lt"/>
              </a:rPr>
              <a:t>δ</a:t>
            </a:r>
            <a:r>
              <a:rPr lang="cs-CZ" sz="2400" dirty="0">
                <a:latin typeface="+mn-lt"/>
              </a:rPr>
              <a:t>K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cs-CZ" sz="2400" dirty="0">
                <a:latin typeface="+mn-lt"/>
              </a:rPr>
              <a:t>MRP</a:t>
            </a:r>
            <a:r>
              <a:rPr lang="cs-CZ" sz="2400" baseline="-25000" dirty="0">
                <a:latin typeface="+mn-lt"/>
              </a:rPr>
              <a:t>K</a:t>
            </a:r>
            <a:r>
              <a:rPr lang="cs-CZ" sz="2400" dirty="0">
                <a:latin typeface="+mn-lt"/>
              </a:rPr>
              <a:t>			MR</a:t>
            </a:r>
            <a:r>
              <a:rPr lang="cs-CZ" sz="2400" baseline="-25000" dirty="0">
                <a:latin typeface="+mn-lt"/>
              </a:rPr>
              <a:t>A</a:t>
            </a:r>
            <a:r>
              <a:rPr lang="cs-CZ" sz="2400" dirty="0">
                <a:latin typeface="+mn-lt"/>
              </a:rPr>
              <a:t> . MP</a:t>
            </a:r>
            <a:r>
              <a:rPr lang="cs-CZ" sz="2400" baseline="-25000" dirty="0">
                <a:latin typeface="+mn-lt"/>
              </a:rPr>
              <a:t>K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cs-CZ" sz="2400" dirty="0">
                <a:latin typeface="+mn-lt"/>
              </a:rPr>
              <a:t>MFC</a:t>
            </a:r>
            <a:r>
              <a:rPr lang="cs-CZ" sz="2400" baseline="-25000" dirty="0">
                <a:latin typeface="+mn-lt"/>
              </a:rPr>
              <a:t>K</a:t>
            </a:r>
            <a:r>
              <a:rPr lang="cs-CZ" sz="2400" dirty="0">
                <a:latin typeface="+mn-lt"/>
              </a:rPr>
              <a:t>			</a:t>
            </a:r>
            <a:r>
              <a:rPr lang="el-GR" sz="2400" dirty="0">
                <a:latin typeface="+mn-lt"/>
              </a:rPr>
              <a:t>δ</a:t>
            </a:r>
            <a:r>
              <a:rPr lang="cs-CZ" sz="2400" dirty="0">
                <a:latin typeface="+mn-lt"/>
              </a:rPr>
              <a:t>TC / </a:t>
            </a:r>
            <a:r>
              <a:rPr lang="el-GR" sz="2400" dirty="0">
                <a:latin typeface="+mn-lt"/>
              </a:rPr>
              <a:t>δ</a:t>
            </a:r>
            <a:r>
              <a:rPr lang="cs-CZ" sz="2400" dirty="0">
                <a:latin typeface="+mn-lt"/>
              </a:rPr>
              <a:t>K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cs-CZ" sz="2400" dirty="0">
                <a:latin typeface="+mn-lt"/>
              </a:rPr>
              <a:t>MRP</a:t>
            </a:r>
            <a:r>
              <a:rPr lang="cs-CZ" sz="2400" baseline="-25000" dirty="0">
                <a:latin typeface="+mn-lt"/>
              </a:rPr>
              <a:t>L</a:t>
            </a:r>
            <a:r>
              <a:rPr lang="cs-CZ" sz="2400" dirty="0">
                <a:latin typeface="+mn-lt"/>
              </a:rPr>
              <a:t>			</a:t>
            </a:r>
            <a:r>
              <a:rPr lang="el-GR" sz="2400" dirty="0">
                <a:latin typeface="+mn-lt"/>
              </a:rPr>
              <a:t>δ</a:t>
            </a:r>
            <a:r>
              <a:rPr lang="cs-CZ" sz="2400" dirty="0">
                <a:latin typeface="+mn-lt"/>
              </a:rPr>
              <a:t>TR / </a:t>
            </a:r>
            <a:r>
              <a:rPr lang="el-GR" sz="2400" dirty="0">
                <a:latin typeface="+mn-lt"/>
              </a:rPr>
              <a:t>δ</a:t>
            </a:r>
            <a:r>
              <a:rPr lang="cs-CZ" sz="2400" dirty="0">
                <a:latin typeface="+mn-lt"/>
              </a:rPr>
              <a:t>L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cs-CZ" sz="2400" dirty="0">
                <a:latin typeface="+mn-lt"/>
              </a:rPr>
              <a:t>MRP</a:t>
            </a:r>
            <a:r>
              <a:rPr lang="cs-CZ" sz="2400" baseline="-25000" dirty="0">
                <a:latin typeface="+mn-lt"/>
              </a:rPr>
              <a:t>L</a:t>
            </a:r>
            <a:r>
              <a:rPr lang="cs-CZ" sz="2400" dirty="0">
                <a:latin typeface="+mn-lt"/>
              </a:rPr>
              <a:t>			MR</a:t>
            </a:r>
            <a:r>
              <a:rPr lang="cs-CZ" sz="2400" baseline="-25000" dirty="0">
                <a:latin typeface="+mn-lt"/>
              </a:rPr>
              <a:t>A</a:t>
            </a:r>
            <a:r>
              <a:rPr lang="cs-CZ" sz="2400" dirty="0">
                <a:latin typeface="+mn-lt"/>
              </a:rPr>
              <a:t> . MP</a:t>
            </a:r>
            <a:r>
              <a:rPr lang="cs-CZ" sz="2400" baseline="-25000" dirty="0">
                <a:latin typeface="+mn-lt"/>
              </a:rPr>
              <a:t>L</a:t>
            </a:r>
            <a:endParaRPr lang="cs-CZ" sz="2400" dirty="0">
              <a:latin typeface="+mn-lt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cs-CZ" sz="2400" dirty="0">
                <a:latin typeface="+mn-lt"/>
              </a:rPr>
              <a:t>MFC</a:t>
            </a:r>
            <a:r>
              <a:rPr lang="cs-CZ" sz="2400" baseline="-25000" dirty="0">
                <a:latin typeface="+mn-lt"/>
              </a:rPr>
              <a:t>L</a:t>
            </a:r>
            <a:r>
              <a:rPr lang="cs-CZ" sz="2400" dirty="0">
                <a:latin typeface="+mn-lt"/>
              </a:rPr>
              <a:t>			</a:t>
            </a:r>
            <a:r>
              <a:rPr lang="el-GR" sz="2400" dirty="0">
                <a:latin typeface="+mn-lt"/>
              </a:rPr>
              <a:t>δ</a:t>
            </a:r>
            <a:r>
              <a:rPr lang="cs-CZ" sz="2400" dirty="0">
                <a:latin typeface="+mn-lt"/>
              </a:rPr>
              <a:t>TC / </a:t>
            </a:r>
            <a:r>
              <a:rPr lang="el-GR" sz="2400" dirty="0">
                <a:latin typeface="+mn-lt"/>
              </a:rPr>
              <a:t>δ</a:t>
            </a:r>
            <a:r>
              <a:rPr lang="cs-CZ" sz="2400" dirty="0">
                <a:latin typeface="+mn-lt"/>
              </a:rPr>
              <a:t>L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cs-CZ" sz="2400" dirty="0">
                <a:latin typeface="+mn-lt"/>
              </a:rPr>
              <a:t>MR			</a:t>
            </a:r>
            <a:r>
              <a:rPr lang="el-GR" sz="2400" dirty="0">
                <a:latin typeface="+mn-lt"/>
              </a:rPr>
              <a:t>δ</a:t>
            </a:r>
            <a:r>
              <a:rPr lang="cs-CZ" sz="2400" dirty="0">
                <a:latin typeface="+mn-lt"/>
              </a:rPr>
              <a:t>TR / </a:t>
            </a:r>
            <a:r>
              <a:rPr lang="el-GR" sz="2400" dirty="0">
                <a:latin typeface="+mn-lt"/>
              </a:rPr>
              <a:t>δ</a:t>
            </a:r>
            <a:r>
              <a:rPr lang="cs-CZ" sz="2400" dirty="0">
                <a:latin typeface="+mn-lt"/>
              </a:rPr>
              <a:t>Q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cs-CZ" sz="2400" dirty="0">
                <a:latin typeface="+mn-lt"/>
              </a:rPr>
              <a:t>MR			</a:t>
            </a:r>
            <a:r>
              <a:rPr lang="el-GR" sz="2400" dirty="0">
                <a:latin typeface="+mn-lt"/>
              </a:rPr>
              <a:t>δ</a:t>
            </a:r>
            <a:r>
              <a:rPr lang="cs-CZ" sz="2400" dirty="0">
                <a:latin typeface="+mn-lt"/>
              </a:rPr>
              <a:t>TC / </a:t>
            </a:r>
            <a:r>
              <a:rPr lang="el-GR" sz="2400" dirty="0">
                <a:latin typeface="+mn-lt"/>
              </a:rPr>
              <a:t>δ</a:t>
            </a:r>
            <a:r>
              <a:rPr lang="cs-CZ" sz="2400" dirty="0">
                <a:latin typeface="+mn-lt"/>
              </a:rPr>
              <a:t>Q</a:t>
            </a:r>
          </a:p>
        </p:txBody>
      </p:sp>
    </p:spTree>
    <p:extLst>
      <p:ext uri="{BB962C8B-B14F-4D97-AF65-F5344CB8AC3E}">
        <p14:creationId xmlns:p14="http://schemas.microsoft.com/office/powerpoint/2010/main" val="10922200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8DF31F-8D82-036F-92F2-5BDE846086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21B9FA38-676A-120C-A853-9DE14DD7E26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33400" y="1905000"/>
            <a:ext cx="6666485" cy="370678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l">
              <a:lnSpc>
                <a:spcPct val="100000"/>
              </a:lnSpc>
              <a:spcBef>
                <a:spcPts val="105"/>
              </a:spcBef>
            </a:pPr>
            <a:r>
              <a:rPr lang="cs-CZ" sz="8000" b="1" dirty="0"/>
              <a:t>Analýza trhu výrobních faktorů</a:t>
            </a:r>
            <a:endParaRPr sz="8000" b="1" spc="-10" dirty="0"/>
          </a:p>
        </p:txBody>
      </p:sp>
    </p:spTree>
    <p:extLst>
      <p:ext uri="{BB962C8B-B14F-4D97-AF65-F5344CB8AC3E}">
        <p14:creationId xmlns:p14="http://schemas.microsoft.com/office/powerpoint/2010/main" val="35830743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16252" y="2590800"/>
            <a:ext cx="6111495" cy="247503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85090" algn="ctr">
              <a:lnSpc>
                <a:spcPct val="100000"/>
              </a:lnSpc>
              <a:spcBef>
                <a:spcPts val="100"/>
              </a:spcBef>
            </a:pPr>
            <a:r>
              <a:rPr sz="8000" b="1" dirty="0">
                <a:solidFill>
                  <a:srgbClr val="C00000"/>
                </a:solidFill>
                <a:latin typeface="Calibri"/>
                <a:cs typeface="Calibri"/>
              </a:rPr>
              <a:t>ĎAKUJEM</a:t>
            </a:r>
            <a:r>
              <a:rPr sz="8000" b="1" spc="-29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8000" b="1" spc="-25" dirty="0">
                <a:solidFill>
                  <a:srgbClr val="C00000"/>
                </a:solidFill>
                <a:latin typeface="Calibri"/>
                <a:cs typeface="Calibri"/>
              </a:rPr>
              <a:t>ZA </a:t>
            </a:r>
            <a:r>
              <a:rPr sz="8000" b="1" spc="-10" dirty="0">
                <a:solidFill>
                  <a:srgbClr val="C00000"/>
                </a:solidFill>
                <a:latin typeface="Calibri"/>
                <a:cs typeface="Calibri"/>
              </a:rPr>
              <a:t>SPOLUPRÁCU</a:t>
            </a:r>
            <a:endParaRPr sz="8000" dirty="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4800" y="304800"/>
            <a:ext cx="3733800" cy="161797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13E46C-BD15-86FE-7F8A-399DB57C3B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09F55AEE-83F1-8033-6946-A63E2A4A509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43915" y="742582"/>
            <a:ext cx="8456168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lang="cs-CZ" sz="4400" b="1" dirty="0"/>
              <a:t>Příjmové veličiny</a:t>
            </a:r>
            <a:endParaRPr sz="4400" b="1" spc="-10" dirty="0"/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B6B8F5DC-5F23-8D19-0282-334CE9C01CEA}"/>
              </a:ext>
            </a:extLst>
          </p:cNvPr>
          <p:cNvSpPr txBox="1"/>
          <p:nvPr/>
        </p:nvSpPr>
        <p:spPr>
          <a:xfrm>
            <a:off x="343914" y="1674674"/>
            <a:ext cx="8456167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b="1" dirty="0">
                <a:solidFill>
                  <a:srgbClr val="C00000"/>
                </a:solidFill>
                <a:latin typeface="+mn-lt"/>
              </a:rPr>
              <a:t>Příjem z mezního produktu kapitálu (MRP</a:t>
            </a:r>
            <a:r>
              <a:rPr lang="cs-CZ" sz="2000" b="1" baseline="-25000" dirty="0">
                <a:solidFill>
                  <a:srgbClr val="C00000"/>
                </a:solidFill>
                <a:latin typeface="+mn-lt"/>
              </a:rPr>
              <a:t>K</a:t>
            </a:r>
            <a:r>
              <a:rPr lang="cs-CZ" sz="2000" b="1" dirty="0">
                <a:solidFill>
                  <a:srgbClr val="C00000"/>
                </a:solidFill>
                <a:latin typeface="+mn-lt"/>
              </a:rPr>
              <a:t>) představuje změnu celkového příjmu způsobenou změnou objemu použitého kapitálu o jednotku.</a:t>
            </a:r>
          </a:p>
          <a:p>
            <a:pPr marL="342900" indent="-342900">
              <a:buFont typeface="+mj-lt"/>
              <a:buAutoNum type="arabicPeriod"/>
            </a:pPr>
            <a:endParaRPr lang="cs-CZ" sz="2000" dirty="0">
              <a:latin typeface="+mn-lt"/>
            </a:endParaRP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264387FA-0B71-F260-3439-153A4C0EFC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2437660"/>
            <a:ext cx="6858000" cy="1739529"/>
          </a:xfrm>
          <a:prstGeom prst="rect">
            <a:avLst/>
          </a:prstGeom>
          <a:ln>
            <a:solidFill>
              <a:srgbClr val="C00000"/>
            </a:solidFill>
          </a:ln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B53F3800-8454-3665-76D8-C593961E11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2793" y="4476584"/>
            <a:ext cx="6658408" cy="1638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71609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6EE3CB-15CD-A426-8E5B-EC052A39C3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E4B9DC22-75F9-ADB9-FD61-52E85E501D6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43915" y="742582"/>
            <a:ext cx="8456168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lang="cs-CZ" sz="4400" b="1" dirty="0"/>
              <a:t>Nákladové veličiny</a:t>
            </a:r>
            <a:endParaRPr sz="4400" b="1" spc="-10" dirty="0"/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B57E1CDC-B5AA-6C22-23A2-9649B303ECD2}"/>
              </a:ext>
            </a:extLst>
          </p:cNvPr>
          <p:cNvSpPr txBox="1"/>
          <p:nvPr/>
        </p:nvSpPr>
        <p:spPr>
          <a:xfrm>
            <a:off x="343914" y="1674674"/>
            <a:ext cx="8456167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b="1" dirty="0">
                <a:solidFill>
                  <a:srgbClr val="C00000"/>
                </a:solidFill>
                <a:latin typeface="+mn-lt"/>
              </a:rPr>
              <a:t>Mezní náklady na faktor kapitálu (MFC</a:t>
            </a:r>
            <a:r>
              <a:rPr lang="cs-CZ" sz="2000" b="1" baseline="-25000" dirty="0">
                <a:solidFill>
                  <a:srgbClr val="C00000"/>
                </a:solidFill>
                <a:latin typeface="+mn-lt"/>
              </a:rPr>
              <a:t>K</a:t>
            </a:r>
            <a:r>
              <a:rPr lang="cs-CZ" sz="2000" b="1" dirty="0">
                <a:solidFill>
                  <a:srgbClr val="C00000"/>
                </a:solidFill>
                <a:latin typeface="+mn-lt"/>
              </a:rPr>
              <a:t>) představují změnu celkových nákladů firmy způsobenou změnou objemu použitého kapitálu o jednotku.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000" b="1" dirty="0">
              <a:solidFill>
                <a:srgbClr val="C00000"/>
              </a:solidFill>
              <a:latin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000" b="1" dirty="0">
              <a:solidFill>
                <a:srgbClr val="C00000"/>
              </a:solidFill>
              <a:latin typeface="+mn-lt"/>
            </a:endParaRPr>
          </a:p>
          <a:p>
            <a:pPr marL="266700"/>
            <a:r>
              <a:rPr lang="cs-CZ" sz="2000" dirty="0"/>
              <a:t>DK: </a:t>
            </a:r>
            <a:endParaRPr lang="cs-CZ" sz="2800" b="1" dirty="0">
              <a:solidFill>
                <a:srgbClr val="C00000"/>
              </a:solidFill>
              <a:latin typeface="+mn-lt"/>
            </a:endParaRPr>
          </a:p>
          <a:p>
            <a:pPr marL="266700"/>
            <a:r>
              <a:rPr lang="cs-CZ" sz="2000" dirty="0"/>
              <a:t>NK:</a:t>
            </a:r>
            <a:r>
              <a:rPr lang="cs-CZ" sz="2000" b="1" dirty="0">
                <a:solidFill>
                  <a:srgbClr val="C00000"/>
                </a:solidFill>
                <a:latin typeface="+mn-lt"/>
              </a:rPr>
              <a:t> </a:t>
            </a:r>
            <a:endParaRPr lang="cs-CZ" sz="2800" b="1" dirty="0">
              <a:solidFill>
                <a:srgbClr val="C00000"/>
              </a:solidFill>
              <a:latin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000" dirty="0">
              <a:latin typeface="+mn-lt"/>
            </a:endParaRP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E211322C-13B5-2A35-02ED-4661DE509A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43400" y="2667000"/>
            <a:ext cx="3754946" cy="1019201"/>
          </a:xfrm>
          <a:prstGeom prst="rect">
            <a:avLst/>
          </a:prstGeom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634E10EA-4AF1-7DE2-D689-61294EC0CE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8754" y="4529944"/>
            <a:ext cx="8351329" cy="1297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30024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8C4F13-648F-3D2B-9BA7-E947F7A832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D8FCD705-098F-2545-87D9-9A8F859E6DC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43915" y="742582"/>
            <a:ext cx="8456168" cy="136768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lang="cs-CZ" sz="4400" b="1" dirty="0"/>
              <a:t>Z</a:t>
            </a:r>
            <a:r>
              <a:rPr lang="pt-BR" sz="4400" b="1" dirty="0"/>
              <a:t>laté pravidlo maximalizace zisku</a:t>
            </a:r>
            <a:br>
              <a:rPr lang="cs-CZ" sz="4400" b="1" dirty="0"/>
            </a:br>
            <a:r>
              <a:rPr lang="pt-BR" sz="4400" b="1" dirty="0"/>
              <a:t>v modifikované podob</a:t>
            </a:r>
            <a:r>
              <a:rPr lang="cs-CZ" sz="4400" b="1" dirty="0"/>
              <a:t>ě</a:t>
            </a:r>
            <a:endParaRPr sz="4400" b="1" spc="-10" dirty="0"/>
          </a:p>
        </p:txBody>
      </p:sp>
      <p:grpSp>
        <p:nvGrpSpPr>
          <p:cNvPr id="11" name="Skupina 10">
            <a:extLst>
              <a:ext uri="{FF2B5EF4-FFF2-40B4-BE49-F238E27FC236}">
                <a16:creationId xmlns:a16="http://schemas.microsoft.com/office/drawing/2014/main" id="{0F26297B-082D-2D34-D960-905E197618C4}"/>
              </a:ext>
            </a:extLst>
          </p:cNvPr>
          <p:cNvGrpSpPr/>
          <p:nvPr/>
        </p:nvGrpSpPr>
        <p:grpSpPr>
          <a:xfrm>
            <a:off x="528071" y="2590799"/>
            <a:ext cx="8087854" cy="1019335"/>
            <a:chOff x="528071" y="2590799"/>
            <a:chExt cx="8087854" cy="1019335"/>
          </a:xfrm>
        </p:grpSpPr>
        <p:pic>
          <p:nvPicPr>
            <p:cNvPr id="9" name="Obrázek 8">
              <a:extLst>
                <a:ext uri="{FF2B5EF4-FFF2-40B4-BE49-F238E27FC236}">
                  <a16:creationId xmlns:a16="http://schemas.microsoft.com/office/drawing/2014/main" id="{5E51C2A1-99D8-E2A9-1798-6FCA7D03E80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10832"/>
            <a:stretch>
              <a:fillRect/>
            </a:stretch>
          </p:blipFill>
          <p:spPr>
            <a:xfrm>
              <a:off x="528071" y="2590799"/>
              <a:ext cx="8087854" cy="1019335"/>
            </a:xfrm>
            <a:prstGeom prst="rect">
              <a:avLst/>
            </a:prstGeom>
          </p:spPr>
        </p:pic>
        <p:sp>
          <p:nvSpPr>
            <p:cNvPr id="10" name="Obdélník 9">
              <a:extLst>
                <a:ext uri="{FF2B5EF4-FFF2-40B4-BE49-F238E27FC236}">
                  <a16:creationId xmlns:a16="http://schemas.microsoft.com/office/drawing/2014/main" id="{167823C8-72FA-43A6-EFF8-D7F2755CCB2A}"/>
                </a:ext>
              </a:extLst>
            </p:cNvPr>
            <p:cNvSpPr/>
            <p:nvPr/>
          </p:nvSpPr>
          <p:spPr>
            <a:xfrm>
              <a:off x="609600" y="2590799"/>
              <a:ext cx="1066800" cy="30480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21303196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7EB7FF-A2AC-82FA-8CB2-5B18B9A99D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2C135551-D191-651F-317C-AD41FB0D876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43915" y="742582"/>
            <a:ext cx="8456168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lang="cs-CZ" sz="4400" b="1" spc="-10" dirty="0"/>
              <a:t>Trh kapitálu</a:t>
            </a:r>
            <a:endParaRPr sz="4400" b="1" spc="-10" dirty="0"/>
          </a:p>
        </p:txBody>
      </p:sp>
      <p:pic>
        <p:nvPicPr>
          <p:cNvPr id="3" name="object 6">
            <a:extLst>
              <a:ext uri="{FF2B5EF4-FFF2-40B4-BE49-F238E27FC236}">
                <a16:creationId xmlns:a16="http://schemas.microsoft.com/office/drawing/2014/main" id="{8FEA2172-9170-FFE6-9CC7-97F7AF39153E}"/>
              </a:ext>
            </a:extLst>
          </p:cNvPr>
          <p:cNvPicPr/>
          <p:nvPr/>
        </p:nvPicPr>
        <p:blipFill>
          <a:blip r:embed="rId2" cstate="print"/>
          <a:srcRect r="51228"/>
          <a:stretch>
            <a:fillRect/>
          </a:stretch>
        </p:blipFill>
        <p:spPr>
          <a:xfrm>
            <a:off x="410653" y="1390256"/>
            <a:ext cx="3847085" cy="2353056"/>
          </a:xfrm>
          <a:prstGeom prst="rect">
            <a:avLst/>
          </a:prstGeom>
        </p:spPr>
      </p:pic>
      <p:pic>
        <p:nvPicPr>
          <p:cNvPr id="4" name="object 2">
            <a:extLst>
              <a:ext uri="{FF2B5EF4-FFF2-40B4-BE49-F238E27FC236}">
                <a16:creationId xmlns:a16="http://schemas.microsoft.com/office/drawing/2014/main" id="{F6741390-399E-EAA9-B3A0-7F0319164446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476876" y="2274646"/>
            <a:ext cx="3657599" cy="2937331"/>
          </a:xfrm>
          <a:prstGeom prst="rect">
            <a:avLst/>
          </a:prstGeom>
        </p:spPr>
      </p:pic>
      <p:pic>
        <p:nvPicPr>
          <p:cNvPr id="6" name="object 6">
            <a:extLst>
              <a:ext uri="{FF2B5EF4-FFF2-40B4-BE49-F238E27FC236}">
                <a16:creationId xmlns:a16="http://schemas.microsoft.com/office/drawing/2014/main" id="{5552587B-8D02-42A2-E779-C46CDF6949B4}"/>
              </a:ext>
            </a:extLst>
          </p:cNvPr>
          <p:cNvPicPr/>
          <p:nvPr/>
        </p:nvPicPr>
        <p:blipFill>
          <a:blip r:embed="rId2" cstate="print"/>
          <a:srcRect l="53630"/>
          <a:stretch>
            <a:fillRect/>
          </a:stretch>
        </p:blipFill>
        <p:spPr>
          <a:xfrm>
            <a:off x="505397" y="3743312"/>
            <a:ext cx="3657599" cy="2353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74934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B8A0C4-21D7-5B70-C7EC-5B069E27BB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5A59E3F2-8ED5-BE97-89C8-DE9754C5DF9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43915" y="742582"/>
            <a:ext cx="8456168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lang="cs-CZ" sz="4400" b="1" dirty="0"/>
              <a:t>Trh kapitálu - DK</a:t>
            </a:r>
            <a:endParaRPr sz="4400" b="1" spc="-1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FDCAD24D-024D-2AB5-9845-DF42C7D090F7}"/>
              </a:ext>
            </a:extLst>
          </p:cNvPr>
          <p:cNvSpPr txBox="1"/>
          <p:nvPr/>
        </p:nvSpPr>
        <p:spPr>
          <a:xfrm>
            <a:off x="609600" y="1600200"/>
            <a:ext cx="8001000" cy="37338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cs-CZ" sz="2000" b="1" kern="100" dirty="0"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Firma má pevně daný počet pracovníků a plochu výrobní haly. Vystupuje jako dokonalý konkurent jak na trhu kapitálu, tak na trhu finální produkce. Cena jednoho výrobku je 20</a:t>
            </a:r>
            <a:r>
              <a:rPr lang="cs-CZ" sz="2000" b="1" kern="100" dirty="0"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000" b="1" kern="100" dirty="0"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Kč.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cs-CZ" sz="1000" kern="100" dirty="0">
              <a:latin typeface="+mn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lphaLcPeriod"/>
            </a:pPr>
            <a:r>
              <a:rPr lang="cs-CZ" sz="2000" b="1" dirty="0">
                <a:solidFill>
                  <a:srgbClr val="C00000"/>
                </a:solidFill>
                <a:latin typeface="+mn-lt"/>
              </a:rPr>
              <a:t>Vypočtěte příjem z mezního produktu každého stroje (MRP</a:t>
            </a:r>
            <a:r>
              <a:rPr lang="cs-CZ" sz="2000" b="1" baseline="-25000" dirty="0">
                <a:solidFill>
                  <a:srgbClr val="C00000"/>
                </a:solidFill>
                <a:latin typeface="+mn-lt"/>
              </a:rPr>
              <a:t>K</a:t>
            </a:r>
            <a:r>
              <a:rPr lang="cs-CZ" sz="2000" b="1" dirty="0">
                <a:solidFill>
                  <a:srgbClr val="C00000"/>
                </a:solidFill>
                <a:latin typeface="+mn-lt"/>
              </a:rPr>
              <a:t>).</a:t>
            </a:r>
          </a:p>
          <a:p>
            <a:pPr marL="457200" indent="-457200">
              <a:buFont typeface="+mj-lt"/>
              <a:buAutoNum type="alphaLcPeriod"/>
            </a:pPr>
            <a:r>
              <a:rPr lang="cs-CZ" sz="2000" b="1" dirty="0">
                <a:solidFill>
                  <a:srgbClr val="C00000"/>
                </a:solidFill>
                <a:latin typeface="+mn-lt"/>
              </a:rPr>
              <a:t>Kolik strojů firma nakoupí při ceně 80 000 Kč za jeden stroj?</a:t>
            </a:r>
          </a:p>
          <a:p>
            <a:pPr marL="457200" indent="-457200">
              <a:buFont typeface="+mj-lt"/>
              <a:buAutoNum type="alphaLcPeriod"/>
            </a:pPr>
            <a:r>
              <a:rPr lang="cs-CZ" sz="2000" b="1" dirty="0">
                <a:solidFill>
                  <a:srgbClr val="C00000"/>
                </a:solidFill>
                <a:latin typeface="+mn-lt"/>
              </a:rPr>
              <a:t>Co se stane, když cena výrobku klesne na polovinu a cena strojů se nezmění? Kolik strojů firma potom nakoupí?</a:t>
            </a:r>
          </a:p>
          <a:p>
            <a:pPr marL="457200" indent="-457200">
              <a:buFont typeface="+mj-lt"/>
              <a:buAutoNum type="alphaLcPeriod"/>
            </a:pPr>
            <a:r>
              <a:rPr lang="cs-CZ" sz="2000" b="1" dirty="0">
                <a:solidFill>
                  <a:srgbClr val="C00000"/>
                </a:solidFill>
                <a:latin typeface="+mn-lt"/>
              </a:rPr>
              <a:t>Co se stane s firemní poptávkou po kapitálu po poklesu ceny výrobků? Graficky znázorněte.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cs-CZ" sz="2000" kern="100" dirty="0">
              <a:effectLst/>
              <a:latin typeface="+mn-lt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9" name="Picture 1" descr="A white grid with numbers and letters&#10;&#10;AI-generated content may be incorrect.">
            <a:extLst>
              <a:ext uri="{FF2B5EF4-FFF2-40B4-BE49-F238E27FC236}">
                <a16:creationId xmlns:a16="http://schemas.microsoft.com/office/drawing/2014/main" id="{A84B4A5A-DDE5-D34D-1904-5E7178B36E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5022850"/>
            <a:ext cx="5760720" cy="1149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20487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106A90-8544-B721-C71E-A479C4BC92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AA1D0658-C41A-84CA-A76D-7F8A034227B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43915" y="742582"/>
            <a:ext cx="8456168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lang="cs-CZ" sz="4400" b="1" dirty="0"/>
              <a:t>Trh kapitálu </a:t>
            </a:r>
            <a:endParaRPr sz="4400" b="1" spc="-1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F3D0892-F707-B694-93D2-902A3BDAE6FF}"/>
              </a:ext>
            </a:extLst>
          </p:cNvPr>
          <p:cNvSpPr txBox="1"/>
          <p:nvPr/>
        </p:nvSpPr>
        <p:spPr>
          <a:xfrm>
            <a:off x="609600" y="1600200"/>
            <a:ext cx="8001000" cy="4219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cs-CZ" sz="1800" b="1" dirty="0"/>
              <a:t>Vypočtěte dnešní hodnotu 1 Kč splatné za 10 let ode dneška. Úroková míra je 5 %. 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cs-CZ" sz="2000" kern="100" dirty="0">
              <a:latin typeface="+mn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cs-CZ" sz="2000" kern="100" dirty="0">
              <a:latin typeface="+mn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cs-CZ" sz="2000" kern="100" dirty="0">
              <a:latin typeface="+mn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cs-CZ" sz="1200" kern="100" dirty="0">
              <a:latin typeface="+mn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cs-CZ" sz="2000" kern="100" dirty="0">
              <a:latin typeface="+mn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cs-CZ" sz="2000" kern="100" dirty="0">
              <a:latin typeface="+mn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cs-CZ" sz="2000" kern="100" dirty="0">
              <a:latin typeface="+mn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cs-CZ" sz="2000" kern="100" dirty="0">
              <a:effectLst/>
              <a:latin typeface="+mn-lt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52215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473065-71E9-A37C-06B1-0D7AD2CBF9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EFEAB52F-0814-FAC3-4867-C1B2F0BBBD3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43915" y="742582"/>
            <a:ext cx="8456168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lang="cs-CZ" sz="4400" b="1" dirty="0"/>
              <a:t>Trh kapitálu</a:t>
            </a:r>
            <a:endParaRPr sz="4400" b="1" spc="-1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4083529B-3E7D-7489-F940-2E7CDE79D65D}"/>
              </a:ext>
            </a:extLst>
          </p:cNvPr>
          <p:cNvSpPr txBox="1"/>
          <p:nvPr/>
        </p:nvSpPr>
        <p:spPr>
          <a:xfrm>
            <a:off x="609600" y="1600200"/>
            <a:ext cx="8001000" cy="28533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cs-CZ" sz="1800" b="1" dirty="0"/>
              <a:t>V den narození dcery rodiče uloží na účet při tržní úrokové míře 6 % takovou částku, aby si v den svých osmnáctin mohla dcera vyzvednout 1 milion korun. Kolik musí rodiče uložit?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cs-CZ" sz="2000" kern="100" dirty="0">
              <a:latin typeface="+mn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cs-CZ" sz="2000" kern="100" dirty="0">
              <a:latin typeface="+mn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cs-CZ" sz="2000" kern="100" dirty="0">
              <a:latin typeface="+mn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cs-CZ" sz="2000" kern="100" dirty="0">
              <a:effectLst/>
              <a:latin typeface="+mn-lt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9832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980</TotalTime>
  <Words>553</Words>
  <Application>Microsoft Office PowerPoint</Application>
  <PresentationFormat>Předvádění na obrazovce (4:3)</PresentationFormat>
  <Paragraphs>91</Paragraphs>
  <Slides>20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Prezentace aplikace PowerPoint</vt:lpstr>
      <vt:lpstr>Analýza trhu výrobních faktorů</vt:lpstr>
      <vt:lpstr>Příjmové veličiny</vt:lpstr>
      <vt:lpstr>Nákladové veličiny</vt:lpstr>
      <vt:lpstr>Zlaté pravidlo maximalizace zisku v modifikované podobě</vt:lpstr>
      <vt:lpstr>Trh kapitálu</vt:lpstr>
      <vt:lpstr>Trh kapitálu - DK</vt:lpstr>
      <vt:lpstr>Trh kapitálu </vt:lpstr>
      <vt:lpstr>Trh kapitálu</vt:lpstr>
      <vt:lpstr>Trh kapitálu</vt:lpstr>
      <vt:lpstr>Trh kapitálu</vt:lpstr>
      <vt:lpstr>Trh kapitálu</vt:lpstr>
      <vt:lpstr>Trh kapitálu</vt:lpstr>
      <vt:lpstr>Trh kapitálu</vt:lpstr>
      <vt:lpstr>Trh kapitálu</vt:lpstr>
      <vt:lpstr>Trh kapitálu</vt:lpstr>
      <vt:lpstr>Trh kapitálu - shrnutí</vt:lpstr>
      <vt:lpstr>Trh kapitálu - příklady</vt:lpstr>
      <vt:lpstr>Opakování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Elasticita</dc:title>
  <dc:creator>Kvíčalová Jolana</dc:creator>
  <cp:lastModifiedBy>Perunová Michaela</cp:lastModifiedBy>
  <cp:revision>34</cp:revision>
  <dcterms:created xsi:type="dcterms:W3CDTF">2025-11-04T22:31:32Z</dcterms:created>
  <dcterms:modified xsi:type="dcterms:W3CDTF">2025-12-02T17:29:49Z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2024-10-29T00:00:00Z</vt:filetime>
  </property>
  <property fmtid="{D5CDD505-2E9C-101B-9397-08002B2CF9AE}" pid="3" name="Creator">
    <vt:lpwstr>Microsoft® PowerPoint® pro Microsoft 365</vt:lpwstr>
  </property>
  <property fmtid="{D5CDD505-2E9C-101B-9397-08002B2CF9AE}" pid="4" name="LastSaved">
    <vt:filetime>2025-11-04T00:00:00Z</vt:filetime>
  </property>
  <property fmtid="{D5CDD505-2E9C-101B-9397-08002B2CF9AE}" pid="5" name="Producer">
    <vt:lpwstr>Microsoft® PowerPoint® pro Microsoft 365</vt:lpwstr>
  </property>
</Properties>
</file>