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46"/>
  </p:notesMasterIdLst>
  <p:sldIdLst>
    <p:sldId id="256" r:id="rId5"/>
    <p:sldId id="276" r:id="rId6"/>
    <p:sldId id="528" r:id="rId7"/>
    <p:sldId id="606" r:id="rId8"/>
    <p:sldId id="588" r:id="rId9"/>
    <p:sldId id="590" r:id="rId10"/>
    <p:sldId id="589" r:id="rId11"/>
    <p:sldId id="600" r:id="rId12"/>
    <p:sldId id="601" r:id="rId13"/>
    <p:sldId id="602" r:id="rId14"/>
    <p:sldId id="603" r:id="rId15"/>
    <p:sldId id="604" r:id="rId16"/>
    <p:sldId id="605" r:id="rId17"/>
    <p:sldId id="607" r:id="rId18"/>
    <p:sldId id="608" r:id="rId19"/>
    <p:sldId id="609" r:id="rId20"/>
    <p:sldId id="527" r:id="rId21"/>
    <p:sldId id="273" r:id="rId22"/>
    <p:sldId id="587" r:id="rId23"/>
    <p:sldId id="274" r:id="rId24"/>
    <p:sldId id="610" r:id="rId25"/>
    <p:sldId id="611" r:id="rId26"/>
    <p:sldId id="596" r:id="rId27"/>
    <p:sldId id="593" r:id="rId28"/>
    <p:sldId id="591" r:id="rId29"/>
    <p:sldId id="592" r:id="rId30"/>
    <p:sldId id="594" r:id="rId31"/>
    <p:sldId id="595" r:id="rId32"/>
    <p:sldId id="534" r:id="rId33"/>
    <p:sldId id="452" r:id="rId34"/>
    <p:sldId id="585" r:id="rId35"/>
    <p:sldId id="257" r:id="rId36"/>
    <p:sldId id="586" r:id="rId37"/>
    <p:sldId id="549" r:id="rId38"/>
    <p:sldId id="598" r:id="rId39"/>
    <p:sldId id="599" r:id="rId40"/>
    <p:sldId id="579" r:id="rId41"/>
    <p:sldId id="597" r:id="rId42"/>
    <p:sldId id="612" r:id="rId43"/>
    <p:sldId id="615" r:id="rId44"/>
    <p:sldId id="613" r:id="rId4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131"/>
    <a:srgbClr val="CF1F28"/>
    <a:srgbClr val="004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91" autoAdjust="0"/>
    <p:restoredTop sz="83996" autoAdjust="0"/>
  </p:normalViewPr>
  <p:slideViewPr>
    <p:cSldViewPr snapToGrid="0" showGuides="1">
      <p:cViewPr varScale="1">
        <p:scale>
          <a:sx n="77" d="100"/>
          <a:sy n="77" d="100"/>
        </p:scale>
        <p:origin x="518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6D557-97CD-4DBA-A2D3-06EBF74CE32D}" type="datetimeFigureOut">
              <a:rPr lang="en-GB" smtClean="0"/>
              <a:t>20/09/2025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BACEA-0E58-48F9-95B3-41BD13C667D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cs-CZ" sz="1200" b="1" dirty="0">
              <a:solidFill>
                <a:srgbClr val="0047BB"/>
              </a:solidFill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cs-CZ" sz="1200" b="1" dirty="0">
              <a:solidFill>
                <a:srgbClr val="0047BB"/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en-GB" dirty="0" err="1"/>
              <a:t>ztah</a:t>
            </a:r>
            <a:r>
              <a:rPr lang="en-GB" dirty="0"/>
              <a:t> </a:t>
            </a:r>
            <a:r>
              <a:rPr lang="en-GB" dirty="0" err="1"/>
              <a:t>mezi</a:t>
            </a:r>
            <a:r>
              <a:rPr lang="en-GB" dirty="0"/>
              <a:t> </a:t>
            </a:r>
            <a:r>
              <a:rPr lang="en-GB" b="1" dirty="0" err="1"/>
              <a:t>sklonem</a:t>
            </a:r>
            <a:r>
              <a:rPr lang="en-GB" dirty="0"/>
              <a:t> a </a:t>
            </a:r>
            <a:r>
              <a:rPr lang="en-GB" b="1" dirty="0" err="1"/>
              <a:t>směrnicí</a:t>
            </a:r>
            <a:r>
              <a:rPr lang="en-GB" b="1" dirty="0"/>
              <a:t> </a:t>
            </a:r>
            <a:r>
              <a:rPr lang="en-GB" b="1" dirty="0" err="1"/>
              <a:t>přímky</a:t>
            </a:r>
            <a:r>
              <a:rPr lang="en-GB" dirty="0"/>
              <a:t> </a:t>
            </a:r>
            <a:r>
              <a:rPr lang="en-GB" dirty="0" err="1"/>
              <a:t>přímý</a:t>
            </a:r>
            <a:r>
              <a:rPr lang="en-GB" dirty="0"/>
              <a:t>, </a:t>
            </a:r>
            <a:r>
              <a:rPr lang="en-GB" dirty="0" err="1"/>
              <a:t>protože</a:t>
            </a:r>
            <a:r>
              <a:rPr lang="en-GB" dirty="0"/>
              <a:t> oba </a:t>
            </a:r>
            <a:r>
              <a:rPr lang="en-GB" dirty="0" err="1"/>
              <a:t>pojmy</a:t>
            </a:r>
            <a:r>
              <a:rPr lang="en-GB" dirty="0"/>
              <a:t> </a:t>
            </a:r>
            <a:r>
              <a:rPr lang="en-GB" dirty="0" err="1"/>
              <a:t>popisují</a:t>
            </a:r>
            <a:r>
              <a:rPr lang="en-GB" dirty="0"/>
              <a:t> </a:t>
            </a:r>
            <a:r>
              <a:rPr lang="en-GB" dirty="0" err="1"/>
              <a:t>totéž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Směrnice</a:t>
            </a:r>
            <a:r>
              <a:rPr lang="en-GB" dirty="0"/>
              <a:t> je </a:t>
            </a:r>
            <a:r>
              <a:rPr lang="en-GB" dirty="0" err="1"/>
              <a:t>hodnota</a:t>
            </a:r>
            <a:r>
              <a:rPr lang="en-GB" dirty="0"/>
              <a:t>, </a:t>
            </a:r>
            <a:r>
              <a:rPr lang="en-GB" dirty="0" err="1"/>
              <a:t>která</a:t>
            </a:r>
            <a:r>
              <a:rPr lang="en-GB" dirty="0"/>
              <a:t> </a:t>
            </a:r>
            <a:r>
              <a:rPr lang="en-GB" dirty="0" err="1"/>
              <a:t>vyjadřuje</a:t>
            </a:r>
            <a:r>
              <a:rPr lang="en-GB" dirty="0"/>
              <a:t> </a:t>
            </a:r>
            <a:r>
              <a:rPr lang="en-GB" dirty="0" err="1"/>
              <a:t>sklon</a:t>
            </a:r>
            <a:r>
              <a:rPr lang="en-GB" dirty="0"/>
              <a:t> </a:t>
            </a:r>
            <a:r>
              <a:rPr lang="en-GB" dirty="0" err="1"/>
              <a:t>přímky</a:t>
            </a:r>
            <a:r>
              <a:rPr lang="en-GB" dirty="0"/>
              <a:t> </a:t>
            </a:r>
            <a:r>
              <a:rPr lang="en-GB" dirty="0" err="1"/>
              <a:t>vůči</a:t>
            </a:r>
            <a:r>
              <a:rPr lang="en-GB" dirty="0"/>
              <a:t> </a:t>
            </a:r>
            <a:r>
              <a:rPr lang="en-GB" dirty="0" err="1"/>
              <a:t>ose</a:t>
            </a:r>
            <a:r>
              <a:rPr lang="en-GB" dirty="0"/>
              <a:t> x.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Sklon</a:t>
            </a:r>
            <a:r>
              <a:rPr lang="en-GB" dirty="0"/>
              <a:t> je </a:t>
            </a:r>
            <a:r>
              <a:rPr lang="en-GB" dirty="0" err="1"/>
              <a:t>geometrická</a:t>
            </a:r>
            <a:r>
              <a:rPr lang="en-GB" dirty="0"/>
              <a:t> </a:t>
            </a:r>
            <a:r>
              <a:rPr lang="en-GB" dirty="0" err="1"/>
              <a:t>interpretace</a:t>
            </a:r>
            <a:r>
              <a:rPr lang="en-GB" dirty="0"/>
              <a:t> </a:t>
            </a:r>
            <a:r>
              <a:rPr lang="en-GB" dirty="0" err="1"/>
              <a:t>této</a:t>
            </a:r>
            <a:r>
              <a:rPr lang="en-GB" dirty="0"/>
              <a:t> </a:t>
            </a:r>
            <a:r>
              <a:rPr lang="en-GB" dirty="0" err="1"/>
              <a:t>hodnoty</a:t>
            </a:r>
            <a:r>
              <a:rPr lang="en-GB" dirty="0"/>
              <a:t> – jak </a:t>
            </a:r>
            <a:r>
              <a:rPr lang="en-GB" dirty="0" err="1"/>
              <a:t>strmě</a:t>
            </a:r>
            <a:r>
              <a:rPr lang="en-GB" dirty="0"/>
              <a:t> </a:t>
            </a:r>
            <a:r>
              <a:rPr lang="en-GB" dirty="0" err="1"/>
              <a:t>přímka</a:t>
            </a:r>
            <a:r>
              <a:rPr lang="en-GB" dirty="0"/>
              <a:t> </a:t>
            </a:r>
            <a:r>
              <a:rPr lang="en-GB" dirty="0" err="1"/>
              <a:t>stoupá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klesá</a:t>
            </a:r>
            <a:r>
              <a:rPr lang="en-GB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cs-CZ" sz="1200" b="1" noProof="0" dirty="0"/>
              <a:t>Čím větší je absolutní hodnota směrnice, tím strmější je přímka.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noProof="0" dirty="0">
                <a:solidFill>
                  <a:schemeClr val="tx1"/>
                </a:solidFill>
              </a:rPr>
              <a:t>Často je třeba vyjádřit nejen směrnici či sklon křivky v bodě, ale i její směrnici, resp. sklon mezi dvěma body. V tomto případě narýsujeme spojnici těchto bodů. Směrnice této spojnice je průměrnou směrnicí křivky mezi dvěma body.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cs-CZ" sz="1200" b="1" dirty="0">
              <a:solidFill>
                <a:srgbClr val="0047BB"/>
              </a:solidFill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cs-CZ" sz="1200" b="1" dirty="0">
              <a:solidFill>
                <a:srgbClr val="0047BB"/>
              </a:solidFill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cs-CZ" sz="1200" b="1" dirty="0">
              <a:solidFill>
                <a:srgbClr val="0047BB"/>
              </a:solidFill>
              <a:ea typeface="Times New Roman" panose="02020603050405020304" pitchFamily="18" charset="0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vysvětlení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ekonomických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souvislostí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lze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použít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tisíce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slov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spoustu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čísel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tabulek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matematických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vzorců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názorných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příkladů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ale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též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grafického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znázornění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Graf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určité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funkce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představuje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grafické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znázornění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chování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určité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funkce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neobyčejně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důležitým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nástrojem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ekonomie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Dovolují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rychlou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vizuální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prezentaci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údajů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nebo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vztahu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mezi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dvěma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proměnnými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cs-CZ" sz="1200" b="1" dirty="0">
              <a:solidFill>
                <a:srgbClr val="0047BB"/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cs-CZ" sz="1200" b="1" dirty="0">
              <a:solidFill>
                <a:srgbClr val="0047BB"/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cs-CZ" sz="1200" b="1" dirty="0">
              <a:solidFill>
                <a:srgbClr val="0047BB"/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cs-CZ" sz="1200" b="1" dirty="0">
              <a:solidFill>
                <a:srgbClr val="0047BB"/>
              </a:solidFill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cs-CZ" sz="1200" b="1" dirty="0">
              <a:solidFill>
                <a:srgbClr val="0047BB"/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cs-CZ" sz="1200" b="1" dirty="0">
              <a:solidFill>
                <a:srgbClr val="0047BB"/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cs-CZ" sz="1200" b="1" dirty="0">
              <a:solidFill>
                <a:srgbClr val="0047BB"/>
              </a:solidFill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27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cs-CZ" sz="1200" b="1" dirty="0">
              <a:solidFill>
                <a:srgbClr val="0047BB"/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28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cs-CZ" sz="1200" b="1" dirty="0">
              <a:solidFill>
                <a:srgbClr val="0047BB"/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29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30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rgbClr val="0047BB"/>
                </a:solidFill>
                <a:ea typeface="Times New Roman" panose="02020603050405020304" pitchFamily="18" charset="0"/>
              </a:rPr>
              <a:t>according to </a:t>
            </a:r>
            <a:r>
              <a:rPr lang="en-US" sz="1200" b="1" dirty="0" err="1">
                <a:solidFill>
                  <a:srgbClr val="0047BB"/>
                </a:solidFill>
                <a:ea typeface="Times New Roman" panose="02020603050405020304" pitchFamily="18" charset="0"/>
              </a:rPr>
              <a:t>Lorek</a:t>
            </a:r>
            <a:r>
              <a:rPr lang="en-US" sz="1200" b="1" dirty="0">
                <a:solidFill>
                  <a:srgbClr val="0047BB"/>
                </a:solidFill>
                <a:ea typeface="Times New Roman" panose="02020603050405020304" pitchFamily="18" charset="0"/>
              </a:rPr>
              <a:t> and Spangenberg (2014), </a:t>
            </a:r>
            <a:endParaRPr lang="cs-CZ" sz="1200" b="1" dirty="0">
              <a:solidFill>
                <a:srgbClr val="0047BB"/>
              </a:solidFill>
              <a:ea typeface="Times New Roman" panose="02020603050405020304" pitchFamily="18" charset="0"/>
            </a:endParaRPr>
          </a:p>
          <a:p>
            <a:endParaRPr lang="cs-CZ" sz="1200" b="1" dirty="0">
              <a:solidFill>
                <a:srgbClr val="0047BB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b="1" dirty="0">
                <a:solidFill>
                  <a:srgbClr val="00A499"/>
                </a:solidFill>
                <a:ea typeface="Times New Roman" panose="02020603050405020304" pitchFamily="18" charset="0"/>
              </a:rPr>
              <a:t>If an activity is sustainable, in practice it can continue forever, which is in compliance with a general definition of sustainability in relation to the SD concept.</a:t>
            </a:r>
            <a:endParaRPr lang="cs-CZ" sz="1200" b="1" dirty="0">
              <a:solidFill>
                <a:srgbClr val="00A499"/>
              </a:solidFill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31</a:t>
            </a:fld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Veblenovo</a:t>
            </a:r>
            <a:r>
              <a:rPr lang="en-GB" dirty="0"/>
              <a:t> </a:t>
            </a:r>
            <a:r>
              <a:rPr lang="en-GB" dirty="0" err="1"/>
              <a:t>zboží</a:t>
            </a:r>
            <a:r>
              <a:rPr lang="en-GB" dirty="0"/>
              <a:t> je </a:t>
            </a:r>
            <a:r>
              <a:rPr lang="en-GB" dirty="0" err="1"/>
              <a:t>ekonomický</a:t>
            </a:r>
            <a:r>
              <a:rPr lang="en-GB" dirty="0"/>
              <a:t> </a:t>
            </a:r>
            <a:r>
              <a:rPr lang="en-GB" dirty="0" err="1"/>
              <a:t>termín</a:t>
            </a:r>
            <a:r>
              <a:rPr lang="en-GB" dirty="0"/>
              <a:t> </a:t>
            </a:r>
            <a:r>
              <a:rPr lang="en-GB" dirty="0" err="1"/>
              <a:t>označující</a:t>
            </a:r>
            <a:r>
              <a:rPr lang="en-GB" dirty="0"/>
              <a:t> </a:t>
            </a:r>
            <a:r>
              <a:rPr lang="en-GB" dirty="0" err="1"/>
              <a:t>typ</a:t>
            </a:r>
            <a:r>
              <a:rPr lang="en-GB" dirty="0"/>
              <a:t> </a:t>
            </a:r>
            <a:r>
              <a:rPr lang="en-GB" dirty="0" err="1"/>
              <a:t>zboží</a:t>
            </a:r>
            <a:r>
              <a:rPr lang="en-GB" dirty="0"/>
              <a:t>, </a:t>
            </a:r>
            <a:r>
              <a:rPr lang="en-GB" dirty="0" err="1"/>
              <a:t>jehož</a:t>
            </a:r>
            <a:r>
              <a:rPr lang="en-GB" dirty="0"/>
              <a:t> </a:t>
            </a:r>
            <a:r>
              <a:rPr lang="en-GB" dirty="0" err="1"/>
              <a:t>poptávka</a:t>
            </a:r>
            <a:r>
              <a:rPr lang="en-GB" dirty="0"/>
              <a:t> </a:t>
            </a:r>
            <a:r>
              <a:rPr lang="en-GB" dirty="0" err="1"/>
              <a:t>roste</a:t>
            </a:r>
            <a:r>
              <a:rPr lang="en-GB" dirty="0"/>
              <a:t> s </a:t>
            </a:r>
            <a:r>
              <a:rPr lang="en-GB" dirty="0" err="1"/>
              <a:t>rostoucí</a:t>
            </a:r>
            <a:r>
              <a:rPr lang="en-GB" dirty="0"/>
              <a:t> </a:t>
            </a:r>
            <a:r>
              <a:rPr lang="en-GB" dirty="0" err="1"/>
              <a:t>cenou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je v </a:t>
            </a:r>
            <a:r>
              <a:rPr lang="en-GB" dirty="0" err="1"/>
              <a:t>rozporu</a:t>
            </a:r>
            <a:r>
              <a:rPr lang="en-GB" dirty="0"/>
              <a:t> s </a:t>
            </a:r>
            <a:r>
              <a:rPr lang="en-GB" dirty="0" err="1"/>
              <a:t>běžným</a:t>
            </a:r>
            <a:r>
              <a:rPr lang="en-GB" dirty="0"/>
              <a:t> </a:t>
            </a:r>
            <a:r>
              <a:rPr lang="en-GB" dirty="0" err="1"/>
              <a:t>zákonem</a:t>
            </a:r>
            <a:r>
              <a:rPr lang="en-GB" dirty="0"/>
              <a:t> </a:t>
            </a:r>
            <a:r>
              <a:rPr lang="en-GB" dirty="0" err="1"/>
              <a:t>poptávky</a:t>
            </a:r>
            <a:r>
              <a:rPr lang="en-GB" dirty="0"/>
              <a:t>. </a:t>
            </a:r>
            <a:r>
              <a:rPr lang="en-GB" dirty="0" err="1"/>
              <a:t>Tento</a:t>
            </a:r>
            <a:r>
              <a:rPr lang="en-GB" dirty="0"/>
              <a:t> </a:t>
            </a:r>
            <a:r>
              <a:rPr lang="en-GB" dirty="0" err="1"/>
              <a:t>jev</a:t>
            </a:r>
            <a:r>
              <a:rPr lang="en-GB" dirty="0"/>
              <a:t> je </a:t>
            </a:r>
            <a:r>
              <a:rPr lang="en-GB" dirty="0" err="1"/>
              <a:t>pojmenován</a:t>
            </a:r>
            <a:r>
              <a:rPr lang="en-GB" dirty="0"/>
              <a:t> </a:t>
            </a:r>
            <a:r>
              <a:rPr lang="en-GB" dirty="0" err="1"/>
              <a:t>podle</a:t>
            </a:r>
            <a:r>
              <a:rPr lang="en-GB" dirty="0"/>
              <a:t> </a:t>
            </a:r>
            <a:r>
              <a:rPr lang="en-GB" dirty="0" err="1"/>
              <a:t>amerického</a:t>
            </a:r>
            <a:r>
              <a:rPr lang="en-GB" dirty="0"/>
              <a:t> </a:t>
            </a:r>
            <a:r>
              <a:rPr lang="en-GB" dirty="0" err="1"/>
              <a:t>ekonoma</a:t>
            </a:r>
            <a:r>
              <a:rPr lang="en-GB" dirty="0"/>
              <a:t> </a:t>
            </a:r>
            <a:r>
              <a:rPr lang="en-GB" b="1" dirty="0" err="1"/>
              <a:t>Thorsteina</a:t>
            </a:r>
            <a:r>
              <a:rPr lang="en-GB" b="1" dirty="0"/>
              <a:t> </a:t>
            </a:r>
            <a:r>
              <a:rPr lang="en-GB" b="1" dirty="0" err="1"/>
              <a:t>Veblena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tento</a:t>
            </a:r>
            <a:r>
              <a:rPr lang="en-GB" dirty="0"/>
              <a:t> </a:t>
            </a:r>
            <a:r>
              <a:rPr lang="en-GB" dirty="0" err="1"/>
              <a:t>koncept</a:t>
            </a:r>
            <a:r>
              <a:rPr lang="en-GB" dirty="0"/>
              <a:t> </a:t>
            </a:r>
            <a:r>
              <a:rPr lang="en-GB" dirty="0" err="1"/>
              <a:t>popsal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své</a:t>
            </a:r>
            <a:r>
              <a:rPr lang="en-GB" dirty="0"/>
              <a:t> </a:t>
            </a:r>
            <a:r>
              <a:rPr lang="en-GB" dirty="0" err="1"/>
              <a:t>knize</a:t>
            </a:r>
            <a:r>
              <a:rPr lang="en-GB" dirty="0"/>
              <a:t> </a:t>
            </a:r>
            <a:r>
              <a:rPr lang="en-GB" i="1" dirty="0" err="1"/>
              <a:t>Teorie</a:t>
            </a:r>
            <a:r>
              <a:rPr lang="en-GB" i="1" dirty="0"/>
              <a:t> </a:t>
            </a:r>
            <a:r>
              <a:rPr lang="en-GB" i="1" dirty="0" err="1"/>
              <a:t>zahálčivé</a:t>
            </a:r>
            <a:r>
              <a:rPr lang="en-GB" i="1" dirty="0"/>
              <a:t> </a:t>
            </a:r>
            <a:r>
              <a:rPr lang="en-GB" i="1" dirty="0" err="1"/>
              <a:t>třídy</a:t>
            </a:r>
            <a:r>
              <a:rPr lang="en-GB" dirty="0"/>
              <a:t> (</a:t>
            </a:r>
            <a:r>
              <a:rPr lang="en-GB" i="1" dirty="0"/>
              <a:t>The Theory of the Leisure Class</a:t>
            </a:r>
            <a:r>
              <a:rPr lang="en-GB" dirty="0"/>
              <a:t>, 1899).</a:t>
            </a:r>
          </a:p>
          <a:p>
            <a:r>
              <a:rPr lang="en-GB" b="1" dirty="0" err="1"/>
              <a:t>Klíčové</a:t>
            </a:r>
            <a:r>
              <a:rPr lang="en-GB" b="1" dirty="0"/>
              <a:t> </a:t>
            </a:r>
            <a:r>
              <a:rPr lang="en-GB" b="1" dirty="0" err="1"/>
              <a:t>vlastnosti</a:t>
            </a:r>
            <a:r>
              <a:rPr lang="en-GB" b="1" dirty="0"/>
              <a:t> </a:t>
            </a:r>
            <a:r>
              <a:rPr lang="en-GB" b="1" dirty="0" err="1"/>
              <a:t>Veblenova</a:t>
            </a:r>
            <a:r>
              <a:rPr lang="en-GB" b="1" dirty="0"/>
              <a:t> </a:t>
            </a:r>
            <a:r>
              <a:rPr lang="en-GB" b="1" dirty="0" err="1"/>
              <a:t>zboží</a:t>
            </a:r>
            <a:r>
              <a:rPr lang="en-GB" b="1" dirty="0"/>
              <a:t>:</a:t>
            </a:r>
          </a:p>
          <a:p>
            <a:pPr>
              <a:buFont typeface="+mj-lt"/>
              <a:buAutoNum type="arabicPeriod"/>
            </a:pPr>
            <a:r>
              <a:rPr lang="en-GB" b="1" dirty="0"/>
              <a:t>Symbol </a:t>
            </a:r>
            <a:r>
              <a:rPr lang="en-GB" b="1" dirty="0" err="1"/>
              <a:t>prestiže</a:t>
            </a:r>
            <a:r>
              <a:rPr lang="en-GB" dirty="0"/>
              <a:t>: </a:t>
            </a:r>
            <a:r>
              <a:rPr lang="en-GB" dirty="0" err="1"/>
              <a:t>Veblenovo</a:t>
            </a:r>
            <a:r>
              <a:rPr lang="en-GB" dirty="0"/>
              <a:t> </a:t>
            </a:r>
            <a:r>
              <a:rPr lang="en-GB" dirty="0" err="1"/>
              <a:t>zboží</a:t>
            </a:r>
            <a:r>
              <a:rPr lang="en-GB" dirty="0"/>
              <a:t> je </a:t>
            </a:r>
            <a:r>
              <a:rPr lang="en-GB" dirty="0" err="1"/>
              <a:t>často</a:t>
            </a:r>
            <a:r>
              <a:rPr lang="en-GB" dirty="0"/>
              <a:t> </a:t>
            </a:r>
            <a:r>
              <a:rPr lang="en-GB" dirty="0" err="1"/>
              <a:t>spojováno</a:t>
            </a:r>
            <a:r>
              <a:rPr lang="en-GB" dirty="0"/>
              <a:t> s </a:t>
            </a:r>
            <a:r>
              <a:rPr lang="en-GB" dirty="0" err="1"/>
              <a:t>luxusem</a:t>
            </a:r>
            <a:r>
              <a:rPr lang="en-GB" dirty="0"/>
              <a:t> a </a:t>
            </a:r>
            <a:r>
              <a:rPr lang="en-GB" dirty="0" err="1"/>
              <a:t>statusem</a:t>
            </a:r>
            <a:r>
              <a:rPr lang="en-GB" dirty="0"/>
              <a:t>. </a:t>
            </a:r>
            <a:r>
              <a:rPr lang="en-GB" dirty="0" err="1"/>
              <a:t>Vyšší</a:t>
            </a:r>
            <a:r>
              <a:rPr lang="en-GB" dirty="0"/>
              <a:t> </a:t>
            </a:r>
            <a:r>
              <a:rPr lang="en-GB" dirty="0" err="1"/>
              <a:t>cena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signalizovat</a:t>
            </a:r>
            <a:r>
              <a:rPr lang="en-GB" dirty="0"/>
              <a:t> </a:t>
            </a:r>
            <a:r>
              <a:rPr lang="en-GB" dirty="0" err="1"/>
              <a:t>společenské</a:t>
            </a:r>
            <a:r>
              <a:rPr lang="en-GB" dirty="0"/>
              <a:t> </a:t>
            </a:r>
            <a:r>
              <a:rPr lang="en-GB" dirty="0" err="1"/>
              <a:t>postavení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motivuje</a:t>
            </a:r>
            <a:r>
              <a:rPr lang="en-GB" dirty="0"/>
              <a:t> </a:t>
            </a:r>
            <a:r>
              <a:rPr lang="en-GB" dirty="0" err="1"/>
              <a:t>spotřebitele</a:t>
            </a:r>
            <a:r>
              <a:rPr lang="en-GB" dirty="0"/>
              <a:t> k </a:t>
            </a:r>
            <a:r>
              <a:rPr lang="en-GB" dirty="0" err="1"/>
              <a:t>jeho</a:t>
            </a:r>
            <a:r>
              <a:rPr lang="en-GB" dirty="0"/>
              <a:t> </a:t>
            </a:r>
            <a:r>
              <a:rPr lang="en-GB" dirty="0" err="1"/>
              <a:t>nákupu</a:t>
            </a:r>
            <a:r>
              <a:rPr lang="en-GB" dirty="0"/>
              <a:t>.</a:t>
            </a:r>
          </a:p>
          <a:p>
            <a:pPr>
              <a:buFont typeface="+mj-lt"/>
              <a:buAutoNum type="arabicPeriod"/>
            </a:pPr>
            <a:r>
              <a:rPr lang="en-GB" b="1" dirty="0" err="1"/>
              <a:t>Exkluzivita</a:t>
            </a:r>
            <a:r>
              <a:rPr lang="en-GB" dirty="0"/>
              <a:t>: </a:t>
            </a:r>
            <a:r>
              <a:rPr lang="en-GB" dirty="0" err="1"/>
              <a:t>Vyšší</a:t>
            </a:r>
            <a:r>
              <a:rPr lang="en-GB" dirty="0"/>
              <a:t> </a:t>
            </a:r>
            <a:r>
              <a:rPr lang="en-GB" dirty="0" err="1"/>
              <a:t>cena</a:t>
            </a:r>
            <a:r>
              <a:rPr lang="en-GB" dirty="0"/>
              <a:t> </a:t>
            </a:r>
            <a:r>
              <a:rPr lang="en-GB" dirty="0" err="1"/>
              <a:t>zajišťuje</a:t>
            </a:r>
            <a:r>
              <a:rPr lang="en-GB" dirty="0"/>
              <a:t> </a:t>
            </a:r>
            <a:r>
              <a:rPr lang="en-GB" dirty="0" err="1"/>
              <a:t>exkluzivitu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láká</a:t>
            </a:r>
            <a:r>
              <a:rPr lang="en-GB" dirty="0"/>
              <a:t> </a:t>
            </a:r>
            <a:r>
              <a:rPr lang="en-GB" dirty="0" err="1"/>
              <a:t>bohaté</a:t>
            </a:r>
            <a:r>
              <a:rPr lang="en-GB" dirty="0"/>
              <a:t> </a:t>
            </a:r>
            <a:r>
              <a:rPr lang="en-GB" dirty="0" err="1"/>
              <a:t>zákazníky</a:t>
            </a:r>
            <a:r>
              <a:rPr lang="en-GB" dirty="0"/>
              <a:t>, </a:t>
            </a:r>
            <a:r>
              <a:rPr lang="en-GB" dirty="0" err="1"/>
              <a:t>kteří</a:t>
            </a:r>
            <a:r>
              <a:rPr lang="en-GB" dirty="0"/>
              <a:t> </a:t>
            </a:r>
            <a:r>
              <a:rPr lang="en-GB" dirty="0" err="1"/>
              <a:t>chtějí</a:t>
            </a:r>
            <a:r>
              <a:rPr lang="en-GB" dirty="0"/>
              <a:t> </a:t>
            </a:r>
            <a:r>
              <a:rPr lang="en-GB" dirty="0" err="1"/>
              <a:t>zdůraznit</a:t>
            </a:r>
            <a:r>
              <a:rPr lang="en-GB" dirty="0"/>
              <a:t> </a:t>
            </a:r>
            <a:r>
              <a:rPr lang="en-GB" dirty="0" err="1"/>
              <a:t>svůj</a:t>
            </a:r>
            <a:r>
              <a:rPr lang="en-GB" dirty="0"/>
              <a:t> </a:t>
            </a:r>
            <a:r>
              <a:rPr lang="en-GB" dirty="0" err="1"/>
              <a:t>společenský</a:t>
            </a:r>
            <a:r>
              <a:rPr lang="en-GB" dirty="0"/>
              <a:t> status.</a:t>
            </a:r>
          </a:p>
          <a:p>
            <a:pPr>
              <a:buFont typeface="+mj-lt"/>
              <a:buAutoNum type="arabicPeriod"/>
            </a:pPr>
            <a:r>
              <a:rPr lang="en-GB" b="1" dirty="0" err="1"/>
              <a:t>Irelevantnost</a:t>
            </a:r>
            <a:r>
              <a:rPr lang="en-GB" b="1" dirty="0"/>
              <a:t> </a:t>
            </a:r>
            <a:r>
              <a:rPr lang="en-GB" b="1" dirty="0" err="1"/>
              <a:t>užitku</a:t>
            </a:r>
            <a:r>
              <a:rPr lang="en-GB" dirty="0"/>
              <a:t>: U </a:t>
            </a:r>
            <a:r>
              <a:rPr lang="en-GB" dirty="0" err="1"/>
              <a:t>tohoto</a:t>
            </a:r>
            <a:r>
              <a:rPr lang="en-GB" dirty="0"/>
              <a:t> </a:t>
            </a:r>
            <a:r>
              <a:rPr lang="en-GB" dirty="0" err="1"/>
              <a:t>zboží</a:t>
            </a:r>
            <a:r>
              <a:rPr lang="en-GB" dirty="0"/>
              <a:t> je </a:t>
            </a:r>
            <a:r>
              <a:rPr lang="en-GB" dirty="0" err="1"/>
              <a:t>důležitější</a:t>
            </a:r>
            <a:r>
              <a:rPr lang="en-GB" dirty="0"/>
              <a:t> </a:t>
            </a:r>
            <a:r>
              <a:rPr lang="en-GB" dirty="0" err="1"/>
              <a:t>symbolická</a:t>
            </a:r>
            <a:r>
              <a:rPr lang="en-GB" dirty="0"/>
              <a:t> </a:t>
            </a:r>
            <a:r>
              <a:rPr lang="en-GB" dirty="0" err="1"/>
              <a:t>hodnota</a:t>
            </a:r>
            <a:r>
              <a:rPr lang="en-GB" dirty="0"/>
              <a:t> </a:t>
            </a:r>
            <a:r>
              <a:rPr lang="en-GB" dirty="0" err="1"/>
              <a:t>než</a:t>
            </a:r>
            <a:r>
              <a:rPr lang="en-GB" dirty="0"/>
              <a:t> </a:t>
            </a:r>
            <a:r>
              <a:rPr lang="en-GB" dirty="0" err="1"/>
              <a:t>jeho</a:t>
            </a:r>
            <a:r>
              <a:rPr lang="en-GB" dirty="0"/>
              <a:t> </a:t>
            </a:r>
            <a:r>
              <a:rPr lang="en-GB" dirty="0" err="1"/>
              <a:t>užitná</a:t>
            </a:r>
            <a:r>
              <a:rPr lang="en-GB" dirty="0"/>
              <a:t> </a:t>
            </a:r>
            <a:r>
              <a:rPr lang="en-GB" dirty="0" err="1"/>
              <a:t>hodnota</a:t>
            </a:r>
            <a:r>
              <a:rPr lang="en-GB" dirty="0"/>
              <a:t>.</a:t>
            </a:r>
          </a:p>
          <a:p>
            <a:r>
              <a:rPr lang="en-GB" b="1" dirty="0" err="1"/>
              <a:t>Příklady</a:t>
            </a:r>
            <a:r>
              <a:rPr lang="en-GB" b="1" dirty="0"/>
              <a:t> </a:t>
            </a:r>
            <a:r>
              <a:rPr lang="en-GB" b="1" dirty="0" err="1"/>
              <a:t>Veblenova</a:t>
            </a:r>
            <a:r>
              <a:rPr lang="en-GB" b="1" dirty="0"/>
              <a:t> </a:t>
            </a:r>
            <a:r>
              <a:rPr lang="en-GB" b="1" dirty="0" err="1"/>
              <a:t>zboží</a:t>
            </a:r>
            <a:r>
              <a:rPr lang="en-GB" b="1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Luxusní</a:t>
            </a:r>
            <a:r>
              <a:rPr lang="en-GB" dirty="0"/>
              <a:t> </a:t>
            </a:r>
            <a:r>
              <a:rPr lang="en-GB" dirty="0" err="1"/>
              <a:t>značky</a:t>
            </a:r>
            <a:r>
              <a:rPr lang="en-GB" dirty="0"/>
              <a:t> </a:t>
            </a:r>
            <a:r>
              <a:rPr lang="en-GB" dirty="0" err="1"/>
              <a:t>oblečení</a:t>
            </a:r>
            <a:r>
              <a:rPr lang="en-GB" dirty="0"/>
              <a:t> a </a:t>
            </a:r>
            <a:r>
              <a:rPr lang="en-GB" dirty="0" err="1"/>
              <a:t>doplňků</a:t>
            </a:r>
            <a:r>
              <a:rPr lang="en-GB" dirty="0"/>
              <a:t> (</a:t>
            </a:r>
            <a:r>
              <a:rPr lang="en-GB" dirty="0" err="1"/>
              <a:t>např</a:t>
            </a:r>
            <a:r>
              <a:rPr lang="en-GB" dirty="0"/>
              <a:t>. Hermès, Louis Vuitton).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Luxusní</a:t>
            </a:r>
            <a:r>
              <a:rPr lang="en-GB" dirty="0"/>
              <a:t> </a:t>
            </a:r>
            <a:r>
              <a:rPr lang="en-GB" dirty="0" err="1"/>
              <a:t>automobily</a:t>
            </a:r>
            <a:r>
              <a:rPr lang="en-GB" dirty="0"/>
              <a:t> (</a:t>
            </a:r>
            <a:r>
              <a:rPr lang="en-GB" dirty="0" err="1"/>
              <a:t>např</a:t>
            </a:r>
            <a:r>
              <a:rPr lang="en-GB" dirty="0"/>
              <a:t>. Rolls-Royce, Bentley).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Šperky</a:t>
            </a:r>
            <a:r>
              <a:rPr lang="en-GB" dirty="0"/>
              <a:t>, </a:t>
            </a:r>
            <a:r>
              <a:rPr lang="en-GB" dirty="0" err="1"/>
              <a:t>drahé</a:t>
            </a:r>
            <a:r>
              <a:rPr lang="en-GB" dirty="0"/>
              <a:t> </a:t>
            </a:r>
            <a:r>
              <a:rPr lang="en-GB" dirty="0" err="1"/>
              <a:t>hodinky</a:t>
            </a:r>
            <a:r>
              <a:rPr lang="en-GB" dirty="0"/>
              <a:t> a </a:t>
            </a:r>
            <a:r>
              <a:rPr lang="en-GB" dirty="0" err="1"/>
              <a:t>umělecká</a:t>
            </a:r>
            <a:r>
              <a:rPr lang="en-GB" dirty="0"/>
              <a:t> </a:t>
            </a:r>
            <a:r>
              <a:rPr lang="en-GB" dirty="0" err="1"/>
              <a:t>díla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Nemovitosti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velmi</a:t>
            </a:r>
            <a:r>
              <a:rPr lang="en-GB" dirty="0"/>
              <a:t> </a:t>
            </a:r>
            <a:r>
              <a:rPr lang="en-GB" dirty="0" err="1"/>
              <a:t>exkluzivních</a:t>
            </a:r>
            <a:r>
              <a:rPr lang="en-GB" dirty="0"/>
              <a:t> </a:t>
            </a:r>
            <a:r>
              <a:rPr lang="en-GB" dirty="0" err="1"/>
              <a:t>lokalitách</a:t>
            </a:r>
            <a:r>
              <a:rPr lang="en-GB" dirty="0"/>
              <a:t>.</a:t>
            </a:r>
          </a:p>
          <a:p>
            <a:r>
              <a:rPr lang="en-GB" b="1" dirty="0" err="1"/>
              <a:t>Vysvětlení</a:t>
            </a:r>
            <a:r>
              <a:rPr lang="en-GB" b="1" dirty="0"/>
              <a:t> </a:t>
            </a:r>
            <a:r>
              <a:rPr lang="en-GB" b="1" dirty="0" err="1"/>
              <a:t>chování</a:t>
            </a:r>
            <a:r>
              <a:rPr lang="en-GB" b="1" dirty="0"/>
              <a:t> </a:t>
            </a:r>
            <a:r>
              <a:rPr lang="en-GB" b="1" dirty="0" err="1"/>
              <a:t>spotřebitelů</a:t>
            </a:r>
            <a:r>
              <a:rPr lang="en-GB" b="1" dirty="0"/>
              <a:t>:</a:t>
            </a:r>
          </a:p>
          <a:p>
            <a:r>
              <a:rPr lang="en-GB" dirty="0"/>
              <a:t>U </a:t>
            </a:r>
            <a:r>
              <a:rPr lang="en-GB" dirty="0" err="1"/>
              <a:t>Veblenova</a:t>
            </a:r>
            <a:r>
              <a:rPr lang="en-GB" dirty="0"/>
              <a:t> </a:t>
            </a:r>
            <a:r>
              <a:rPr lang="en-GB" dirty="0" err="1"/>
              <a:t>zboží</a:t>
            </a:r>
            <a:r>
              <a:rPr lang="en-GB" dirty="0"/>
              <a:t> </a:t>
            </a:r>
            <a:r>
              <a:rPr lang="en-GB" dirty="0" err="1"/>
              <a:t>lidé</a:t>
            </a:r>
            <a:r>
              <a:rPr lang="en-GB" dirty="0"/>
              <a:t> </a:t>
            </a:r>
            <a:r>
              <a:rPr lang="en-GB" dirty="0" err="1"/>
              <a:t>nejednají</a:t>
            </a:r>
            <a:r>
              <a:rPr lang="en-GB" dirty="0"/>
              <a:t> </a:t>
            </a:r>
            <a:r>
              <a:rPr lang="en-GB" dirty="0" err="1"/>
              <a:t>racionálně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smyslu</a:t>
            </a:r>
            <a:r>
              <a:rPr lang="en-GB" dirty="0"/>
              <a:t> </a:t>
            </a:r>
            <a:r>
              <a:rPr lang="en-GB" dirty="0" err="1"/>
              <a:t>maximalizace</a:t>
            </a:r>
            <a:r>
              <a:rPr lang="en-GB" dirty="0"/>
              <a:t> </a:t>
            </a:r>
            <a:r>
              <a:rPr lang="en-GB" dirty="0" err="1"/>
              <a:t>užitku</a:t>
            </a:r>
            <a:r>
              <a:rPr lang="en-GB" dirty="0"/>
              <a:t> za </a:t>
            </a:r>
            <a:r>
              <a:rPr lang="en-GB" dirty="0" err="1"/>
              <a:t>nejnižší</a:t>
            </a:r>
            <a:r>
              <a:rPr lang="en-GB" dirty="0"/>
              <a:t> </a:t>
            </a:r>
            <a:r>
              <a:rPr lang="en-GB" dirty="0" err="1"/>
              <a:t>cenu</a:t>
            </a:r>
            <a:r>
              <a:rPr lang="en-GB" dirty="0"/>
              <a:t>. </a:t>
            </a:r>
            <a:r>
              <a:rPr lang="en-GB" dirty="0" err="1"/>
              <a:t>Naopak</a:t>
            </a:r>
            <a:r>
              <a:rPr lang="en-GB" dirty="0"/>
              <a:t>, </a:t>
            </a:r>
            <a:r>
              <a:rPr lang="en-GB" dirty="0" err="1"/>
              <a:t>vyšší</a:t>
            </a:r>
            <a:r>
              <a:rPr lang="en-GB" dirty="0"/>
              <a:t> </a:t>
            </a:r>
            <a:r>
              <a:rPr lang="en-GB" dirty="0" err="1"/>
              <a:t>cena</a:t>
            </a:r>
            <a:r>
              <a:rPr lang="en-GB" dirty="0"/>
              <a:t> je </a:t>
            </a:r>
            <a:r>
              <a:rPr lang="en-GB" dirty="0" err="1"/>
              <a:t>vnímána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ukazatel</a:t>
            </a:r>
            <a:r>
              <a:rPr lang="en-GB" dirty="0"/>
              <a:t> </a:t>
            </a:r>
            <a:r>
              <a:rPr lang="en-GB" dirty="0" err="1"/>
              <a:t>kvality</a:t>
            </a:r>
            <a:r>
              <a:rPr lang="en-GB" dirty="0"/>
              <a:t>, </a:t>
            </a:r>
            <a:r>
              <a:rPr lang="en-GB" dirty="0" err="1"/>
              <a:t>prestiže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výjimečnosti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zvyšuje</a:t>
            </a:r>
            <a:r>
              <a:rPr lang="en-GB" dirty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ochotu</a:t>
            </a:r>
            <a:r>
              <a:rPr lang="en-GB" dirty="0"/>
              <a:t> </a:t>
            </a:r>
            <a:r>
              <a:rPr lang="en-GB" dirty="0" err="1"/>
              <a:t>zaplatit</a:t>
            </a:r>
            <a:r>
              <a:rPr lang="en-GB" dirty="0"/>
              <a:t>.</a:t>
            </a:r>
          </a:p>
          <a:p>
            <a:r>
              <a:rPr lang="en-GB" dirty="0" err="1"/>
              <a:t>Tento</a:t>
            </a:r>
            <a:r>
              <a:rPr lang="en-GB" dirty="0"/>
              <a:t> </a:t>
            </a:r>
            <a:r>
              <a:rPr lang="en-GB" dirty="0" err="1"/>
              <a:t>koncept</a:t>
            </a:r>
            <a:r>
              <a:rPr lang="en-GB" dirty="0"/>
              <a:t> je </a:t>
            </a:r>
            <a:r>
              <a:rPr lang="en-GB" dirty="0" err="1"/>
              <a:t>často</a:t>
            </a:r>
            <a:r>
              <a:rPr lang="en-GB" dirty="0"/>
              <a:t> </a:t>
            </a:r>
            <a:r>
              <a:rPr lang="en-GB" dirty="0" err="1"/>
              <a:t>využíván</a:t>
            </a:r>
            <a:r>
              <a:rPr lang="en-GB" dirty="0"/>
              <a:t> v </a:t>
            </a:r>
            <a:r>
              <a:rPr lang="en-GB" dirty="0" err="1"/>
              <a:t>marketingu</a:t>
            </a:r>
            <a:r>
              <a:rPr lang="en-GB" dirty="0"/>
              <a:t> a </a:t>
            </a:r>
            <a:r>
              <a:rPr lang="en-GB" dirty="0" err="1"/>
              <a:t>ekonomii</a:t>
            </a:r>
            <a:r>
              <a:rPr lang="en-GB" dirty="0"/>
              <a:t> </a:t>
            </a:r>
            <a:r>
              <a:rPr lang="en-GB" dirty="0" err="1"/>
              <a:t>luxusu</a:t>
            </a:r>
            <a:r>
              <a:rPr lang="en-GB" dirty="0"/>
              <a:t>, </a:t>
            </a:r>
            <a:r>
              <a:rPr lang="en-GB" dirty="0" err="1"/>
              <a:t>kde</a:t>
            </a:r>
            <a:r>
              <a:rPr lang="en-GB" dirty="0"/>
              <a:t> </a:t>
            </a:r>
            <a:r>
              <a:rPr lang="en-GB" dirty="0" err="1"/>
              <a:t>značky</a:t>
            </a:r>
            <a:r>
              <a:rPr lang="en-GB" dirty="0"/>
              <a:t> </a:t>
            </a:r>
            <a:r>
              <a:rPr lang="en-GB" dirty="0" err="1"/>
              <a:t>záměrně</a:t>
            </a:r>
            <a:r>
              <a:rPr lang="en-GB" dirty="0"/>
              <a:t> </a:t>
            </a:r>
            <a:r>
              <a:rPr lang="en-GB" dirty="0" err="1"/>
              <a:t>udržují</a:t>
            </a:r>
            <a:r>
              <a:rPr lang="en-GB" dirty="0"/>
              <a:t> </a:t>
            </a:r>
            <a:r>
              <a:rPr lang="en-GB" dirty="0" err="1"/>
              <a:t>vysoké</a:t>
            </a:r>
            <a:r>
              <a:rPr lang="en-GB" dirty="0"/>
              <a:t> </a:t>
            </a:r>
            <a:r>
              <a:rPr lang="en-GB" dirty="0" err="1"/>
              <a:t>ceny</a:t>
            </a:r>
            <a:r>
              <a:rPr lang="en-GB" dirty="0"/>
              <a:t>, aby </a:t>
            </a:r>
            <a:r>
              <a:rPr lang="en-GB" dirty="0" err="1"/>
              <a:t>posílily</a:t>
            </a:r>
            <a:r>
              <a:rPr lang="en-GB" dirty="0"/>
              <a:t> </a:t>
            </a:r>
            <a:r>
              <a:rPr lang="en-GB" dirty="0" err="1"/>
              <a:t>svou</a:t>
            </a:r>
            <a:r>
              <a:rPr lang="en-GB" dirty="0"/>
              <a:t> image </a:t>
            </a:r>
            <a:r>
              <a:rPr lang="en-GB" dirty="0" err="1"/>
              <a:t>exkluzivity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BACEA-0E58-48F9-95B3-41BD13C667D2}" type="slidenum">
              <a:rPr lang="en-GB" smtClean="0"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Veblenovo</a:t>
            </a:r>
            <a:r>
              <a:rPr lang="en-GB" dirty="0"/>
              <a:t> </a:t>
            </a:r>
            <a:r>
              <a:rPr lang="en-GB" dirty="0" err="1"/>
              <a:t>zboží</a:t>
            </a:r>
            <a:r>
              <a:rPr lang="en-GB" dirty="0"/>
              <a:t> je </a:t>
            </a:r>
            <a:r>
              <a:rPr lang="en-GB" dirty="0" err="1"/>
              <a:t>ekonomický</a:t>
            </a:r>
            <a:r>
              <a:rPr lang="en-GB" dirty="0"/>
              <a:t> </a:t>
            </a:r>
            <a:r>
              <a:rPr lang="en-GB" dirty="0" err="1"/>
              <a:t>termín</a:t>
            </a:r>
            <a:r>
              <a:rPr lang="en-GB" dirty="0"/>
              <a:t> </a:t>
            </a:r>
            <a:r>
              <a:rPr lang="en-GB" dirty="0" err="1"/>
              <a:t>označující</a:t>
            </a:r>
            <a:r>
              <a:rPr lang="en-GB" dirty="0"/>
              <a:t> </a:t>
            </a:r>
            <a:r>
              <a:rPr lang="en-GB" dirty="0" err="1"/>
              <a:t>typ</a:t>
            </a:r>
            <a:r>
              <a:rPr lang="en-GB" dirty="0"/>
              <a:t> </a:t>
            </a:r>
            <a:r>
              <a:rPr lang="en-GB" dirty="0" err="1"/>
              <a:t>zboží</a:t>
            </a:r>
            <a:r>
              <a:rPr lang="en-GB" dirty="0"/>
              <a:t>, </a:t>
            </a:r>
            <a:r>
              <a:rPr lang="en-GB" dirty="0" err="1"/>
              <a:t>jehož</a:t>
            </a:r>
            <a:r>
              <a:rPr lang="en-GB" dirty="0"/>
              <a:t> </a:t>
            </a:r>
            <a:r>
              <a:rPr lang="en-GB" dirty="0" err="1"/>
              <a:t>poptávka</a:t>
            </a:r>
            <a:r>
              <a:rPr lang="en-GB" dirty="0"/>
              <a:t> </a:t>
            </a:r>
            <a:r>
              <a:rPr lang="en-GB" dirty="0" err="1"/>
              <a:t>roste</a:t>
            </a:r>
            <a:r>
              <a:rPr lang="en-GB" dirty="0"/>
              <a:t> s </a:t>
            </a:r>
            <a:r>
              <a:rPr lang="en-GB" dirty="0" err="1"/>
              <a:t>rostoucí</a:t>
            </a:r>
            <a:r>
              <a:rPr lang="en-GB" dirty="0"/>
              <a:t> </a:t>
            </a:r>
            <a:r>
              <a:rPr lang="en-GB" dirty="0" err="1"/>
              <a:t>cenou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je v </a:t>
            </a:r>
            <a:r>
              <a:rPr lang="en-GB" dirty="0" err="1"/>
              <a:t>rozporu</a:t>
            </a:r>
            <a:r>
              <a:rPr lang="en-GB" dirty="0"/>
              <a:t> s </a:t>
            </a:r>
            <a:r>
              <a:rPr lang="en-GB" dirty="0" err="1"/>
              <a:t>běžným</a:t>
            </a:r>
            <a:r>
              <a:rPr lang="en-GB" dirty="0"/>
              <a:t> </a:t>
            </a:r>
            <a:r>
              <a:rPr lang="en-GB" dirty="0" err="1"/>
              <a:t>zákonem</a:t>
            </a:r>
            <a:r>
              <a:rPr lang="en-GB" dirty="0"/>
              <a:t> </a:t>
            </a:r>
            <a:r>
              <a:rPr lang="en-GB" dirty="0" err="1"/>
              <a:t>poptávky</a:t>
            </a:r>
            <a:r>
              <a:rPr lang="en-GB" dirty="0"/>
              <a:t>. </a:t>
            </a:r>
            <a:r>
              <a:rPr lang="en-GB" dirty="0" err="1"/>
              <a:t>Tento</a:t>
            </a:r>
            <a:r>
              <a:rPr lang="en-GB" dirty="0"/>
              <a:t> </a:t>
            </a:r>
            <a:r>
              <a:rPr lang="en-GB" dirty="0" err="1"/>
              <a:t>jev</a:t>
            </a:r>
            <a:r>
              <a:rPr lang="en-GB" dirty="0"/>
              <a:t> je </a:t>
            </a:r>
            <a:r>
              <a:rPr lang="en-GB" dirty="0" err="1"/>
              <a:t>pojmenován</a:t>
            </a:r>
            <a:r>
              <a:rPr lang="en-GB" dirty="0"/>
              <a:t> </a:t>
            </a:r>
            <a:r>
              <a:rPr lang="en-GB" dirty="0" err="1"/>
              <a:t>podle</a:t>
            </a:r>
            <a:r>
              <a:rPr lang="en-GB" dirty="0"/>
              <a:t> </a:t>
            </a:r>
            <a:r>
              <a:rPr lang="en-GB" dirty="0" err="1"/>
              <a:t>amerického</a:t>
            </a:r>
            <a:r>
              <a:rPr lang="en-GB" dirty="0"/>
              <a:t> </a:t>
            </a:r>
            <a:r>
              <a:rPr lang="en-GB" dirty="0" err="1"/>
              <a:t>ekonoma</a:t>
            </a:r>
            <a:r>
              <a:rPr lang="en-GB" dirty="0"/>
              <a:t> </a:t>
            </a:r>
            <a:r>
              <a:rPr lang="en-GB" b="1" dirty="0" err="1"/>
              <a:t>Thorsteina</a:t>
            </a:r>
            <a:r>
              <a:rPr lang="en-GB" b="1" dirty="0"/>
              <a:t> </a:t>
            </a:r>
            <a:r>
              <a:rPr lang="en-GB" b="1" dirty="0" err="1"/>
              <a:t>Veblena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tento</a:t>
            </a:r>
            <a:r>
              <a:rPr lang="en-GB" dirty="0"/>
              <a:t> </a:t>
            </a:r>
            <a:r>
              <a:rPr lang="en-GB" dirty="0" err="1"/>
              <a:t>koncept</a:t>
            </a:r>
            <a:r>
              <a:rPr lang="en-GB" dirty="0"/>
              <a:t> </a:t>
            </a:r>
            <a:r>
              <a:rPr lang="en-GB" dirty="0" err="1"/>
              <a:t>popsal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své</a:t>
            </a:r>
            <a:r>
              <a:rPr lang="en-GB" dirty="0"/>
              <a:t> </a:t>
            </a:r>
            <a:r>
              <a:rPr lang="en-GB" dirty="0" err="1"/>
              <a:t>knize</a:t>
            </a:r>
            <a:r>
              <a:rPr lang="en-GB" dirty="0"/>
              <a:t> </a:t>
            </a:r>
            <a:r>
              <a:rPr lang="en-GB" i="1" dirty="0" err="1"/>
              <a:t>Teorie</a:t>
            </a:r>
            <a:r>
              <a:rPr lang="en-GB" i="1" dirty="0"/>
              <a:t> </a:t>
            </a:r>
            <a:r>
              <a:rPr lang="en-GB" i="1" dirty="0" err="1"/>
              <a:t>zahálčivé</a:t>
            </a:r>
            <a:r>
              <a:rPr lang="en-GB" i="1" dirty="0"/>
              <a:t> </a:t>
            </a:r>
            <a:r>
              <a:rPr lang="en-GB" i="1" dirty="0" err="1"/>
              <a:t>třídy</a:t>
            </a:r>
            <a:r>
              <a:rPr lang="en-GB" dirty="0"/>
              <a:t> (</a:t>
            </a:r>
            <a:r>
              <a:rPr lang="en-GB" i="1" dirty="0"/>
              <a:t>The Theory of the Leisure Class</a:t>
            </a:r>
            <a:r>
              <a:rPr lang="en-GB" dirty="0"/>
              <a:t>, 1899).</a:t>
            </a:r>
          </a:p>
          <a:p>
            <a:r>
              <a:rPr lang="en-GB" b="1" dirty="0" err="1"/>
              <a:t>Klíčové</a:t>
            </a:r>
            <a:r>
              <a:rPr lang="en-GB" b="1" dirty="0"/>
              <a:t> </a:t>
            </a:r>
            <a:r>
              <a:rPr lang="en-GB" b="1" dirty="0" err="1"/>
              <a:t>vlastnosti</a:t>
            </a:r>
            <a:r>
              <a:rPr lang="en-GB" b="1" dirty="0"/>
              <a:t> </a:t>
            </a:r>
            <a:r>
              <a:rPr lang="en-GB" b="1" dirty="0" err="1"/>
              <a:t>Veblenova</a:t>
            </a:r>
            <a:r>
              <a:rPr lang="en-GB" b="1" dirty="0"/>
              <a:t> </a:t>
            </a:r>
            <a:r>
              <a:rPr lang="en-GB" b="1" dirty="0" err="1"/>
              <a:t>zboží</a:t>
            </a:r>
            <a:r>
              <a:rPr lang="en-GB" b="1" dirty="0"/>
              <a:t>:</a:t>
            </a:r>
          </a:p>
          <a:p>
            <a:pPr>
              <a:buFont typeface="+mj-lt"/>
              <a:buAutoNum type="arabicPeriod"/>
            </a:pPr>
            <a:r>
              <a:rPr lang="en-GB" b="1" dirty="0"/>
              <a:t>Symbol </a:t>
            </a:r>
            <a:r>
              <a:rPr lang="en-GB" b="1" dirty="0" err="1"/>
              <a:t>prestiže</a:t>
            </a:r>
            <a:r>
              <a:rPr lang="en-GB" dirty="0"/>
              <a:t>: </a:t>
            </a:r>
            <a:r>
              <a:rPr lang="en-GB" dirty="0" err="1"/>
              <a:t>Veblenovo</a:t>
            </a:r>
            <a:r>
              <a:rPr lang="en-GB" dirty="0"/>
              <a:t> </a:t>
            </a:r>
            <a:r>
              <a:rPr lang="en-GB" dirty="0" err="1"/>
              <a:t>zboží</a:t>
            </a:r>
            <a:r>
              <a:rPr lang="en-GB" dirty="0"/>
              <a:t> je </a:t>
            </a:r>
            <a:r>
              <a:rPr lang="en-GB" dirty="0" err="1"/>
              <a:t>často</a:t>
            </a:r>
            <a:r>
              <a:rPr lang="en-GB" dirty="0"/>
              <a:t> </a:t>
            </a:r>
            <a:r>
              <a:rPr lang="en-GB" dirty="0" err="1"/>
              <a:t>spojováno</a:t>
            </a:r>
            <a:r>
              <a:rPr lang="en-GB" dirty="0"/>
              <a:t> s </a:t>
            </a:r>
            <a:r>
              <a:rPr lang="en-GB" dirty="0" err="1"/>
              <a:t>luxusem</a:t>
            </a:r>
            <a:r>
              <a:rPr lang="en-GB" dirty="0"/>
              <a:t> a </a:t>
            </a:r>
            <a:r>
              <a:rPr lang="en-GB" dirty="0" err="1"/>
              <a:t>statusem</a:t>
            </a:r>
            <a:r>
              <a:rPr lang="en-GB" dirty="0"/>
              <a:t>. </a:t>
            </a:r>
            <a:r>
              <a:rPr lang="en-GB" dirty="0" err="1"/>
              <a:t>Vyšší</a:t>
            </a:r>
            <a:r>
              <a:rPr lang="en-GB" dirty="0"/>
              <a:t> </a:t>
            </a:r>
            <a:r>
              <a:rPr lang="en-GB" dirty="0" err="1"/>
              <a:t>cena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signalizovat</a:t>
            </a:r>
            <a:r>
              <a:rPr lang="en-GB" dirty="0"/>
              <a:t> </a:t>
            </a:r>
            <a:r>
              <a:rPr lang="en-GB" dirty="0" err="1"/>
              <a:t>společenské</a:t>
            </a:r>
            <a:r>
              <a:rPr lang="en-GB" dirty="0"/>
              <a:t> </a:t>
            </a:r>
            <a:r>
              <a:rPr lang="en-GB" dirty="0" err="1"/>
              <a:t>postavení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motivuje</a:t>
            </a:r>
            <a:r>
              <a:rPr lang="en-GB" dirty="0"/>
              <a:t> </a:t>
            </a:r>
            <a:r>
              <a:rPr lang="en-GB" dirty="0" err="1"/>
              <a:t>spotřebitele</a:t>
            </a:r>
            <a:r>
              <a:rPr lang="en-GB" dirty="0"/>
              <a:t> k </a:t>
            </a:r>
            <a:r>
              <a:rPr lang="en-GB" dirty="0" err="1"/>
              <a:t>jeho</a:t>
            </a:r>
            <a:r>
              <a:rPr lang="en-GB" dirty="0"/>
              <a:t> </a:t>
            </a:r>
            <a:r>
              <a:rPr lang="en-GB" dirty="0" err="1"/>
              <a:t>nákupu</a:t>
            </a:r>
            <a:r>
              <a:rPr lang="en-GB" dirty="0"/>
              <a:t>.</a:t>
            </a:r>
          </a:p>
          <a:p>
            <a:pPr>
              <a:buFont typeface="+mj-lt"/>
              <a:buAutoNum type="arabicPeriod"/>
            </a:pPr>
            <a:r>
              <a:rPr lang="en-GB" b="1" dirty="0" err="1"/>
              <a:t>Exkluzivita</a:t>
            </a:r>
            <a:r>
              <a:rPr lang="en-GB" dirty="0"/>
              <a:t>: </a:t>
            </a:r>
            <a:r>
              <a:rPr lang="en-GB" dirty="0" err="1"/>
              <a:t>Vyšší</a:t>
            </a:r>
            <a:r>
              <a:rPr lang="en-GB" dirty="0"/>
              <a:t> </a:t>
            </a:r>
            <a:r>
              <a:rPr lang="en-GB" dirty="0" err="1"/>
              <a:t>cena</a:t>
            </a:r>
            <a:r>
              <a:rPr lang="en-GB" dirty="0"/>
              <a:t> </a:t>
            </a:r>
            <a:r>
              <a:rPr lang="en-GB" dirty="0" err="1"/>
              <a:t>zajišťuje</a:t>
            </a:r>
            <a:r>
              <a:rPr lang="en-GB" dirty="0"/>
              <a:t> </a:t>
            </a:r>
            <a:r>
              <a:rPr lang="en-GB" dirty="0" err="1"/>
              <a:t>exkluzivitu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láká</a:t>
            </a:r>
            <a:r>
              <a:rPr lang="en-GB" dirty="0"/>
              <a:t> </a:t>
            </a:r>
            <a:r>
              <a:rPr lang="en-GB" dirty="0" err="1"/>
              <a:t>bohaté</a:t>
            </a:r>
            <a:r>
              <a:rPr lang="en-GB" dirty="0"/>
              <a:t> </a:t>
            </a:r>
            <a:r>
              <a:rPr lang="en-GB" dirty="0" err="1"/>
              <a:t>zákazníky</a:t>
            </a:r>
            <a:r>
              <a:rPr lang="en-GB" dirty="0"/>
              <a:t>, </a:t>
            </a:r>
            <a:r>
              <a:rPr lang="en-GB" dirty="0" err="1"/>
              <a:t>kteří</a:t>
            </a:r>
            <a:r>
              <a:rPr lang="en-GB" dirty="0"/>
              <a:t> </a:t>
            </a:r>
            <a:r>
              <a:rPr lang="en-GB" dirty="0" err="1"/>
              <a:t>chtějí</a:t>
            </a:r>
            <a:r>
              <a:rPr lang="en-GB" dirty="0"/>
              <a:t> </a:t>
            </a:r>
            <a:r>
              <a:rPr lang="en-GB" dirty="0" err="1"/>
              <a:t>zdůraznit</a:t>
            </a:r>
            <a:r>
              <a:rPr lang="en-GB" dirty="0"/>
              <a:t> </a:t>
            </a:r>
            <a:r>
              <a:rPr lang="en-GB" dirty="0" err="1"/>
              <a:t>svůj</a:t>
            </a:r>
            <a:r>
              <a:rPr lang="en-GB" dirty="0"/>
              <a:t> </a:t>
            </a:r>
            <a:r>
              <a:rPr lang="en-GB" dirty="0" err="1"/>
              <a:t>společenský</a:t>
            </a:r>
            <a:r>
              <a:rPr lang="en-GB" dirty="0"/>
              <a:t> status.</a:t>
            </a:r>
          </a:p>
          <a:p>
            <a:pPr>
              <a:buFont typeface="+mj-lt"/>
              <a:buAutoNum type="arabicPeriod"/>
            </a:pPr>
            <a:r>
              <a:rPr lang="en-GB" b="1" dirty="0" err="1"/>
              <a:t>Irelevantnost</a:t>
            </a:r>
            <a:r>
              <a:rPr lang="en-GB" b="1" dirty="0"/>
              <a:t> </a:t>
            </a:r>
            <a:r>
              <a:rPr lang="en-GB" b="1" dirty="0" err="1"/>
              <a:t>užitku</a:t>
            </a:r>
            <a:r>
              <a:rPr lang="en-GB" dirty="0"/>
              <a:t>: U </a:t>
            </a:r>
            <a:r>
              <a:rPr lang="en-GB" dirty="0" err="1"/>
              <a:t>tohoto</a:t>
            </a:r>
            <a:r>
              <a:rPr lang="en-GB" dirty="0"/>
              <a:t> </a:t>
            </a:r>
            <a:r>
              <a:rPr lang="en-GB" dirty="0" err="1"/>
              <a:t>zboží</a:t>
            </a:r>
            <a:r>
              <a:rPr lang="en-GB" dirty="0"/>
              <a:t> je </a:t>
            </a:r>
            <a:r>
              <a:rPr lang="en-GB" dirty="0" err="1"/>
              <a:t>důležitější</a:t>
            </a:r>
            <a:r>
              <a:rPr lang="en-GB" dirty="0"/>
              <a:t> </a:t>
            </a:r>
            <a:r>
              <a:rPr lang="en-GB" dirty="0" err="1"/>
              <a:t>symbolická</a:t>
            </a:r>
            <a:r>
              <a:rPr lang="en-GB" dirty="0"/>
              <a:t> </a:t>
            </a:r>
            <a:r>
              <a:rPr lang="en-GB" dirty="0" err="1"/>
              <a:t>hodnota</a:t>
            </a:r>
            <a:r>
              <a:rPr lang="en-GB" dirty="0"/>
              <a:t> </a:t>
            </a:r>
            <a:r>
              <a:rPr lang="en-GB" dirty="0" err="1"/>
              <a:t>než</a:t>
            </a:r>
            <a:r>
              <a:rPr lang="en-GB" dirty="0"/>
              <a:t> </a:t>
            </a:r>
            <a:r>
              <a:rPr lang="en-GB" dirty="0" err="1"/>
              <a:t>jeho</a:t>
            </a:r>
            <a:r>
              <a:rPr lang="en-GB" dirty="0"/>
              <a:t> </a:t>
            </a:r>
            <a:r>
              <a:rPr lang="en-GB" dirty="0" err="1"/>
              <a:t>užitná</a:t>
            </a:r>
            <a:r>
              <a:rPr lang="en-GB" dirty="0"/>
              <a:t> </a:t>
            </a:r>
            <a:r>
              <a:rPr lang="en-GB" dirty="0" err="1"/>
              <a:t>hodnota</a:t>
            </a:r>
            <a:r>
              <a:rPr lang="en-GB" dirty="0"/>
              <a:t>.</a:t>
            </a:r>
          </a:p>
          <a:p>
            <a:r>
              <a:rPr lang="en-GB" b="1" dirty="0" err="1"/>
              <a:t>Příklady</a:t>
            </a:r>
            <a:r>
              <a:rPr lang="en-GB" b="1" dirty="0"/>
              <a:t> </a:t>
            </a:r>
            <a:r>
              <a:rPr lang="en-GB" b="1" dirty="0" err="1"/>
              <a:t>Veblenova</a:t>
            </a:r>
            <a:r>
              <a:rPr lang="en-GB" b="1" dirty="0"/>
              <a:t> </a:t>
            </a:r>
            <a:r>
              <a:rPr lang="en-GB" b="1" dirty="0" err="1"/>
              <a:t>zboží</a:t>
            </a:r>
            <a:r>
              <a:rPr lang="en-GB" b="1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Luxusní</a:t>
            </a:r>
            <a:r>
              <a:rPr lang="en-GB" dirty="0"/>
              <a:t> </a:t>
            </a:r>
            <a:r>
              <a:rPr lang="en-GB" dirty="0" err="1"/>
              <a:t>značky</a:t>
            </a:r>
            <a:r>
              <a:rPr lang="en-GB" dirty="0"/>
              <a:t> </a:t>
            </a:r>
            <a:r>
              <a:rPr lang="en-GB" dirty="0" err="1"/>
              <a:t>oblečení</a:t>
            </a:r>
            <a:r>
              <a:rPr lang="en-GB" dirty="0"/>
              <a:t> a </a:t>
            </a:r>
            <a:r>
              <a:rPr lang="en-GB" dirty="0" err="1"/>
              <a:t>doplňků</a:t>
            </a:r>
            <a:r>
              <a:rPr lang="en-GB" dirty="0"/>
              <a:t> (</a:t>
            </a:r>
            <a:r>
              <a:rPr lang="en-GB" dirty="0" err="1"/>
              <a:t>např</a:t>
            </a:r>
            <a:r>
              <a:rPr lang="en-GB" dirty="0"/>
              <a:t>. Hermès, Louis Vuitton).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Luxusní</a:t>
            </a:r>
            <a:r>
              <a:rPr lang="en-GB" dirty="0"/>
              <a:t> </a:t>
            </a:r>
            <a:r>
              <a:rPr lang="en-GB" dirty="0" err="1"/>
              <a:t>automobily</a:t>
            </a:r>
            <a:r>
              <a:rPr lang="en-GB" dirty="0"/>
              <a:t> (</a:t>
            </a:r>
            <a:r>
              <a:rPr lang="en-GB" dirty="0" err="1"/>
              <a:t>např</a:t>
            </a:r>
            <a:r>
              <a:rPr lang="en-GB" dirty="0"/>
              <a:t>. Rolls-Royce, Bentley).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Šperky</a:t>
            </a:r>
            <a:r>
              <a:rPr lang="en-GB" dirty="0"/>
              <a:t>, </a:t>
            </a:r>
            <a:r>
              <a:rPr lang="en-GB" dirty="0" err="1"/>
              <a:t>drahé</a:t>
            </a:r>
            <a:r>
              <a:rPr lang="en-GB" dirty="0"/>
              <a:t> </a:t>
            </a:r>
            <a:r>
              <a:rPr lang="en-GB" dirty="0" err="1"/>
              <a:t>hodinky</a:t>
            </a:r>
            <a:r>
              <a:rPr lang="en-GB" dirty="0"/>
              <a:t> a </a:t>
            </a:r>
            <a:r>
              <a:rPr lang="en-GB" dirty="0" err="1"/>
              <a:t>umělecká</a:t>
            </a:r>
            <a:r>
              <a:rPr lang="en-GB" dirty="0"/>
              <a:t> </a:t>
            </a:r>
            <a:r>
              <a:rPr lang="en-GB" dirty="0" err="1"/>
              <a:t>díla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Nemovitosti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velmi</a:t>
            </a:r>
            <a:r>
              <a:rPr lang="en-GB" dirty="0"/>
              <a:t> </a:t>
            </a:r>
            <a:r>
              <a:rPr lang="en-GB" dirty="0" err="1"/>
              <a:t>exkluzivních</a:t>
            </a:r>
            <a:r>
              <a:rPr lang="en-GB" dirty="0"/>
              <a:t> </a:t>
            </a:r>
            <a:r>
              <a:rPr lang="en-GB" dirty="0" err="1"/>
              <a:t>lokalitách</a:t>
            </a:r>
            <a:r>
              <a:rPr lang="en-GB" dirty="0"/>
              <a:t>.</a:t>
            </a:r>
          </a:p>
          <a:p>
            <a:r>
              <a:rPr lang="en-GB" b="1" dirty="0" err="1"/>
              <a:t>Vysvětlení</a:t>
            </a:r>
            <a:r>
              <a:rPr lang="en-GB" b="1" dirty="0"/>
              <a:t> </a:t>
            </a:r>
            <a:r>
              <a:rPr lang="en-GB" b="1" dirty="0" err="1"/>
              <a:t>chování</a:t>
            </a:r>
            <a:r>
              <a:rPr lang="en-GB" b="1" dirty="0"/>
              <a:t> </a:t>
            </a:r>
            <a:r>
              <a:rPr lang="en-GB" b="1" dirty="0" err="1"/>
              <a:t>spotřebitelů</a:t>
            </a:r>
            <a:r>
              <a:rPr lang="en-GB" b="1" dirty="0"/>
              <a:t>:</a:t>
            </a:r>
          </a:p>
          <a:p>
            <a:r>
              <a:rPr lang="en-GB" dirty="0"/>
              <a:t>U </a:t>
            </a:r>
            <a:r>
              <a:rPr lang="en-GB" dirty="0" err="1"/>
              <a:t>Veblenova</a:t>
            </a:r>
            <a:r>
              <a:rPr lang="en-GB" dirty="0"/>
              <a:t> </a:t>
            </a:r>
            <a:r>
              <a:rPr lang="en-GB" dirty="0" err="1"/>
              <a:t>zboží</a:t>
            </a:r>
            <a:r>
              <a:rPr lang="en-GB" dirty="0"/>
              <a:t> </a:t>
            </a:r>
            <a:r>
              <a:rPr lang="en-GB" dirty="0" err="1"/>
              <a:t>lidé</a:t>
            </a:r>
            <a:r>
              <a:rPr lang="en-GB" dirty="0"/>
              <a:t> </a:t>
            </a:r>
            <a:r>
              <a:rPr lang="en-GB" dirty="0" err="1"/>
              <a:t>nejednají</a:t>
            </a:r>
            <a:r>
              <a:rPr lang="en-GB" dirty="0"/>
              <a:t> </a:t>
            </a:r>
            <a:r>
              <a:rPr lang="en-GB" dirty="0" err="1"/>
              <a:t>racionálně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smyslu</a:t>
            </a:r>
            <a:r>
              <a:rPr lang="en-GB" dirty="0"/>
              <a:t> </a:t>
            </a:r>
            <a:r>
              <a:rPr lang="en-GB" dirty="0" err="1"/>
              <a:t>maximalizace</a:t>
            </a:r>
            <a:r>
              <a:rPr lang="en-GB" dirty="0"/>
              <a:t> </a:t>
            </a:r>
            <a:r>
              <a:rPr lang="en-GB" dirty="0" err="1"/>
              <a:t>užitku</a:t>
            </a:r>
            <a:r>
              <a:rPr lang="en-GB" dirty="0"/>
              <a:t> za </a:t>
            </a:r>
            <a:r>
              <a:rPr lang="en-GB" dirty="0" err="1"/>
              <a:t>nejnižší</a:t>
            </a:r>
            <a:r>
              <a:rPr lang="en-GB" dirty="0"/>
              <a:t> </a:t>
            </a:r>
            <a:r>
              <a:rPr lang="en-GB" dirty="0" err="1"/>
              <a:t>cenu</a:t>
            </a:r>
            <a:r>
              <a:rPr lang="en-GB" dirty="0"/>
              <a:t>. </a:t>
            </a:r>
            <a:r>
              <a:rPr lang="en-GB" dirty="0" err="1"/>
              <a:t>Naopak</a:t>
            </a:r>
            <a:r>
              <a:rPr lang="en-GB" dirty="0"/>
              <a:t>, </a:t>
            </a:r>
            <a:r>
              <a:rPr lang="en-GB" dirty="0" err="1"/>
              <a:t>vyšší</a:t>
            </a:r>
            <a:r>
              <a:rPr lang="en-GB" dirty="0"/>
              <a:t> </a:t>
            </a:r>
            <a:r>
              <a:rPr lang="en-GB" dirty="0" err="1"/>
              <a:t>cena</a:t>
            </a:r>
            <a:r>
              <a:rPr lang="en-GB" dirty="0"/>
              <a:t> je </a:t>
            </a:r>
            <a:r>
              <a:rPr lang="en-GB" dirty="0" err="1"/>
              <a:t>vnímána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ukazatel</a:t>
            </a:r>
            <a:r>
              <a:rPr lang="en-GB" dirty="0"/>
              <a:t> </a:t>
            </a:r>
            <a:r>
              <a:rPr lang="en-GB" dirty="0" err="1"/>
              <a:t>kvality</a:t>
            </a:r>
            <a:r>
              <a:rPr lang="en-GB" dirty="0"/>
              <a:t>, </a:t>
            </a:r>
            <a:r>
              <a:rPr lang="en-GB" dirty="0" err="1"/>
              <a:t>prestiže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výjimečnosti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zvyšuje</a:t>
            </a:r>
            <a:r>
              <a:rPr lang="en-GB" dirty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ochotu</a:t>
            </a:r>
            <a:r>
              <a:rPr lang="en-GB" dirty="0"/>
              <a:t> </a:t>
            </a:r>
            <a:r>
              <a:rPr lang="en-GB" dirty="0" err="1"/>
              <a:t>zaplatit</a:t>
            </a:r>
            <a:r>
              <a:rPr lang="en-GB" dirty="0"/>
              <a:t>.</a:t>
            </a:r>
          </a:p>
          <a:p>
            <a:r>
              <a:rPr lang="en-GB" dirty="0" err="1"/>
              <a:t>Tento</a:t>
            </a:r>
            <a:r>
              <a:rPr lang="en-GB" dirty="0"/>
              <a:t> </a:t>
            </a:r>
            <a:r>
              <a:rPr lang="en-GB" dirty="0" err="1"/>
              <a:t>koncept</a:t>
            </a:r>
            <a:r>
              <a:rPr lang="en-GB" dirty="0"/>
              <a:t> je </a:t>
            </a:r>
            <a:r>
              <a:rPr lang="en-GB" dirty="0" err="1"/>
              <a:t>často</a:t>
            </a:r>
            <a:r>
              <a:rPr lang="en-GB" dirty="0"/>
              <a:t> </a:t>
            </a:r>
            <a:r>
              <a:rPr lang="en-GB" dirty="0" err="1"/>
              <a:t>využíván</a:t>
            </a:r>
            <a:r>
              <a:rPr lang="en-GB" dirty="0"/>
              <a:t> v </a:t>
            </a:r>
            <a:r>
              <a:rPr lang="en-GB" dirty="0" err="1"/>
              <a:t>marketingu</a:t>
            </a:r>
            <a:r>
              <a:rPr lang="en-GB" dirty="0"/>
              <a:t> a </a:t>
            </a:r>
            <a:r>
              <a:rPr lang="en-GB" dirty="0" err="1"/>
              <a:t>ekonomii</a:t>
            </a:r>
            <a:r>
              <a:rPr lang="en-GB" dirty="0"/>
              <a:t> </a:t>
            </a:r>
            <a:r>
              <a:rPr lang="en-GB" dirty="0" err="1"/>
              <a:t>luxusu</a:t>
            </a:r>
            <a:r>
              <a:rPr lang="en-GB" dirty="0"/>
              <a:t>, </a:t>
            </a:r>
            <a:r>
              <a:rPr lang="en-GB" dirty="0" err="1"/>
              <a:t>kde</a:t>
            </a:r>
            <a:r>
              <a:rPr lang="en-GB" dirty="0"/>
              <a:t> </a:t>
            </a:r>
            <a:r>
              <a:rPr lang="en-GB" dirty="0" err="1"/>
              <a:t>značky</a:t>
            </a:r>
            <a:r>
              <a:rPr lang="en-GB" dirty="0"/>
              <a:t> </a:t>
            </a:r>
            <a:r>
              <a:rPr lang="en-GB" dirty="0" err="1"/>
              <a:t>záměrně</a:t>
            </a:r>
            <a:r>
              <a:rPr lang="en-GB" dirty="0"/>
              <a:t> </a:t>
            </a:r>
            <a:r>
              <a:rPr lang="en-GB" dirty="0" err="1"/>
              <a:t>udržují</a:t>
            </a:r>
            <a:r>
              <a:rPr lang="en-GB" dirty="0"/>
              <a:t> </a:t>
            </a:r>
            <a:r>
              <a:rPr lang="en-GB" dirty="0" err="1"/>
              <a:t>vysoké</a:t>
            </a:r>
            <a:r>
              <a:rPr lang="en-GB" dirty="0"/>
              <a:t> </a:t>
            </a:r>
            <a:r>
              <a:rPr lang="en-GB" dirty="0" err="1"/>
              <a:t>ceny</a:t>
            </a:r>
            <a:r>
              <a:rPr lang="en-GB" dirty="0"/>
              <a:t>, aby </a:t>
            </a:r>
            <a:r>
              <a:rPr lang="en-GB" dirty="0" err="1"/>
              <a:t>posílily</a:t>
            </a:r>
            <a:r>
              <a:rPr lang="en-GB" dirty="0"/>
              <a:t> </a:t>
            </a:r>
            <a:r>
              <a:rPr lang="en-GB" dirty="0" err="1"/>
              <a:t>svou</a:t>
            </a:r>
            <a:r>
              <a:rPr lang="en-GB" dirty="0"/>
              <a:t> image </a:t>
            </a:r>
            <a:r>
              <a:rPr lang="en-GB" dirty="0" err="1"/>
              <a:t>exkluzivity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BACEA-0E58-48F9-95B3-41BD13C667D2}" type="slidenum">
              <a:rPr lang="en-GB" smtClean="0"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34</a:t>
            </a:fld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cs-CZ" sz="1200" b="1" dirty="0">
              <a:solidFill>
                <a:srgbClr val="0047BB"/>
              </a:solidFill>
              <a:ea typeface="Times New Roman" panose="02020603050405020304" pitchFamily="18" charset="0"/>
            </a:endParaRPr>
          </a:p>
          <a:p>
            <a:endParaRPr lang="cs-CZ" dirty="0"/>
          </a:p>
          <a:p>
            <a:r>
              <a:rPr lang="cs-CZ" dirty="0"/>
              <a:t>UDRŽITELNOST - mnoho přístupů: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37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cs-CZ" sz="1200" b="1" dirty="0">
              <a:solidFill>
                <a:srgbClr val="0047BB"/>
              </a:solidFill>
              <a:ea typeface="Times New Roman" panose="02020603050405020304" pitchFamily="18" charset="0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vysvětlení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ekonomických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souvislostí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lze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použít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tisíce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slov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spoustu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čísel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tabulek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matematických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vzorců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názorných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příkladů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ale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též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grafického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znázornění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Graf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určité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funkce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představuje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grafické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znázornění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chování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určité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funkce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neobyčejně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důležitým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nástrojem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ekonomie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Dovolují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rychlou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vizuální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prezentaci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údajů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nebo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vztahu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mezi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dvěma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proměnnými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cs-CZ" sz="1200" b="1" dirty="0">
              <a:solidFill>
                <a:srgbClr val="0047BB"/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cs-CZ" sz="1200" b="1" dirty="0">
              <a:solidFill>
                <a:srgbClr val="0047BB"/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cs-CZ" sz="1200" b="1" dirty="0">
              <a:solidFill>
                <a:srgbClr val="0047BB"/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en-GB" dirty="0" err="1"/>
              <a:t>ztah</a:t>
            </a:r>
            <a:r>
              <a:rPr lang="en-GB" dirty="0"/>
              <a:t> </a:t>
            </a:r>
            <a:r>
              <a:rPr lang="en-GB" dirty="0" err="1"/>
              <a:t>mezi</a:t>
            </a:r>
            <a:r>
              <a:rPr lang="en-GB" dirty="0"/>
              <a:t> </a:t>
            </a:r>
            <a:r>
              <a:rPr lang="en-GB" b="1" dirty="0" err="1"/>
              <a:t>sklonem</a:t>
            </a:r>
            <a:r>
              <a:rPr lang="en-GB" dirty="0"/>
              <a:t> a </a:t>
            </a:r>
            <a:r>
              <a:rPr lang="en-GB" b="1" dirty="0" err="1"/>
              <a:t>směrnicí</a:t>
            </a:r>
            <a:r>
              <a:rPr lang="en-GB" b="1" dirty="0"/>
              <a:t> </a:t>
            </a:r>
            <a:r>
              <a:rPr lang="en-GB" b="1" dirty="0" err="1"/>
              <a:t>přímky</a:t>
            </a:r>
            <a:r>
              <a:rPr lang="en-GB" dirty="0"/>
              <a:t> </a:t>
            </a:r>
            <a:r>
              <a:rPr lang="en-GB" dirty="0" err="1"/>
              <a:t>přímý</a:t>
            </a:r>
            <a:r>
              <a:rPr lang="en-GB" dirty="0"/>
              <a:t>, </a:t>
            </a:r>
            <a:r>
              <a:rPr lang="en-GB" dirty="0" err="1"/>
              <a:t>protože</a:t>
            </a:r>
            <a:r>
              <a:rPr lang="en-GB" dirty="0"/>
              <a:t> oba </a:t>
            </a:r>
            <a:r>
              <a:rPr lang="en-GB" dirty="0" err="1"/>
              <a:t>pojmy</a:t>
            </a:r>
            <a:r>
              <a:rPr lang="en-GB" dirty="0"/>
              <a:t> </a:t>
            </a:r>
            <a:r>
              <a:rPr lang="en-GB" dirty="0" err="1"/>
              <a:t>popisují</a:t>
            </a:r>
            <a:r>
              <a:rPr lang="en-GB" dirty="0"/>
              <a:t> </a:t>
            </a:r>
            <a:r>
              <a:rPr lang="en-GB" dirty="0" err="1"/>
              <a:t>totéž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Směrnice</a:t>
            </a:r>
            <a:r>
              <a:rPr lang="en-GB" dirty="0"/>
              <a:t> je </a:t>
            </a:r>
            <a:r>
              <a:rPr lang="en-GB" dirty="0" err="1"/>
              <a:t>hodnota</a:t>
            </a:r>
            <a:r>
              <a:rPr lang="en-GB" dirty="0"/>
              <a:t>, </a:t>
            </a:r>
            <a:r>
              <a:rPr lang="en-GB" dirty="0" err="1"/>
              <a:t>která</a:t>
            </a:r>
            <a:r>
              <a:rPr lang="en-GB" dirty="0"/>
              <a:t> </a:t>
            </a:r>
            <a:r>
              <a:rPr lang="en-GB" dirty="0" err="1"/>
              <a:t>vyjadřuje</a:t>
            </a:r>
            <a:r>
              <a:rPr lang="en-GB" dirty="0"/>
              <a:t> </a:t>
            </a:r>
            <a:r>
              <a:rPr lang="en-GB" dirty="0" err="1"/>
              <a:t>sklon</a:t>
            </a:r>
            <a:r>
              <a:rPr lang="en-GB" dirty="0"/>
              <a:t> </a:t>
            </a:r>
            <a:r>
              <a:rPr lang="en-GB" dirty="0" err="1"/>
              <a:t>přímky</a:t>
            </a:r>
            <a:r>
              <a:rPr lang="en-GB" dirty="0"/>
              <a:t> </a:t>
            </a:r>
            <a:r>
              <a:rPr lang="en-GB" dirty="0" err="1"/>
              <a:t>vůči</a:t>
            </a:r>
            <a:r>
              <a:rPr lang="en-GB" dirty="0"/>
              <a:t> </a:t>
            </a:r>
            <a:r>
              <a:rPr lang="en-GB" dirty="0" err="1"/>
              <a:t>ose</a:t>
            </a:r>
            <a:r>
              <a:rPr lang="en-GB" dirty="0"/>
              <a:t> x.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Sklon</a:t>
            </a:r>
            <a:r>
              <a:rPr lang="en-GB" dirty="0"/>
              <a:t> je </a:t>
            </a:r>
            <a:r>
              <a:rPr lang="en-GB" dirty="0" err="1"/>
              <a:t>geometrická</a:t>
            </a:r>
            <a:r>
              <a:rPr lang="en-GB" dirty="0"/>
              <a:t> </a:t>
            </a:r>
            <a:r>
              <a:rPr lang="en-GB" dirty="0" err="1"/>
              <a:t>interpretace</a:t>
            </a:r>
            <a:r>
              <a:rPr lang="en-GB" dirty="0"/>
              <a:t> </a:t>
            </a:r>
            <a:r>
              <a:rPr lang="en-GB" dirty="0" err="1"/>
              <a:t>této</a:t>
            </a:r>
            <a:r>
              <a:rPr lang="en-GB" dirty="0"/>
              <a:t> </a:t>
            </a:r>
            <a:r>
              <a:rPr lang="en-GB" dirty="0" err="1"/>
              <a:t>hodnoty</a:t>
            </a:r>
            <a:r>
              <a:rPr lang="en-GB" dirty="0"/>
              <a:t> – jak </a:t>
            </a:r>
            <a:r>
              <a:rPr lang="en-GB" dirty="0" err="1"/>
              <a:t>strmě</a:t>
            </a:r>
            <a:r>
              <a:rPr lang="en-GB" dirty="0"/>
              <a:t> </a:t>
            </a:r>
            <a:r>
              <a:rPr lang="en-GB" dirty="0" err="1"/>
              <a:t>přímka</a:t>
            </a:r>
            <a:r>
              <a:rPr lang="en-GB" dirty="0"/>
              <a:t> </a:t>
            </a:r>
            <a:r>
              <a:rPr lang="en-GB" dirty="0" err="1"/>
              <a:t>stoupá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klesá</a:t>
            </a:r>
            <a:r>
              <a:rPr lang="en-GB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cs-CZ" sz="1200" b="1" noProof="0" dirty="0"/>
              <a:t>Čím větší je absolutní hodnota směrnice, tím strmější je přímka.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11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 userDrawn="1"/>
        </p:nvSpPr>
        <p:spPr>
          <a:xfrm>
            <a:off x="6962115" y="6138250"/>
            <a:ext cx="5234651" cy="633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38" b="5968"/>
          <a:stretch>
            <a:fillRect/>
          </a:stretch>
        </p:blipFill>
        <p:spPr>
          <a:xfrm>
            <a:off x="8148783" y="1423284"/>
            <a:ext cx="4047983" cy="543471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838200" y="2362672"/>
            <a:ext cx="10515600" cy="2387600"/>
          </a:xfrm>
        </p:spPr>
        <p:txBody>
          <a:bodyPr anchor="b">
            <a:normAutofit/>
          </a:bodyPr>
          <a:lstStyle>
            <a:lvl1pPr algn="l">
              <a:defRPr sz="8000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en-US" noProof="0" dirty="0"/>
              <a:t>Click to edit title style.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838200" y="4762110"/>
            <a:ext cx="10515600" cy="821602"/>
          </a:xfrm>
        </p:spPr>
        <p:txBody>
          <a:bodyPr/>
          <a:lstStyle>
            <a:lvl1pPr marL="71755" indent="0" algn="l">
              <a:buNone/>
              <a:defRPr sz="2400">
                <a:solidFill>
                  <a:srgbClr val="31313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noProof="0" dirty="0"/>
              <a:t>Click to edit text styles</a:t>
            </a:r>
            <a:r>
              <a:rPr lang="cs-CZ" noProof="0" dirty="0"/>
              <a:t>.</a:t>
            </a:r>
            <a:endParaRPr lang="en-US" noProof="0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346" y="6266849"/>
            <a:ext cx="4865165" cy="205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edit title style.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noProof="0" dirty="0"/>
              <a:t>Click to edit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noProof="0" dirty="0"/>
              <a:t>Click to edit title style.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0" dirty="0"/>
              <a:t>Click to edit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0" dirty="0"/>
              <a:t>Click to edit title style.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 dirty="0"/>
              <a:t>Click to edit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 hasCustomPrompt="1"/>
          </p:nvPr>
        </p:nvSpPr>
        <p:spPr>
          <a:xfrm>
            <a:off x="838200" y="2362672"/>
            <a:ext cx="10515600" cy="2387600"/>
          </a:xfrm>
        </p:spPr>
        <p:txBody>
          <a:bodyPr anchor="b">
            <a:normAutofit/>
          </a:bodyPr>
          <a:lstStyle>
            <a:lvl1pPr algn="l">
              <a:defRPr sz="5500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en-US" noProof="0" dirty="0"/>
              <a:t>Click to edit title style.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838200" y="4762110"/>
            <a:ext cx="10515600" cy="821602"/>
          </a:xfrm>
        </p:spPr>
        <p:txBody>
          <a:bodyPr/>
          <a:lstStyle>
            <a:lvl1pPr marL="71755" indent="0" algn="l">
              <a:buNone/>
              <a:defRPr sz="2400">
                <a:solidFill>
                  <a:srgbClr val="31313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noProof="0" dirty="0"/>
              <a:t>Click to edit text styles</a:t>
            </a:r>
            <a:r>
              <a:rPr lang="cs-CZ" noProof="0" dirty="0"/>
              <a:t>.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edit title style.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0" dirty="0"/>
              <a:t>Click to edit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 dirty="0"/>
              <a:t>Click to edit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noProof="0" dirty="0"/>
              <a:t>Click to edit title style.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text styles</a:t>
            </a:r>
            <a:r>
              <a:rPr lang="cs-CZ" noProof="0" dirty="0"/>
              <a:t>.</a:t>
            </a:r>
            <a:endParaRPr lang="en-US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noProof="0" dirty="0"/>
              <a:t>Click to edit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text styles</a:t>
            </a:r>
            <a:r>
              <a:rPr lang="cs-CZ" noProof="0" dirty="0"/>
              <a:t>.</a:t>
            </a:r>
            <a:endParaRPr lang="en-US" noProof="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noProof="0" dirty="0"/>
              <a:t>Click to edit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edit title style.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dirty="0"/>
              <a:t>Click to edit title style.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/>
              <a:t>Click to edit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/>
              <a:t>Click to edit text styles</a:t>
            </a:r>
            <a:r>
              <a:rPr lang="cs-CZ" noProof="0" dirty="0"/>
              <a:t>.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dirty="0"/>
              <a:t>Click to edit title style.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 hasCustomPrompt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to insert picture.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F1F28"/>
              </a:buClr>
              <a:buSzPct val="75000"/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F1F28"/>
              </a:buClr>
              <a:buSzPct val="75000"/>
              <a:buFont typeface="Arial" panose="020B0604020202020204" pitchFamily="34" charset="0"/>
              <a:buNone/>
              <a:defRPr/>
            </a:pPr>
            <a:r>
              <a:rPr lang="en-US" noProof="0" dirty="0"/>
              <a:t>Click to edit text styles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97" y="6267600"/>
            <a:ext cx="3863720" cy="20520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720000" y="365129"/>
            <a:ext cx="1075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 dirty="0"/>
              <a:t>Click to edit title style.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0000" y="1825625"/>
            <a:ext cx="10752000" cy="4081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4"/>
            <a:ext cx="12192000" cy="123825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cs-CZ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500" b="0" kern="1200" cap="none" baseline="0">
          <a:solidFill>
            <a:srgbClr val="CF1F2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2800" kern="1200">
          <a:solidFill>
            <a:srgbClr val="31313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2400" kern="1200">
          <a:solidFill>
            <a:srgbClr val="31313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2400" kern="1200">
          <a:solidFill>
            <a:srgbClr val="31313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2000" kern="1200">
          <a:solidFill>
            <a:srgbClr val="31313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2000" kern="1200">
          <a:solidFill>
            <a:srgbClr val="31313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8000" y="825500"/>
            <a:ext cx="11010900" cy="367030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Mikroekonomie A</a:t>
            </a:r>
            <a:br>
              <a:rPr lang="cs-CZ" dirty="0"/>
            </a:br>
            <a:r>
              <a:rPr lang="cs-CZ" dirty="0"/>
              <a:t>cvičení 1</a:t>
            </a:r>
          </a:p>
        </p:txBody>
      </p:sp>
      <p:sp>
        <p:nvSpPr>
          <p:cNvPr id="4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838200" y="4762110"/>
            <a:ext cx="5537200" cy="821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doc. Ing. Magdaléna Drastichová, Ph.D.</a:t>
            </a: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 panose="020F0502020204030204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" name="Google Shape;92;p13"/>
          <p:cNvSpPr txBox="1"/>
          <p:nvPr/>
        </p:nvSpPr>
        <p:spPr>
          <a:xfrm>
            <a:off x="6975988" y="4858119"/>
            <a:ext cx="4847712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 panose="020F0502020204030204"/>
              <a:buNone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2025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 panose="020F0502020204030204"/>
              <a:buNone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Olomouc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 panose="020F0502020204030204"/>
              <a:buNone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0983" y="493486"/>
            <a:ext cx="10770033" cy="548130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Lineární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funkce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352213" y="6356349"/>
            <a:ext cx="612775" cy="3127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A44BAA-1A06-B141-8215-9D88CF6A7203}" type="slidenum">
              <a:rPr lang="cs-CZ" smtClean="0"/>
              <a:t>10</a:t>
            </a:fld>
            <a:endParaRPr lang="cs-C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48" y="1590260"/>
            <a:ext cx="11811000" cy="401540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365130"/>
            <a:ext cx="10752000" cy="897142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Sklony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směrnice</a:t>
            </a:r>
            <a:r>
              <a:rPr lang="en-US" dirty="0">
                <a:solidFill>
                  <a:srgbClr val="FF0000"/>
                </a:solidFill>
              </a:rPr>
              <a:t> a </a:t>
            </a:r>
            <a:r>
              <a:rPr lang="en-US" dirty="0" err="1">
                <a:solidFill>
                  <a:srgbClr val="FF0000"/>
                </a:solidFill>
              </a:rPr>
              <a:t>průsečíky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052" y="1391478"/>
            <a:ext cx="11479695" cy="4850296"/>
          </a:xfrm>
        </p:spPr>
        <p:txBody>
          <a:bodyPr>
            <a:normAutofit fontScale="85000" lnSpcReduction="20000"/>
          </a:bodyPr>
          <a:lstStyle/>
          <a:p>
            <a:r>
              <a:rPr lang="cs-CZ" sz="2400" b="1" noProof="0" dirty="0"/>
              <a:t>Většina vztahů v ekonomii – není lineární, nelze je ilustrovat </a:t>
            </a:r>
            <a:r>
              <a:rPr lang="cs-CZ" sz="2400" b="1" noProof="0" dirty="0">
                <a:highlight>
                  <a:srgbClr val="FFFF00"/>
                </a:highlight>
              </a:rPr>
              <a:t>PŘÍMKOU</a:t>
            </a:r>
            <a:r>
              <a:rPr lang="cs-CZ" sz="2400" b="1" noProof="0" dirty="0"/>
              <a:t>, ale </a:t>
            </a:r>
            <a:r>
              <a:rPr lang="cs-CZ" sz="2400" b="1" noProof="0" dirty="0">
                <a:highlight>
                  <a:srgbClr val="FFFF00"/>
                </a:highlight>
              </a:rPr>
              <a:t>KŘIVKOU: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/>
              <a:t>nutné </a:t>
            </a:r>
            <a:r>
              <a:rPr lang="cs-CZ" sz="2400" b="1" noProof="0" dirty="0"/>
              <a:t>rozlišovat </a:t>
            </a:r>
            <a:r>
              <a:rPr lang="cs-CZ" sz="2400" b="1" noProof="0" dirty="0">
                <a:highlight>
                  <a:srgbClr val="FFFF00"/>
                </a:highlight>
              </a:rPr>
              <a:t>SMĚRNICI PŘÍMKY </a:t>
            </a:r>
            <a:r>
              <a:rPr lang="cs-CZ" sz="2400" b="1" noProof="0" dirty="0"/>
              <a:t>a</a:t>
            </a:r>
            <a:r>
              <a:rPr lang="cs-CZ" sz="2400" b="1" noProof="0" dirty="0">
                <a:highlight>
                  <a:srgbClr val="FFFF00"/>
                </a:highlight>
              </a:rPr>
              <a:t> SMĚRNICI KŘIVKY</a:t>
            </a:r>
            <a:r>
              <a:rPr lang="cs-CZ" sz="2400" b="1" noProof="0" dirty="0"/>
              <a:t>. </a:t>
            </a:r>
          </a:p>
          <a:p>
            <a:endParaRPr lang="cs-CZ" sz="2400" b="1" noProof="0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sz="2400" b="1" noProof="0" dirty="0">
                <a:highlight>
                  <a:srgbClr val="FFFF00"/>
                </a:highlight>
              </a:rPr>
              <a:t>Směrnice přímky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noProof="0" dirty="0"/>
              <a:t>numerická hodnota, která přímo určuje sklon přímky.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noProof="0" dirty="0"/>
              <a:t>definovaná jako změna proměnné na vertikální ose (ose y) ke změně proměnné na horizontální ose (ose x):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b="1" noProof="0" dirty="0"/>
              <a:t>Směrnice přímky =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400" b="1" noProof="0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2400" b="1" noProof="0" dirty="0"/>
              <a:t>Směrnice přímky: kladná nebo záporná. </a:t>
            </a:r>
          </a:p>
          <a:p>
            <a:pPr marL="571500" indent="-571500">
              <a:buFont typeface="+mj-lt"/>
              <a:buAutoNum type="romanUcPeriod"/>
            </a:pPr>
            <a:r>
              <a:rPr lang="cs-CZ" sz="2400" b="1" noProof="0" dirty="0">
                <a:highlight>
                  <a:srgbClr val="FFFF00"/>
                </a:highlight>
              </a:rPr>
              <a:t>Kladná směrnice přímky </a:t>
            </a:r>
            <a:r>
              <a:rPr lang="cs-CZ" sz="2400" b="1" noProof="0" dirty="0"/>
              <a:t>= přímo úměrná závislost proměnných </a:t>
            </a:r>
          </a:p>
          <a:p>
            <a:pPr marL="571500" indent="-571500">
              <a:buFont typeface="+mj-lt"/>
              <a:buAutoNum type="romanUcPeriod"/>
            </a:pPr>
            <a:r>
              <a:rPr lang="cs-CZ" sz="2400" b="1" noProof="0" dirty="0">
                <a:highlight>
                  <a:srgbClr val="FFFF00"/>
                </a:highlight>
              </a:rPr>
              <a:t>Záporná směrnice přímky </a:t>
            </a:r>
            <a:r>
              <a:rPr lang="cs-CZ" sz="2400" b="1" noProof="0" dirty="0"/>
              <a:t>= nepřímá úměrnost: růst x je provázen poklesem y – protisměrný vývoj proměnných.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noProof="0" dirty="0">
                <a:highlight>
                  <a:srgbClr val="FFFF00"/>
                </a:highlight>
              </a:rPr>
              <a:t>Směrnice rovnoběžky s osou x = nula, směrnice rovnoběžky s osou y = nekonečno.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294967295"/>
          </p:nvPr>
        </p:nvSpPr>
        <p:spPr>
          <a:xfrm>
            <a:off x="11579225" y="6356350"/>
            <a:ext cx="612775" cy="312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A44BAA-1A06-B141-8215-9D88CF6A7203}" type="slidenum">
              <a:rPr lang="cs-CZ" smtClean="0"/>
              <a:t>11</a:t>
            </a:fld>
            <a:endParaRPr lang="cs-CZ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t="4959" r="33803"/>
          <a:stretch>
            <a:fillRect/>
          </a:stretch>
        </p:blipFill>
        <p:spPr>
          <a:xfrm>
            <a:off x="2594113" y="3518452"/>
            <a:ext cx="467139" cy="66592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365130"/>
            <a:ext cx="10752000" cy="897142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Sklony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směrnice</a:t>
            </a:r>
            <a:r>
              <a:rPr lang="en-US" dirty="0">
                <a:solidFill>
                  <a:srgbClr val="FF0000"/>
                </a:solidFill>
              </a:rPr>
              <a:t> a </a:t>
            </a:r>
            <a:r>
              <a:rPr lang="en-US" dirty="0" err="1">
                <a:solidFill>
                  <a:srgbClr val="FF0000"/>
                </a:solidFill>
              </a:rPr>
              <a:t>průsečíky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052" y="1391478"/>
            <a:ext cx="11479695" cy="485029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sz="2400" b="1" noProof="0" dirty="0">
                <a:highlight>
                  <a:srgbClr val="FFFF00"/>
                </a:highlight>
              </a:rPr>
              <a:t> Sklon přímky = absolutní hodnota směrnice přímky, tj. absolutní hodnota změny proměnné na ose y vůči změně proměnné na ose x (=grafická interpretace).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noProof="0" dirty="0">
                <a:highlight>
                  <a:srgbClr val="FFFF00"/>
                </a:highlight>
              </a:rPr>
              <a:t>Sklon přímky / křivky = vždy vyjádřen číslem: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noProof="0" dirty="0">
                <a:highlight>
                  <a:srgbClr val="FFFF00"/>
                </a:highlight>
              </a:rPr>
              <a:t>O kolik se změní y, změní-li se x o 1 jednotku.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400" b="1" noProof="0" dirty="0">
                <a:solidFill>
                  <a:srgbClr val="FF0000"/>
                </a:solidFill>
                <a:highlight>
                  <a:srgbClr val="FFFF00"/>
                </a:highlight>
              </a:rPr>
              <a:t>Sklon přímky má konstantní hodnotu.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400" b="1" noProof="0" dirty="0">
                <a:solidFill>
                  <a:srgbClr val="FF0000"/>
                </a:solidFill>
                <a:highlight>
                  <a:srgbClr val="FFFF00"/>
                </a:highlight>
              </a:rPr>
              <a:t>Křivka – </a:t>
            </a:r>
            <a:r>
              <a:rPr lang="cs-CZ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 má </a:t>
            </a:r>
            <a:r>
              <a:rPr lang="cs-CZ" sz="2400" b="1" noProof="0" dirty="0">
                <a:solidFill>
                  <a:srgbClr val="FF0000"/>
                </a:solidFill>
                <a:highlight>
                  <a:srgbClr val="FFFF00"/>
                </a:highlight>
              </a:rPr>
              <a:t>sklon v různých bodech různý.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2400" b="1" noProof="0" dirty="0">
                <a:solidFill>
                  <a:schemeClr val="tx1"/>
                </a:solidFill>
              </a:rPr>
              <a:t>Absolutní hodnota směrnice křivky udává sklon křivky.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2400" b="1" noProof="0" dirty="0">
                <a:solidFill>
                  <a:schemeClr val="tx1"/>
                </a:solidFill>
              </a:rPr>
              <a:t>Nutné rozlišovat směrnici – sklon křivky </a:t>
            </a:r>
            <a:r>
              <a:rPr lang="cs-CZ" sz="2400" b="1" noProof="0" dirty="0">
                <a:solidFill>
                  <a:schemeClr val="tx1"/>
                </a:solidFill>
                <a:highlight>
                  <a:srgbClr val="00FF00"/>
                </a:highlight>
              </a:rPr>
              <a:t>v bodě </a:t>
            </a:r>
            <a:r>
              <a:rPr lang="cs-CZ" sz="2400" b="1" noProof="0" dirty="0">
                <a:solidFill>
                  <a:schemeClr val="tx1"/>
                </a:solidFill>
              </a:rPr>
              <a:t>a </a:t>
            </a:r>
            <a:r>
              <a:rPr lang="cs-CZ" sz="2400" b="1" noProof="0" dirty="0">
                <a:solidFill>
                  <a:schemeClr val="tx1"/>
                </a:solidFill>
                <a:highlight>
                  <a:srgbClr val="00FF00"/>
                </a:highlight>
              </a:rPr>
              <a:t>mezi body. 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cs-CZ" sz="2400" b="1" noProof="0" dirty="0">
                <a:solidFill>
                  <a:schemeClr val="tx1"/>
                </a:solidFill>
              </a:rPr>
              <a:t>Směrnici / sklon křivky v určitém</a:t>
            </a:r>
            <a:r>
              <a:rPr lang="cs-CZ" sz="2400" b="1" noProof="0" dirty="0">
                <a:solidFill>
                  <a:schemeClr val="tx1"/>
                </a:solidFill>
                <a:highlight>
                  <a:srgbClr val="00FF00"/>
                </a:highlight>
              </a:rPr>
              <a:t> bodě </a:t>
            </a:r>
            <a:r>
              <a:rPr lang="cs-CZ" sz="2400" b="1" noProof="0" dirty="0">
                <a:solidFill>
                  <a:schemeClr val="tx1"/>
                </a:solidFill>
              </a:rPr>
              <a:t>určíme tak, že narýsujeme tečnu k zakřivené čáře v tomto bodě: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noProof="0" dirty="0">
                <a:solidFill>
                  <a:schemeClr val="tx1"/>
                </a:solidFill>
              </a:rPr>
              <a:t>Tečna ke křivce = přímka, která neprotíná křivku, nýbrž se jí pouze dotýká v jediném bodě: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noProof="0" dirty="0">
                <a:solidFill>
                  <a:schemeClr val="tx1"/>
                </a:solidFill>
              </a:rPr>
              <a:t>Sklon této tečny měří sklon křivky v daném bodě. </a:t>
            </a:r>
          </a:p>
          <a:p>
            <a:pPr marL="514350" indent="-514350" algn="just">
              <a:buFont typeface="+mj-lt"/>
              <a:buAutoNum type="romanUcPeriod" startAt="2"/>
            </a:pPr>
            <a:endParaRPr lang="cs-CZ" sz="2400" b="1" dirty="0">
              <a:highlight>
                <a:srgbClr val="FFFF00"/>
              </a:highlight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294967295"/>
          </p:nvPr>
        </p:nvSpPr>
        <p:spPr>
          <a:xfrm>
            <a:off x="11579225" y="6356350"/>
            <a:ext cx="612775" cy="312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A44BAA-1A06-B141-8215-9D88CF6A7203}" type="slidenum">
              <a:rPr lang="cs-CZ" smtClean="0"/>
              <a:t>12</a:t>
            </a:fld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365130"/>
            <a:ext cx="10752000" cy="897142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Sklony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směrnice</a:t>
            </a:r>
            <a:r>
              <a:rPr lang="en-US" dirty="0">
                <a:solidFill>
                  <a:srgbClr val="FF0000"/>
                </a:solidFill>
              </a:rPr>
              <a:t> a </a:t>
            </a:r>
            <a:r>
              <a:rPr lang="en-US" dirty="0" err="1">
                <a:solidFill>
                  <a:srgbClr val="FF0000"/>
                </a:solidFill>
              </a:rPr>
              <a:t>průsečíky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052" y="1391478"/>
            <a:ext cx="11479695" cy="4850296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lphaUcPeriod" startAt="2"/>
            </a:pPr>
            <a:r>
              <a:rPr lang="cs-CZ" sz="2400" b="1" noProof="0" dirty="0">
                <a:solidFill>
                  <a:schemeClr val="tx1"/>
                </a:solidFill>
              </a:rPr>
              <a:t>Sklon křivky </a:t>
            </a:r>
            <a:r>
              <a:rPr lang="cs-CZ" sz="2400" b="1" noProof="0" dirty="0">
                <a:solidFill>
                  <a:schemeClr val="tx1"/>
                </a:solidFill>
                <a:highlight>
                  <a:srgbClr val="00FF00"/>
                </a:highlight>
              </a:rPr>
              <a:t>mezi body </a:t>
            </a:r>
            <a:r>
              <a:rPr lang="cs-CZ" sz="2400" b="1" noProof="0" dirty="0">
                <a:solidFill>
                  <a:schemeClr val="tx1"/>
                </a:solidFill>
              </a:rPr>
              <a:t>= sklon v oblouku: narýsujeme spojnici těchto bodů</a:t>
            </a:r>
          </a:p>
          <a:p>
            <a:pPr algn="just"/>
            <a:endParaRPr lang="cs-CZ" sz="2400" b="1" noProof="0" dirty="0"/>
          </a:p>
          <a:p>
            <a:pPr algn="just"/>
            <a:endParaRPr lang="cs-CZ" sz="2400" b="1" dirty="0"/>
          </a:p>
          <a:p>
            <a:pPr algn="just"/>
            <a:endParaRPr lang="cs-CZ" sz="2400" b="1" noProof="0" dirty="0"/>
          </a:p>
          <a:p>
            <a:pPr algn="just"/>
            <a:endParaRPr lang="cs-CZ" sz="2400" b="1" dirty="0"/>
          </a:p>
          <a:p>
            <a:pPr algn="just"/>
            <a:endParaRPr lang="cs-CZ" sz="2400" b="1" noProof="0" dirty="0"/>
          </a:p>
          <a:p>
            <a:pPr algn="just"/>
            <a:endParaRPr lang="cs-CZ" sz="2400" b="1" dirty="0"/>
          </a:p>
          <a:p>
            <a:pPr algn="just"/>
            <a:endParaRPr lang="cs-CZ" sz="2400" b="1" noProof="0" dirty="0"/>
          </a:p>
          <a:p>
            <a:pPr algn="just"/>
            <a:endParaRPr lang="cs-CZ" sz="2400" b="1" noProof="0" dirty="0"/>
          </a:p>
          <a:p>
            <a:pPr algn="just"/>
            <a:r>
              <a:rPr lang="cs-CZ" sz="2000" b="1" noProof="0" dirty="0"/>
              <a:t>Pozor: Pojem směrnice se někdy zaměňuje se strmostí. Strmost je ale pouze otázkou měřítka grafu.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294967295"/>
          </p:nvPr>
        </p:nvSpPr>
        <p:spPr>
          <a:xfrm>
            <a:off x="11579225" y="6356350"/>
            <a:ext cx="612775" cy="312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A44BAA-1A06-B141-8215-9D88CF6A7203}" type="slidenum">
              <a:rPr lang="cs-CZ" smtClean="0"/>
              <a:t>13</a:t>
            </a:fld>
            <a:endParaRPr lang="cs-C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52643"/>
          <a:stretch>
            <a:fillRect/>
          </a:stretch>
        </p:blipFill>
        <p:spPr>
          <a:xfrm>
            <a:off x="5396948" y="2037522"/>
            <a:ext cx="4273825" cy="3568148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790043" y="2838650"/>
          <a:ext cx="1043609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3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y=</a:t>
                      </a:r>
                      <a:r>
                        <a:rPr lang="en-GB" sz="1100" u="none" strike="noStrike" dirty="0" err="1">
                          <a:effectLst/>
                        </a:rPr>
                        <a:t>kx+q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y=2x-1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t="8357" r="54295"/>
          <a:stretch>
            <a:fillRect/>
          </a:stretch>
        </p:blipFill>
        <p:spPr>
          <a:xfrm>
            <a:off x="646042" y="2335696"/>
            <a:ext cx="4124741" cy="32699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861" y="2037523"/>
            <a:ext cx="1162877" cy="3716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9715" y="2070064"/>
            <a:ext cx="1144842" cy="30211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365130"/>
            <a:ext cx="10752000" cy="897142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Sklony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směrnice</a:t>
            </a:r>
            <a:r>
              <a:rPr lang="en-US" dirty="0">
                <a:solidFill>
                  <a:srgbClr val="FF0000"/>
                </a:solidFill>
              </a:rPr>
              <a:t> a </a:t>
            </a:r>
            <a:r>
              <a:rPr lang="en-US" dirty="0" err="1">
                <a:solidFill>
                  <a:srgbClr val="FF0000"/>
                </a:solidFill>
              </a:rPr>
              <a:t>průsečíky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294967295"/>
          </p:nvPr>
        </p:nvSpPr>
        <p:spPr>
          <a:xfrm>
            <a:off x="11579225" y="6356350"/>
            <a:ext cx="612775" cy="312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A44BAA-1A06-B141-8215-9D88CF6A7203}" type="slidenum">
              <a:rPr lang="cs-CZ" smtClean="0"/>
              <a:t>14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337930" y="1530626"/>
                <a:ext cx="11489635" cy="4502426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Font typeface="Wingdings" panose="05000000000000000000" pitchFamily="2" charset="2"/>
                  <a:buChar char="ü"/>
                </a:pPr>
                <a:r>
                  <a:rPr lang="cs-CZ" noProof="0" dirty="0"/>
                  <a:t>Obecně: jestliže má lineární funkce formu </a:t>
                </a:r>
                <a:endParaRPr lang="cs-CZ" b="1" i="1" noProof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b="1" i="1" noProof="0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cs-CZ" b="1" i="1" noProof="0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cs-CZ" b="1" i="1" noProof="0" smtClean="0">
                          <a:latin typeface="Cambria Math" panose="02040503050406030204" pitchFamily="18" charset="0"/>
                        </a:rPr>
                        <m:t>𝒂𝒙</m:t>
                      </m:r>
                      <m:r>
                        <a:rPr lang="cs-CZ" b="1" i="1" noProof="0" smtClean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cs-CZ" b="1" i="1" noProof="0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cs-CZ" b="1" i="1" noProof="0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cs-CZ" b="1" noProof="0" dirty="0"/>
              </a:p>
              <a:p>
                <a:pPr marL="571500" indent="-571500">
                  <a:buFont typeface="+mj-lt"/>
                  <a:buAutoNum type="romanLcPeriod"/>
                </a:pPr>
                <a:r>
                  <a:rPr lang="cs-CZ" b="1" noProof="0" dirty="0"/>
                  <a:t>Vertikální průsečík bude </a:t>
                </a:r>
                <a14:m>
                  <m:oMath xmlns:m="http://schemas.openxmlformats.org/officeDocument/2006/math">
                    <m:r>
                      <a:rPr lang="cs-CZ" b="1" i="1" noProof="0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cs-CZ" b="1" i="1" noProof="0" dirty="0" smtClean="0">
                        <a:latin typeface="Cambria Math" panose="02040503050406030204" pitchFamily="18" charset="0"/>
                      </a:rPr>
                      <m:t>∗ = </m:t>
                    </m:r>
                    <m:r>
                      <a:rPr lang="cs-CZ" b="1" i="1" noProof="0" dirty="0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cs-CZ" b="1" i="1" noProof="0" dirty="0" smtClean="0">
                        <a:latin typeface="Cambria Math" panose="02040503050406030204" pitchFamily="18" charset="0"/>
                      </a:rPr>
                      <m:t>;   </m:t>
                    </m:r>
                  </m:oMath>
                </a14:m>
                <a:endParaRPr lang="cs-CZ" b="1" noProof="0" dirty="0"/>
              </a:p>
              <a:p>
                <a:pPr marL="571500" indent="-571500">
                  <a:buFont typeface="+mj-lt"/>
                  <a:buAutoNum type="romanLcPeriod"/>
                </a:pPr>
                <a:r>
                  <a:rPr lang="cs-CZ" b="1" noProof="0" dirty="0"/>
                  <a:t>Horizontální průsečík bude  </a:t>
                </a:r>
                <a14:m>
                  <m:oMath xmlns:m="http://schemas.openxmlformats.org/officeDocument/2006/math">
                    <m:r>
                      <a:rPr lang="cs-CZ" b="1" i="1" noProof="0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cs-CZ" b="1" i="1" noProof="0" dirty="0" smtClean="0">
                        <a:latin typeface="Cambria Math" panose="02040503050406030204" pitchFamily="18" charset="0"/>
                      </a:rPr>
                      <m:t>∗ = −</m:t>
                    </m:r>
                    <m:r>
                      <a:rPr lang="cs-CZ" b="1" i="1" noProof="0" dirty="0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cs-CZ" b="1" i="1" noProof="0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cs-CZ" b="1" i="1" noProof="0" dirty="0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cs-CZ" b="1" i="1" noProof="0" dirty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cs-CZ" b="1" noProof="0" dirty="0"/>
              </a:p>
              <a:p>
                <a:pPr marL="571500" indent="-571500">
                  <a:buFont typeface="+mj-lt"/>
                  <a:buAutoNum type="romanLcPeriod"/>
                </a:pPr>
                <a:endParaRPr lang="cs-CZ" b="1" noProof="0" dirty="0"/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cs-CZ" noProof="0" dirty="0"/>
                  <a:t>Lineární funkce vyjádřena v podobě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b="1" i="1" noProof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noProof="0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cs-CZ" b="1" i="1" noProof="0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cs-CZ" b="1" i="1" noProof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noProof="0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cs-CZ" b="1" i="1" noProof="0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cs-CZ" b="1" i="1" noProof="0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cs-CZ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cs-CZ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cs-CZ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cs-CZ" b="1" i="1" noProof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 noProof="0" dirty="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cs-CZ" b="1" noProof="0" dirty="0"/>
                  <a:t>, 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cs-CZ" b="1" noProof="0" dirty="0"/>
                  <a:t>Horizontální průsečík odpovídá hodnotě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 noProof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noProof="0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cs-CZ" b="1" i="1" noProof="0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cs-CZ" b="1" noProof="0" dirty="0"/>
                  <a:t>, pro kterou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cs-CZ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cs-CZ" b="1" noProof="0" dirty="0"/>
                  <a:t> = 0 </a:t>
                </a:r>
                <a14:m>
                  <m:oMath xmlns:m="http://schemas.openxmlformats.org/officeDocument/2006/math">
                    <m:r>
                      <a:rPr lang="cs-CZ" b="1" i="0" noProof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 noProof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cs-CZ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cs-CZ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cs-CZ" b="1" i="1" noProof="0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cs-CZ" b="1" i="1" noProof="0" dirty="0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cs-CZ" b="1" i="1" noProof="0" dirty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cs-CZ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cs-CZ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cs-CZ" b="1" noProof="0" dirty="0"/>
                  <a:t>;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cs-CZ" b="1" noProof="0" dirty="0"/>
                  <a:t>Pro vertikální průsečík musí platit, že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 noProof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noProof="0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cs-CZ" b="1" i="1" noProof="0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cs-CZ" b="1" noProof="0" dirty="0"/>
                  <a:t> = 0, čemuž odpovídá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cs-CZ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cs-CZ" b="1" i="1" noProof="0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cs-CZ" b="1" i="1" noProof="0" dirty="0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cs-CZ" b="1" i="1" noProof="0" dirty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cs-CZ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cs-CZ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cs-CZ" b="1" i="1" noProof="0" dirty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cs-CZ" b="1" noProof="0" dirty="0"/>
                  <a:t>Sklon této funkce je  </a:t>
                </a:r>
                <a14:m>
                  <m:oMath xmlns:m="http://schemas.openxmlformats.org/officeDocument/2006/math">
                    <m:r>
                      <a:rPr lang="cs-CZ" b="1" i="1" noProof="0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cs-CZ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cs-CZ" b="1" i="1" noProof="0" dirty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cs-CZ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cs-CZ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cs-CZ" b="1" noProof="0" dirty="0"/>
                  <a:t>. </a:t>
                </a:r>
              </a:p>
            </p:txBody>
          </p:sp>
        </mc:Choice>
        <mc:Fallback xmlns="">
          <p:sp>
            <p:nvSpPr>
              <p:cNvPr id="9" name="Content Placeholder 8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7930" y="1530626"/>
                <a:ext cx="11489635" cy="4502426"/>
              </a:xfrm>
              <a:blipFill rotWithShape="1">
                <a:blip r:embed="rId3"/>
                <a:stretch>
                  <a:fillRect l="-1" t="-528" b="1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365130"/>
            <a:ext cx="10752000" cy="897142"/>
          </a:xfrm>
        </p:spPr>
        <p:txBody>
          <a:bodyPr/>
          <a:lstStyle/>
          <a:p>
            <a:pPr algn="ctr"/>
            <a:r>
              <a:rPr lang="en-US" sz="4400" dirty="0" err="1">
                <a:solidFill>
                  <a:srgbClr val="FF0000"/>
                </a:solidFill>
              </a:rPr>
              <a:t>Absolutní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hodnoty</a:t>
            </a:r>
            <a:r>
              <a:rPr lang="en-US" sz="4400" dirty="0">
                <a:solidFill>
                  <a:srgbClr val="FF0000"/>
                </a:solidFill>
              </a:rPr>
              <a:t> a </a:t>
            </a:r>
            <a:r>
              <a:rPr lang="en-US" sz="4400" dirty="0" err="1">
                <a:solidFill>
                  <a:srgbClr val="FF0000"/>
                </a:solidFill>
              </a:rPr>
              <a:t>logaritmy</a:t>
            </a:r>
            <a:r>
              <a:rPr lang="en-US" sz="4400" dirty="0">
                <a:solidFill>
                  <a:srgbClr val="FF0000"/>
                </a:solidFill>
              </a:rPr>
              <a:t>, </a:t>
            </a:r>
            <a:r>
              <a:rPr lang="en-US" sz="4400" dirty="0" err="1">
                <a:solidFill>
                  <a:srgbClr val="FF0000"/>
                </a:solidFill>
              </a:rPr>
              <a:t>derivace</a:t>
            </a:r>
            <a:r>
              <a:rPr lang="en-US" sz="44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294967295"/>
          </p:nvPr>
        </p:nvSpPr>
        <p:spPr>
          <a:xfrm>
            <a:off x="11579225" y="6356350"/>
            <a:ext cx="612775" cy="312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A44BAA-1A06-B141-8215-9D88CF6A7203}" type="slidenum">
              <a:rPr lang="cs-CZ" smtClean="0"/>
              <a:t>15</a:t>
            </a:fld>
            <a:endParaRPr lang="cs-CZ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65" y="1520841"/>
            <a:ext cx="10845835" cy="22262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17" y="4104911"/>
            <a:ext cx="11102008" cy="123224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365130"/>
            <a:ext cx="10752000" cy="897142"/>
          </a:xfrm>
        </p:spPr>
        <p:txBody>
          <a:bodyPr/>
          <a:lstStyle/>
          <a:p>
            <a:pPr algn="ctr"/>
            <a:r>
              <a:rPr lang="en-US" sz="4400" dirty="0" err="1">
                <a:solidFill>
                  <a:srgbClr val="FF0000"/>
                </a:solidFill>
              </a:rPr>
              <a:t>Absolutní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hodnoty</a:t>
            </a:r>
            <a:r>
              <a:rPr lang="en-US" sz="4400" dirty="0">
                <a:solidFill>
                  <a:srgbClr val="FF0000"/>
                </a:solidFill>
              </a:rPr>
              <a:t> a </a:t>
            </a:r>
            <a:r>
              <a:rPr lang="en-US" sz="4400" dirty="0" err="1">
                <a:solidFill>
                  <a:srgbClr val="FF0000"/>
                </a:solidFill>
              </a:rPr>
              <a:t>logaritmy</a:t>
            </a:r>
            <a:r>
              <a:rPr lang="en-US" sz="4400" dirty="0">
                <a:solidFill>
                  <a:srgbClr val="FF0000"/>
                </a:solidFill>
              </a:rPr>
              <a:t>, </a:t>
            </a:r>
            <a:r>
              <a:rPr lang="en-US" sz="4400" dirty="0" err="1">
                <a:solidFill>
                  <a:srgbClr val="FF0000"/>
                </a:solidFill>
              </a:rPr>
              <a:t>derivace</a:t>
            </a:r>
            <a:r>
              <a:rPr lang="en-US" sz="44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294967295"/>
          </p:nvPr>
        </p:nvSpPr>
        <p:spPr>
          <a:xfrm>
            <a:off x="11579225" y="6356350"/>
            <a:ext cx="612775" cy="312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A44BAA-1A06-B141-8215-9D88CF6A7203}" type="slidenum">
              <a:rPr lang="cs-CZ" smtClean="0"/>
              <a:t>16</a:t>
            </a:fld>
            <a:endParaRPr lang="cs-C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1423677"/>
            <a:ext cx="10515599" cy="13668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 b="62839"/>
          <a:stretch>
            <a:fillRect/>
          </a:stretch>
        </p:blipFill>
        <p:spPr>
          <a:xfrm>
            <a:off x="720000" y="2790517"/>
            <a:ext cx="10752000" cy="4098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591" y="3657601"/>
            <a:ext cx="10915409" cy="24947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rcRect t="57886"/>
          <a:stretch>
            <a:fillRect/>
          </a:stretch>
        </p:blipFill>
        <p:spPr>
          <a:xfrm>
            <a:off x="720000" y="3210340"/>
            <a:ext cx="10752000" cy="46451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0983" y="493486"/>
            <a:ext cx="10770033" cy="548130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Definice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derivace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352213" y="6356349"/>
            <a:ext cx="612775" cy="3127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A44BAA-1A06-B141-8215-9D88CF6A7203}" type="slidenum">
              <a:rPr lang="cs-CZ" smtClean="0"/>
              <a:t>17</a:t>
            </a:fld>
            <a:endParaRPr lang="cs-C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t="32787"/>
          <a:stretch>
            <a:fillRect/>
          </a:stretch>
        </p:blipFill>
        <p:spPr>
          <a:xfrm>
            <a:off x="297379" y="3919488"/>
            <a:ext cx="11597239" cy="24450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b="70765"/>
          <a:stretch>
            <a:fillRect/>
          </a:stretch>
        </p:blipFill>
        <p:spPr>
          <a:xfrm>
            <a:off x="198783" y="1696120"/>
            <a:ext cx="11695835" cy="124239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278296" y="1690693"/>
            <a:ext cx="11539330" cy="4401994"/>
          </a:xfrm>
        </p:spPr>
        <p:txBody>
          <a:bodyPr vert="horz" wrap="square" lIns="91440" tIns="45720" rIns="91440" bIns="45720" numCol="1" rtlCol="0" anchor="t" anchorCtr="0" compatLnSpc="1">
            <a:normAutofit lnSpcReduction="10000"/>
          </a:bodyPr>
          <a:lstStyle/>
          <a:p>
            <a:pPr algn="just">
              <a:lnSpc>
                <a:spcPct val="90000"/>
              </a:lnSpc>
              <a:buClrTx/>
              <a:buSzTx/>
              <a:defRPr/>
            </a:pPr>
            <a:r>
              <a:rPr lang="cs-CZ" altLang="cs-CZ" sz="24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DERIVACE </a:t>
            </a:r>
            <a:r>
              <a:rPr lang="cs-CZ" altLang="cs-CZ" sz="2400" dirty="0">
                <a:solidFill>
                  <a:schemeClr val="tx1"/>
                </a:solidFill>
                <a:latin typeface="+mn-lt"/>
              </a:rPr>
              <a:t>= změna závisle proměnné vztažená k nekonečně malé změně nezávisle proměnné</a:t>
            </a:r>
          </a:p>
          <a:p>
            <a:pPr algn="just">
              <a:lnSpc>
                <a:spcPct val="90000"/>
              </a:lnSpc>
              <a:buClrTx/>
              <a:buSzTx/>
              <a:defRPr/>
            </a:pPr>
            <a:r>
              <a:rPr lang="cs-CZ" altLang="cs-CZ" sz="2400" b="1" dirty="0">
                <a:solidFill>
                  <a:schemeClr val="tx1"/>
                </a:solidFill>
                <a:latin typeface="+mn-lt"/>
              </a:rPr>
              <a:t>y = x² …..y´= 2x</a:t>
            </a:r>
          </a:p>
          <a:p>
            <a:pPr algn="just">
              <a:lnSpc>
                <a:spcPct val="90000"/>
              </a:lnSpc>
              <a:buClrTx/>
              <a:buSzTx/>
              <a:defRPr/>
            </a:pPr>
            <a:endParaRPr lang="cs-CZ" altLang="cs-CZ" sz="2400" dirty="0">
              <a:solidFill>
                <a:schemeClr val="tx1"/>
              </a:solidFill>
              <a:latin typeface="+mn-lt"/>
            </a:endParaRPr>
          </a:p>
          <a:p>
            <a:pPr algn="just">
              <a:lnSpc>
                <a:spcPct val="90000"/>
              </a:lnSpc>
              <a:buClrTx/>
              <a:buSzTx/>
              <a:defRPr/>
            </a:pPr>
            <a:r>
              <a:rPr lang="cs-CZ" altLang="cs-CZ" sz="2400" dirty="0">
                <a:solidFill>
                  <a:schemeClr val="tx1"/>
                </a:solidFill>
                <a:latin typeface="+mn-lt"/>
              </a:rPr>
              <a:t>Ekonomie interpretuje první derivaci funkce celkové veličiny jako její </a:t>
            </a:r>
            <a:r>
              <a:rPr lang="cs-CZ" altLang="cs-CZ" sz="2400" dirty="0">
                <a:solidFill>
                  <a:srgbClr val="FF0000"/>
                </a:solidFill>
                <a:latin typeface="+mn-lt"/>
              </a:rPr>
              <a:t>MEZNÍ (MARGINÁLNÍ) VELIČINU:</a:t>
            </a:r>
          </a:p>
          <a:p>
            <a:pPr algn="just">
              <a:lnSpc>
                <a:spcPct val="90000"/>
              </a:lnSpc>
              <a:buClrTx/>
              <a:buSzTx/>
              <a:defRPr/>
            </a:pPr>
            <a:endParaRPr lang="cs-CZ" altLang="cs-CZ" sz="24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457200" indent="-457200" algn="just">
              <a:lnSpc>
                <a:spcPct val="90000"/>
              </a:lnSpc>
              <a:buClrTx/>
              <a:buSzTx/>
              <a:buFont typeface="+mj-lt"/>
              <a:buAutoNum type="arabicPeriod"/>
              <a:defRPr/>
            </a:pPr>
            <a:r>
              <a:rPr lang="cs-CZ" altLang="cs-CZ" sz="2400" dirty="0">
                <a:solidFill>
                  <a:srgbClr val="FF0000"/>
                </a:solidFill>
                <a:latin typeface="+mn-lt"/>
              </a:rPr>
              <a:t>MEZNÍ VELIČINA: </a:t>
            </a:r>
            <a:r>
              <a:rPr lang="cs-CZ" altLang="cs-CZ" sz="2400" dirty="0">
                <a:solidFill>
                  <a:schemeClr val="tx1"/>
                </a:solidFill>
                <a:latin typeface="+mn-lt"/>
              </a:rPr>
              <a:t>vyjadřuje přírůstek závisle proměnné vyvolaný změnou nezávisle proměnné o jednu jednotku;</a:t>
            </a:r>
          </a:p>
          <a:p>
            <a:pPr marL="457200" lvl="1" indent="-457200" algn="just">
              <a:lnSpc>
                <a:spcPct val="90000"/>
              </a:lnSpc>
              <a:spcBef>
                <a:spcPts val="500"/>
              </a:spcBef>
              <a:buClrTx/>
              <a:buSzTx/>
              <a:buFont typeface="+mj-lt"/>
              <a:buAutoNum type="arabicPeriod" startAt="2"/>
              <a:defRPr/>
            </a:pPr>
            <a:r>
              <a:rPr lang="cs-CZ" altLang="cs-CZ" dirty="0">
                <a:solidFill>
                  <a:srgbClr val="FF0000"/>
                </a:solidFill>
                <a:latin typeface="+mn-lt"/>
              </a:rPr>
              <a:t>PRŮMĚRNÁ VELIČINA</a:t>
            </a:r>
            <a:r>
              <a:rPr lang="cs-CZ" altLang="cs-CZ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: </a:t>
            </a:r>
            <a:r>
              <a:rPr lang="cs-CZ" altLang="cs-CZ" dirty="0">
                <a:solidFill>
                  <a:schemeClr val="tx1"/>
                </a:solidFill>
                <a:latin typeface="+mn-lt"/>
              </a:rPr>
              <a:t>zachycují podíl závisle proměnné na jednotku nezávisle proměnné.</a:t>
            </a:r>
          </a:p>
          <a:p>
            <a:pPr>
              <a:lnSpc>
                <a:spcPct val="90000"/>
              </a:lnSpc>
              <a:buClrTx/>
              <a:buSzTx/>
              <a:defRPr/>
            </a:pPr>
            <a:endParaRPr lang="cs-CZ" altLang="cs-CZ" sz="24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buClrTx/>
              <a:buSzTx/>
              <a:defRPr/>
            </a:pPr>
            <a:endParaRPr lang="cs-CZ" altLang="cs-CZ" dirty="0">
              <a:solidFill>
                <a:schemeClr val="tx1"/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buClrTx/>
              <a:buSzTx/>
              <a:defRPr/>
            </a:pPr>
            <a:endParaRPr lang="cs-CZ" altLang="cs-CZ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Definice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derivace</a:t>
            </a:r>
            <a:r>
              <a:rPr lang="en-US" dirty="0">
                <a:solidFill>
                  <a:srgbClr val="FF0000"/>
                </a:solidFill>
              </a:rPr>
              <a:t>:</a:t>
            </a:r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0983" y="493486"/>
            <a:ext cx="10770033" cy="351340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Význam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derivace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352213" y="6356349"/>
            <a:ext cx="612775" cy="3127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A44BAA-1A06-B141-8215-9D88CF6A7203}" type="slidenum">
              <a:rPr lang="cs-CZ" smtClean="0"/>
              <a:t>19</a:t>
            </a:fld>
            <a:endParaRPr lang="cs-C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05" y="3894473"/>
            <a:ext cx="11500895" cy="22906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74" y="1122073"/>
            <a:ext cx="10614991" cy="25547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540566" y="326680"/>
            <a:ext cx="8328992" cy="9366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cs-CZ" sz="4000" cap="all" dirty="0">
                <a:solidFill>
                  <a:srgbClr val="FF0000"/>
                </a:solidFill>
                <a:latin typeface="+mj-lt"/>
              </a:rPr>
              <a:t>Ekonomická analýza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27992" y="1263305"/>
            <a:ext cx="11400182" cy="5147434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>
              <a:lnSpc>
                <a:spcPct val="90000"/>
              </a:lnSpc>
              <a:buClrTx/>
              <a:buSzTx/>
              <a:defRPr/>
            </a:pPr>
            <a:r>
              <a:rPr lang="cs-CZ" altLang="cs-CZ" sz="22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Základní nástroje ekonomické analýzy </a:t>
            </a:r>
            <a:r>
              <a:rPr lang="cs-CZ" altLang="cs-CZ" sz="2200" b="1" dirty="0">
                <a:solidFill>
                  <a:schemeClr val="tx1"/>
                </a:solidFill>
                <a:latin typeface="+mn-lt"/>
              </a:rPr>
              <a:t>vycházejí z formulací ekonomických modelů a řadíme mezi ně:</a:t>
            </a:r>
          </a:p>
          <a:p>
            <a:pPr marL="971550" lvl="1" indent="-514350">
              <a:lnSpc>
                <a:spcPct val="90000"/>
              </a:lnSpc>
              <a:spcBef>
                <a:spcPts val="500"/>
              </a:spcBef>
              <a:buClrTx/>
              <a:buSzTx/>
              <a:buFont typeface="+mj-lt"/>
              <a:buAutoNum type="romanLcPeriod"/>
              <a:defRPr/>
            </a:pPr>
            <a:r>
              <a:rPr lang="cs-CZ" altLang="cs-CZ" sz="2000" b="1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</a:rPr>
              <a:t>funkce</a:t>
            </a:r>
          </a:p>
          <a:p>
            <a:pPr marL="971550" lvl="1" indent="-514350">
              <a:lnSpc>
                <a:spcPct val="90000"/>
              </a:lnSpc>
              <a:spcBef>
                <a:spcPts val="500"/>
              </a:spcBef>
              <a:buClrTx/>
              <a:buSzTx/>
              <a:buFont typeface="+mj-lt"/>
              <a:buAutoNum type="romanLcPeriod"/>
              <a:defRPr/>
            </a:pPr>
            <a:r>
              <a:rPr lang="cs-CZ" altLang="cs-CZ" sz="2000" b="1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</a:rPr>
              <a:t>grafy a sklony funkce</a:t>
            </a:r>
          </a:p>
          <a:p>
            <a:pPr marL="971550" lvl="1" indent="-514350">
              <a:lnSpc>
                <a:spcPct val="90000"/>
              </a:lnSpc>
              <a:spcBef>
                <a:spcPts val="500"/>
              </a:spcBef>
              <a:buClrTx/>
              <a:buSzTx/>
              <a:buFont typeface="+mj-lt"/>
              <a:buAutoNum type="romanLcPeriod"/>
              <a:defRPr/>
            </a:pPr>
            <a:r>
              <a:rPr lang="cs-CZ" altLang="cs-CZ" sz="2000" b="1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</a:rPr>
              <a:t>derivace  </a:t>
            </a:r>
            <a:r>
              <a:rPr lang="cs-CZ" altLang="cs-CZ" sz="2000" b="1" dirty="0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  <a:latin typeface="+mn-lt"/>
              </a:rPr>
              <a:t> </a:t>
            </a:r>
          </a:p>
          <a:p>
            <a:pPr>
              <a:lnSpc>
                <a:spcPct val="90000"/>
              </a:lnSpc>
              <a:buClrTx/>
              <a:buSzTx/>
              <a:defRPr/>
            </a:pPr>
            <a:endParaRPr lang="cs-CZ" altLang="cs-CZ" sz="11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algn="just">
              <a:lnSpc>
                <a:spcPct val="90000"/>
              </a:lnSpc>
              <a:buClrTx/>
              <a:buSzTx/>
              <a:defRPr/>
            </a:pPr>
            <a:r>
              <a:rPr lang="cs-CZ" altLang="cs-CZ" sz="22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Funkce – </a:t>
            </a:r>
            <a:r>
              <a:rPr lang="cs-CZ" altLang="cs-CZ" sz="2200" b="1" dirty="0">
                <a:solidFill>
                  <a:schemeClr val="tx1"/>
                </a:solidFill>
                <a:latin typeface="+mn-lt"/>
              </a:rPr>
              <a:t>matematická formulace vztahu, v němž hodnoty určitého počtu nezávisle proměnných určují hodnotu jedné závisle proměnné</a:t>
            </a:r>
            <a:endParaRPr lang="cs-CZ" altLang="cs-CZ" sz="22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45720" indent="0">
              <a:lnSpc>
                <a:spcPct val="90000"/>
              </a:lnSpc>
              <a:buClrTx/>
              <a:buSzTx/>
              <a:buNone/>
              <a:defRPr/>
            </a:pPr>
            <a:endParaRPr lang="cs-CZ" altLang="cs-CZ" sz="10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90000"/>
              </a:lnSpc>
              <a:buClrTx/>
              <a:buSzTx/>
              <a:defRPr/>
            </a:pPr>
            <a:r>
              <a:rPr lang="cs-CZ" altLang="cs-CZ" sz="22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Lineární funkce - </a:t>
            </a:r>
            <a:r>
              <a:rPr lang="cs-CZ" sz="2200" b="1" dirty="0">
                <a:solidFill>
                  <a:schemeClr val="tx1"/>
                </a:solidFill>
                <a:latin typeface="+mn-lt"/>
              </a:rPr>
              <a:t>zachycuje aditivní vazbu mezi nezávisle proměnným</a:t>
            </a:r>
            <a:endParaRPr lang="cs-CZ" altLang="cs-CZ" sz="22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0" indent="0" algn="ctr">
              <a:lnSpc>
                <a:spcPct val="90000"/>
              </a:lnSpc>
              <a:buClrTx/>
              <a:buSzTx/>
              <a:buNone/>
              <a:defRPr/>
            </a:pPr>
            <a:r>
              <a:rPr lang="cs-CZ" altLang="cs-CZ" b="1" dirty="0">
                <a:solidFill>
                  <a:schemeClr val="tx1"/>
                </a:solidFill>
                <a:latin typeface="+mn-lt"/>
              </a:rPr>
              <a:t>y = a + </a:t>
            </a:r>
            <a:r>
              <a:rPr lang="cs-CZ" altLang="cs-CZ" b="1" dirty="0" err="1">
                <a:solidFill>
                  <a:schemeClr val="tx1"/>
                </a:solidFill>
                <a:latin typeface="+mn-lt"/>
              </a:rPr>
              <a:t>bx</a:t>
            </a:r>
            <a:endParaRPr lang="cs-CZ" altLang="cs-CZ" b="1" dirty="0">
              <a:solidFill>
                <a:schemeClr val="tx1"/>
              </a:solidFill>
              <a:latin typeface="+mn-lt"/>
            </a:endParaRPr>
          </a:p>
          <a:p>
            <a:pPr marL="365125" lvl="1" indent="0">
              <a:lnSpc>
                <a:spcPct val="90000"/>
              </a:lnSpc>
              <a:spcBef>
                <a:spcPts val="500"/>
              </a:spcBef>
              <a:buClrTx/>
              <a:buSzTx/>
              <a:buNone/>
              <a:defRPr/>
            </a:pPr>
            <a:endParaRPr lang="cs-CZ" altLang="cs-CZ" sz="2000" b="1" dirty="0">
              <a:solidFill>
                <a:schemeClr val="tx1"/>
              </a:solidFill>
              <a:latin typeface="+mn-lt"/>
            </a:endParaRPr>
          </a:p>
          <a:p>
            <a:pPr marL="708025" lvl="1" indent="-342900">
              <a:lnSpc>
                <a:spcPct val="90000"/>
              </a:lnSpc>
              <a:spcBef>
                <a:spcPts val="500"/>
              </a:spcBef>
              <a:buClrTx/>
              <a:buSzTx/>
              <a:defRPr/>
            </a:pP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Konstantní funkce  y = a </a:t>
            </a:r>
          </a:p>
          <a:p>
            <a:pPr marL="365125" lvl="1" indent="0">
              <a:lnSpc>
                <a:spcPct val="90000"/>
              </a:lnSpc>
              <a:spcBef>
                <a:spcPts val="500"/>
              </a:spcBef>
              <a:buClrTx/>
              <a:buSzTx/>
              <a:buNone/>
              <a:defRPr/>
            </a:pPr>
            <a:endParaRPr lang="cs-CZ" altLang="cs-CZ" sz="2000" b="1" dirty="0">
              <a:solidFill>
                <a:schemeClr val="tx1"/>
              </a:solidFill>
              <a:latin typeface="+mn-lt"/>
            </a:endParaRPr>
          </a:p>
          <a:p>
            <a:pPr marL="365125" lvl="1" indent="0">
              <a:lnSpc>
                <a:spcPct val="90000"/>
              </a:lnSpc>
              <a:spcBef>
                <a:spcPts val="500"/>
              </a:spcBef>
              <a:buClrTx/>
              <a:buSzTx/>
              <a:buNone/>
              <a:defRPr/>
            </a:pPr>
            <a:endParaRPr lang="cs-CZ" altLang="cs-CZ" sz="2000" b="1" dirty="0">
              <a:solidFill>
                <a:schemeClr val="tx1"/>
              </a:solidFill>
              <a:latin typeface="+mn-lt"/>
            </a:endParaRPr>
          </a:p>
          <a:p>
            <a:pPr marL="45720" indent="0">
              <a:lnSpc>
                <a:spcPct val="90000"/>
              </a:lnSpc>
              <a:buClrTx/>
              <a:buSzTx/>
              <a:buNone/>
              <a:defRPr/>
            </a:pPr>
            <a:endParaRPr lang="cs-CZ" altLang="cs-CZ" sz="22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86410" y="1321903"/>
            <a:ext cx="11092068" cy="4880113"/>
          </a:xfrm>
        </p:spPr>
        <p:txBody>
          <a:bodyPr vert="horz" wrap="square" lIns="91440" tIns="45720" rIns="91440" bIns="45720" numCol="1" rtlCol="0" anchor="t" anchorCtr="0" compatLnSpc="1">
            <a:normAutofit lnSpcReduction="10000"/>
          </a:bodyPr>
          <a:lstStyle/>
          <a:p>
            <a:pPr>
              <a:lnSpc>
                <a:spcPct val="90000"/>
              </a:lnSpc>
              <a:buClrTx/>
              <a:buSzTx/>
              <a:defRPr/>
            </a:pPr>
            <a:r>
              <a:rPr lang="cs-CZ" sz="2200" dirty="0">
                <a:solidFill>
                  <a:schemeClr val="tx1"/>
                </a:solidFill>
                <a:latin typeface="+mn-lt"/>
              </a:rPr>
              <a:t>Grafickým znázorněním určité funkce je </a:t>
            </a:r>
            <a:r>
              <a:rPr lang="cs-CZ" sz="22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GRAF</a:t>
            </a:r>
          </a:p>
          <a:p>
            <a:pPr>
              <a:lnSpc>
                <a:spcPct val="90000"/>
              </a:lnSpc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cs-CZ" sz="2200" dirty="0">
                <a:solidFill>
                  <a:schemeClr val="tx1"/>
                </a:solidFill>
                <a:latin typeface="+mn-lt"/>
              </a:rPr>
              <a:t>Změna funkce je zde vyjádřena </a:t>
            </a:r>
            <a:r>
              <a:rPr lang="cs-CZ" sz="22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SKLONEM.</a:t>
            </a:r>
          </a:p>
          <a:p>
            <a:pPr>
              <a:lnSpc>
                <a:spcPct val="90000"/>
              </a:lnSpc>
              <a:buClrTx/>
              <a:buSzTx/>
              <a:defRPr/>
            </a:pPr>
            <a:endParaRPr lang="cs-CZ" sz="22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  <a:buClrTx/>
              <a:buSzTx/>
              <a:defRPr/>
            </a:pPr>
            <a:endParaRPr lang="cs-CZ" sz="22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  <a:buClrTx/>
              <a:buSzTx/>
              <a:defRPr/>
            </a:pPr>
            <a:endParaRPr lang="cs-CZ" sz="22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  <a:buClrTx/>
              <a:buSzTx/>
              <a:defRPr/>
            </a:pPr>
            <a:endParaRPr lang="cs-CZ" sz="22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  <a:buClrTx/>
              <a:buSzTx/>
              <a:defRPr/>
            </a:pPr>
            <a:endParaRPr lang="cs-CZ" sz="22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  <a:buClrTx/>
              <a:buSzTx/>
              <a:defRPr/>
            </a:pPr>
            <a:endParaRPr lang="cs-CZ" sz="22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  <a:buClrTx/>
              <a:buSzTx/>
              <a:defRPr/>
            </a:pPr>
            <a:endParaRPr lang="cs-CZ" sz="22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  <a:buClrTx/>
              <a:buSzTx/>
              <a:defRPr/>
            </a:pPr>
            <a:endParaRPr lang="cs-CZ" sz="22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  <a:buClrTx/>
              <a:buSzTx/>
              <a:defRPr/>
            </a:pPr>
            <a:endParaRPr lang="cs-CZ" sz="22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  <a:buClrTx/>
              <a:buSzTx/>
              <a:defRPr/>
            </a:pPr>
            <a:r>
              <a:rPr lang="cs-CZ" sz="2200" dirty="0">
                <a:solidFill>
                  <a:schemeClr val="tx1"/>
                </a:solidFill>
                <a:latin typeface="+mn-lt"/>
              </a:rPr>
              <a:t>Sklon grafu lineární funkce se matematicky vyjadřuje </a:t>
            </a:r>
            <a:r>
              <a:rPr lang="cs-CZ" sz="2200" dirty="0">
                <a:solidFill>
                  <a:srgbClr val="FF0000"/>
                </a:solidFill>
                <a:latin typeface="+mn-lt"/>
              </a:rPr>
              <a:t>PRVNÍ DERIVACÍ.</a:t>
            </a:r>
          </a:p>
        </p:txBody>
      </p:sp>
      <p:pic>
        <p:nvPicPr>
          <p:cNvPr id="39940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3606" y="2087217"/>
            <a:ext cx="5741984" cy="298173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10" y="2175668"/>
            <a:ext cx="5277196" cy="298173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Nadpis 1"/>
          <p:cNvSpPr txBox="1"/>
          <p:nvPr/>
        </p:nvSpPr>
        <p:spPr>
          <a:xfrm>
            <a:off x="367748" y="394786"/>
            <a:ext cx="11449878" cy="5593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cs-CZ" noProof="0" dirty="0">
                <a:solidFill>
                  <a:srgbClr val="FF0000"/>
                </a:solidFill>
              </a:rPr>
              <a:t>Příklady - aplikace: Grafy, sklony, derivace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278295" y="1461052"/>
            <a:ext cx="11648661" cy="4800600"/>
          </a:xfrm>
        </p:spPr>
        <p:txBody>
          <a:bodyPr vert="horz" wrap="square" lIns="91440" tIns="45720" rIns="91440" bIns="45720" numCol="1" rtlCol="0" anchor="t" anchorCtr="0" compatLnSpc="1">
            <a:normAutofit lnSpcReduction="10000"/>
          </a:bodyPr>
          <a:lstStyle/>
          <a:p>
            <a:pPr algn="just">
              <a:lnSpc>
                <a:spcPct val="90000"/>
              </a:lnSpc>
              <a:buClrTx/>
              <a:buSzTx/>
              <a:defRPr/>
            </a:pPr>
            <a:r>
              <a:rPr lang="cs-CZ" alt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</a:rPr>
              <a:t>Proměnná – takový předmět zájmu, který může být definován a měřen. </a:t>
            </a:r>
          </a:p>
          <a:p>
            <a:pPr algn="just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cs-CZ" altLang="cs-CZ" sz="2400" b="1" dirty="0">
                <a:solidFill>
                  <a:schemeClr val="tx1"/>
                </a:solidFill>
                <a:latin typeface="+mn-lt"/>
              </a:rPr>
              <a:t>Důležité proměnné zkoumané v ekonomii – ceny, množství, odpracované hodiny, akry půdy, důchody v měnových jednotkách, počte zaměstnanců atd. </a:t>
            </a:r>
          </a:p>
          <a:p>
            <a:pPr marL="457200" indent="-457200" algn="just">
              <a:lnSpc>
                <a:spcPct val="90000"/>
              </a:lnSpc>
              <a:buClrTx/>
              <a:buSzTx/>
              <a:buFont typeface="+mj-lt"/>
              <a:buAutoNum type="arabicPeriod"/>
              <a:defRPr/>
            </a:pPr>
            <a:r>
              <a:rPr lang="cs-CZ" altLang="cs-CZ" sz="2400" b="1" dirty="0">
                <a:solidFill>
                  <a:schemeClr val="tx1"/>
                </a:solidFill>
                <a:latin typeface="+mn-lt"/>
              </a:rPr>
              <a:t>V matematice – na osu x nanášíme nezávisle proměnnou a na osu y závisle proměnnou. </a:t>
            </a:r>
          </a:p>
          <a:p>
            <a:pPr marL="457200" indent="-457200" algn="just">
              <a:lnSpc>
                <a:spcPct val="90000"/>
              </a:lnSpc>
              <a:buClrTx/>
              <a:buSzTx/>
              <a:buFont typeface="+mj-lt"/>
              <a:buAutoNum type="arabicPeriod"/>
              <a:defRPr/>
            </a:pPr>
            <a:r>
              <a:rPr lang="cs-CZ" altLang="cs-CZ" sz="2400" b="1" dirty="0">
                <a:solidFill>
                  <a:schemeClr val="tx1"/>
                </a:solidFill>
                <a:latin typeface="+mn-lt"/>
              </a:rPr>
              <a:t>V ekonomii jsou osy často přehozeny, tedy: na osu x nanášíme závisle proměnnou a na osu y nezávisle proměnnou, např. funkce nabídky a poptávky. </a:t>
            </a:r>
            <a:endParaRPr lang="cs-CZ" altLang="cs-CZ" b="1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  <a:buClrTx/>
              <a:buSzTx/>
              <a:defRPr/>
            </a:pPr>
            <a:endParaRPr lang="cs-CZ" altLang="cs-CZ" sz="2400" b="1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  <a:buClrTx/>
              <a:buSzTx/>
              <a:defRPr/>
            </a:pPr>
            <a:r>
              <a:rPr lang="cs-CZ" altLang="cs-CZ" sz="2400" b="1" dirty="0">
                <a:solidFill>
                  <a:schemeClr val="tx1"/>
                </a:solidFill>
                <a:latin typeface="+mn-lt"/>
              </a:rPr>
              <a:t>Většina </a:t>
            </a: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grafických modelů (grafů) ekonomických souvislostí: vyjadřuje vztah mezi dvěma proměnnými veličinami:</a:t>
            </a:r>
          </a:p>
          <a:p>
            <a:pPr marL="357505" indent="-357505" algn="just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cs-CZ" altLang="cs-CZ" sz="2400" b="1" dirty="0">
                <a:solidFill>
                  <a:schemeClr val="tx1"/>
                </a:solidFill>
                <a:latin typeface="+mn-lt"/>
              </a:rPr>
              <a:t>vyjadřuje pouze závislost jednoho jevu na jevu druhém a od všech ostatních ekonomických jevů abstrahujeme.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ClrTx/>
              <a:buSzTx/>
              <a:defRPr/>
            </a:pPr>
            <a:endParaRPr lang="cs-CZ" altLang="cs-CZ" b="1" dirty="0">
              <a:solidFill>
                <a:schemeClr val="tx1"/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buClrTx/>
              <a:buSzTx/>
              <a:defRPr/>
            </a:pPr>
            <a:endParaRPr lang="cs-CZ" altLang="cs-CZ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0000" y="365129"/>
            <a:ext cx="10752000" cy="847445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Vztahy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mezi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proměnnými</a:t>
            </a:r>
            <a:r>
              <a:rPr lang="en-US" dirty="0">
                <a:solidFill>
                  <a:srgbClr val="FF0000"/>
                </a:solidFill>
              </a:rPr>
              <a:t>:</a:t>
            </a:r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278295" y="1461052"/>
            <a:ext cx="11648661" cy="4800600"/>
          </a:xfrm>
        </p:spPr>
        <p:txBody>
          <a:bodyPr vert="horz" wrap="square" lIns="91440" tIns="45720" rIns="91440" bIns="45720" numCol="1" rtlCol="0" anchor="t" anchorCtr="0" compatLnSpc="1">
            <a:normAutofit lnSpcReduction="10000"/>
          </a:bodyPr>
          <a:lstStyle/>
          <a:p>
            <a:pPr algn="just">
              <a:lnSpc>
                <a:spcPct val="90000"/>
              </a:lnSpc>
              <a:buClrTx/>
              <a:buSzTx/>
              <a:defRPr/>
            </a:pPr>
            <a:r>
              <a:rPr lang="cs-CZ" alt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</a:rPr>
              <a:t>Funkční závislost mezi dvěma proměnnými </a:t>
            </a:r>
            <a:r>
              <a:rPr lang="cs-CZ" altLang="cs-CZ" sz="2400" b="1" dirty="0">
                <a:solidFill>
                  <a:schemeClr val="tx1"/>
                </a:solidFill>
                <a:latin typeface="+mn-lt"/>
              </a:rPr>
              <a:t>existuje v případě, že jedna proměnná je závislá na druhé proměnné, tzn., že hodnota závisle proměnné je určena hodnotou nezávisle proměnné. </a:t>
            </a:r>
          </a:p>
          <a:p>
            <a:pPr marL="357505" indent="-357505" algn="just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cs-CZ" altLang="cs-CZ" sz="2400" b="1" dirty="0">
                <a:solidFill>
                  <a:schemeClr val="tx1"/>
                </a:solidFill>
                <a:latin typeface="+mn-lt"/>
              </a:rPr>
              <a:t>Např.</a:t>
            </a: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 cena (nezávisle proměnná) </a:t>
            </a:r>
            <a:r>
              <a:rPr lang="cs-CZ" altLang="cs-CZ" sz="2400" b="1" dirty="0">
                <a:solidFill>
                  <a:schemeClr val="tx1"/>
                </a:solidFill>
                <a:latin typeface="+mn-lt"/>
              </a:rPr>
              <a:t>určuje </a:t>
            </a: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množství zboží, </a:t>
            </a:r>
            <a:r>
              <a:rPr lang="cs-CZ" altLang="cs-CZ" sz="2400" b="1" dirty="0">
                <a:solidFill>
                  <a:schemeClr val="tx1"/>
                </a:solidFill>
                <a:latin typeface="+mn-lt"/>
              </a:rPr>
              <a:t>které si koupíte </a:t>
            </a: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(závisle proměnná).</a:t>
            </a:r>
          </a:p>
          <a:p>
            <a:pPr marL="357505" indent="-357505" algn="just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Ø"/>
              <a:defRPr/>
            </a:pPr>
            <a:endParaRPr lang="cs-CZ" altLang="cs-CZ" sz="2400" b="1" dirty="0">
              <a:solidFill>
                <a:schemeClr val="tx1"/>
              </a:solidFill>
              <a:latin typeface="+mn-lt"/>
            </a:endParaRPr>
          </a:p>
          <a:p>
            <a:pPr marL="357505" lvl="1" indent="-357505">
              <a:lnSpc>
                <a:spcPct val="90000"/>
              </a:lnSpc>
              <a:spcBef>
                <a:spcPts val="50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cs-CZ" altLang="cs-CZ" b="1" dirty="0">
                <a:solidFill>
                  <a:schemeClr val="tx1"/>
                </a:solidFill>
                <a:latin typeface="+mn-lt"/>
              </a:rPr>
              <a:t>Tři možné </a:t>
            </a:r>
            <a:r>
              <a:rPr lang="cs-CZ" altLang="cs-CZ" b="1" dirty="0">
                <a:solidFill>
                  <a:srgbClr val="FF0000"/>
                </a:solidFill>
                <a:latin typeface="+mn-lt"/>
              </a:rPr>
              <a:t>typy vztahů mezi proměnnými: </a:t>
            </a:r>
          </a:p>
          <a:p>
            <a:pPr marL="357505" lvl="1" indent="-357505" algn="just">
              <a:lnSpc>
                <a:spcPct val="90000"/>
              </a:lnSpc>
              <a:spcBef>
                <a:spcPts val="500"/>
              </a:spcBef>
              <a:buClrTx/>
              <a:buSzTx/>
              <a:defRPr/>
            </a:pPr>
            <a:r>
              <a:rPr lang="cs-CZ" altLang="cs-CZ" b="1" dirty="0">
                <a:solidFill>
                  <a:srgbClr val="FF0000"/>
                </a:solidFill>
                <a:latin typeface="+mn-lt"/>
              </a:rPr>
              <a:t>PŘÍMO ÚMĚRNÝ </a:t>
            </a:r>
            <a:r>
              <a:rPr lang="cs-CZ" altLang="cs-CZ" b="1" dirty="0">
                <a:solidFill>
                  <a:schemeClr val="tx1"/>
                </a:solidFill>
                <a:latin typeface="+mn-lt"/>
              </a:rPr>
              <a:t>– kladný vztah, vyjadřující, že růst jedné proměnné je doprovázen růstem druhé proměnné, např. mezi cenou a nabízeným množství = funkce nabídky;</a:t>
            </a:r>
          </a:p>
          <a:p>
            <a:pPr marL="357505" lvl="1" indent="-357505" algn="just">
              <a:lnSpc>
                <a:spcPct val="90000"/>
              </a:lnSpc>
              <a:spcBef>
                <a:spcPts val="500"/>
              </a:spcBef>
              <a:buClrTx/>
              <a:buSzTx/>
              <a:defRPr/>
            </a:pPr>
            <a:r>
              <a:rPr lang="cs-CZ" altLang="cs-CZ" b="1" dirty="0">
                <a:solidFill>
                  <a:srgbClr val="FF0000"/>
                </a:solidFill>
                <a:latin typeface="+mn-lt"/>
              </a:rPr>
              <a:t>NEPŘÍMO ÚMĚRNÝ</a:t>
            </a:r>
            <a:r>
              <a:rPr lang="cs-CZ" altLang="cs-CZ" b="1" dirty="0">
                <a:solidFill>
                  <a:schemeClr val="tx1"/>
                </a:solidFill>
                <a:latin typeface="+mn-lt"/>
              </a:rPr>
              <a:t> – záporný vztah, vyjadřující, že růst jedné proměnné je doprovázen současným poklesem druhé proměnné, např. mezi cenou a poptávaným množstvím = funkce poptávky; </a:t>
            </a:r>
          </a:p>
          <a:p>
            <a:pPr marL="357505" lvl="1" indent="-357505" algn="just">
              <a:lnSpc>
                <a:spcPct val="90000"/>
              </a:lnSpc>
              <a:spcBef>
                <a:spcPts val="500"/>
              </a:spcBef>
              <a:buClrTx/>
              <a:buSzTx/>
              <a:defRPr/>
            </a:pPr>
            <a:r>
              <a:rPr lang="cs-CZ" altLang="cs-CZ" b="1" dirty="0">
                <a:solidFill>
                  <a:srgbClr val="FF0000"/>
                </a:solidFill>
                <a:latin typeface="+mn-lt"/>
              </a:rPr>
              <a:t>NEUTRÁLNÍ</a:t>
            </a:r>
            <a:r>
              <a:rPr lang="cs-CZ" altLang="cs-CZ" b="1" dirty="0">
                <a:solidFill>
                  <a:schemeClr val="tx1"/>
                </a:solidFill>
                <a:latin typeface="+mn-lt"/>
              </a:rPr>
              <a:t> – vzájemná nezávislost proměnných, to znamená, že růst jedné proměnné nevede ke změně druhé proměnné.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ClrTx/>
              <a:buSzTx/>
              <a:defRPr/>
            </a:pPr>
            <a:endParaRPr lang="cs-CZ" altLang="cs-CZ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0000" y="365129"/>
            <a:ext cx="10752000" cy="847445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Vztahy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mezi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proměnnými</a:t>
            </a:r>
            <a:r>
              <a:rPr lang="en-US" dirty="0">
                <a:solidFill>
                  <a:srgbClr val="FF0000"/>
                </a:solidFill>
              </a:rPr>
              <a:t>:</a:t>
            </a:r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4294967295"/>
          </p:nvPr>
        </p:nvSpPr>
        <p:spPr>
          <a:xfrm>
            <a:off x="11579225" y="6356350"/>
            <a:ext cx="612775" cy="312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A44BAA-1A06-B141-8215-9D88CF6A7203}" type="slidenum">
              <a:rPr lang="cs-CZ" smtClean="0"/>
              <a:t>23</a:t>
            </a:fld>
            <a:endParaRPr lang="cs-CZ"/>
          </a:p>
        </p:txBody>
      </p:sp>
      <p:sp>
        <p:nvSpPr>
          <p:cNvPr id="5" name="Nadpis 1"/>
          <p:cNvSpPr txBox="1"/>
          <p:nvPr/>
        </p:nvSpPr>
        <p:spPr>
          <a:xfrm>
            <a:off x="983974" y="436841"/>
            <a:ext cx="9355116" cy="7362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kumimoji="0" 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ÚKOLY</a:t>
            </a:r>
            <a:endParaRPr lang="cs-CZ" sz="4000" noProof="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0634" y="1540679"/>
            <a:ext cx="11310731" cy="4442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F1F28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ÚKOL 1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F1F28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Nakreslete dvě přímky se stejným sklonem, ale různě strmé (ploché).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F1F28"/>
              </a:buClr>
              <a:buSzPct val="75000"/>
              <a:buFont typeface="Arial" panose="020B0604020202020204" pitchFamily="34" charset="0"/>
              <a:buChar char="•"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F1F28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cs-CZ" sz="2400" b="1" dirty="0">
                <a:solidFill>
                  <a:srgbClr val="313131"/>
                </a:solidFill>
                <a:latin typeface="Calibri Light" panose="020F0302020204030204"/>
              </a:rPr>
              <a:t>ÚKOL 2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F1F28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Nakreslete křivku, která má: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F1F28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sklon 0;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F1F28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sklon nekonečno;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F1F28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pozitivní sklon;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F1F28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negativní sklon.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352213" y="6356349"/>
            <a:ext cx="612775" cy="3127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A44BAA-1A06-B141-8215-9D88CF6A7203}" type="slidenum">
              <a:rPr lang="cs-CZ" smtClean="0"/>
              <a:t>24</a:t>
            </a:fld>
            <a:endParaRPr lang="cs-CZ"/>
          </a:p>
        </p:txBody>
      </p:sp>
      <p:sp>
        <p:nvSpPr>
          <p:cNvPr id="8" name="Nadpis 1"/>
          <p:cNvSpPr txBox="1"/>
          <p:nvPr/>
        </p:nvSpPr>
        <p:spPr>
          <a:xfrm>
            <a:off x="1010888" y="218180"/>
            <a:ext cx="10616539" cy="7362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cs-CZ" sz="3200" dirty="0">
                <a:solidFill>
                  <a:srgbClr val="FF0000"/>
                </a:solidFill>
              </a:rPr>
              <a:t>Příklad 1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43" y="1033967"/>
            <a:ext cx="10934770" cy="511835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352213" y="6356349"/>
            <a:ext cx="612775" cy="3127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A44BAA-1A06-B141-8215-9D88CF6A7203}" type="slidenum">
              <a:rPr lang="cs-CZ" smtClean="0"/>
              <a:t>25</a:t>
            </a:fld>
            <a:endParaRPr lang="cs-CZ"/>
          </a:p>
        </p:txBody>
      </p:sp>
      <p:sp>
        <p:nvSpPr>
          <p:cNvPr id="8" name="Nadpis 1"/>
          <p:cNvSpPr txBox="1"/>
          <p:nvPr/>
        </p:nvSpPr>
        <p:spPr>
          <a:xfrm>
            <a:off x="1010888" y="218180"/>
            <a:ext cx="10616539" cy="7362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cs-CZ" sz="3200" dirty="0">
                <a:solidFill>
                  <a:srgbClr val="FF0000"/>
                </a:solidFill>
              </a:rPr>
              <a:t>Příklad 2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26" y="1093304"/>
            <a:ext cx="10336695" cy="512859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352213" y="6356349"/>
            <a:ext cx="612775" cy="3127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A44BAA-1A06-B141-8215-9D88CF6A7203}" type="slidenum">
              <a:rPr lang="cs-CZ" smtClean="0"/>
              <a:t>26</a:t>
            </a:fld>
            <a:endParaRPr lang="cs-CZ"/>
          </a:p>
        </p:txBody>
      </p:sp>
      <p:sp>
        <p:nvSpPr>
          <p:cNvPr id="8" name="Nadpis 1"/>
          <p:cNvSpPr txBox="1"/>
          <p:nvPr/>
        </p:nvSpPr>
        <p:spPr>
          <a:xfrm>
            <a:off x="1010888" y="218180"/>
            <a:ext cx="10616539" cy="7362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cs-CZ" sz="3200" dirty="0">
                <a:solidFill>
                  <a:srgbClr val="FF0000"/>
                </a:solidFill>
              </a:rPr>
              <a:t>Příklad 3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74" y="1063487"/>
            <a:ext cx="10616538" cy="513853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352213" y="6356349"/>
            <a:ext cx="612775" cy="3127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A44BAA-1A06-B141-8215-9D88CF6A7203}" type="slidenum">
              <a:rPr lang="cs-CZ" smtClean="0"/>
              <a:t>27</a:t>
            </a:fld>
            <a:endParaRPr lang="cs-CZ"/>
          </a:p>
        </p:txBody>
      </p:sp>
      <p:sp>
        <p:nvSpPr>
          <p:cNvPr id="8" name="Nadpis 1"/>
          <p:cNvSpPr txBox="1"/>
          <p:nvPr/>
        </p:nvSpPr>
        <p:spPr>
          <a:xfrm>
            <a:off x="1010888" y="218180"/>
            <a:ext cx="10616539" cy="7362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cs-CZ" sz="3200" dirty="0">
                <a:solidFill>
                  <a:srgbClr val="FF0000"/>
                </a:solidFill>
              </a:rPr>
              <a:t>Příklad 4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43" y="1017970"/>
            <a:ext cx="11209984" cy="482205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352213" y="6356349"/>
            <a:ext cx="612775" cy="3127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A44BAA-1A06-B141-8215-9D88CF6A7203}" type="slidenum">
              <a:rPr lang="cs-CZ" smtClean="0"/>
              <a:t>28</a:t>
            </a:fld>
            <a:endParaRPr lang="cs-CZ"/>
          </a:p>
        </p:txBody>
      </p:sp>
      <p:sp>
        <p:nvSpPr>
          <p:cNvPr id="8" name="Nadpis 1"/>
          <p:cNvSpPr txBox="1"/>
          <p:nvPr/>
        </p:nvSpPr>
        <p:spPr>
          <a:xfrm>
            <a:off x="1010888" y="218180"/>
            <a:ext cx="10616539" cy="7362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cs-CZ" sz="3200" dirty="0">
                <a:solidFill>
                  <a:srgbClr val="FF0000"/>
                </a:solidFill>
              </a:rPr>
              <a:t>Příklad 4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43" y="1262269"/>
            <a:ext cx="11776145" cy="424400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227012" y="1188720"/>
            <a:ext cx="11400415" cy="5451100"/>
          </a:xfrm>
        </p:spPr>
        <p:txBody>
          <a:bodyPr>
            <a:normAutofit/>
          </a:bodyPr>
          <a:lstStyle/>
          <a:p>
            <a:pPr algn="just"/>
            <a:r>
              <a:rPr lang="cs-CZ" sz="4000" b="1" noProof="0" dirty="0">
                <a:solidFill>
                  <a:schemeClr val="tx1"/>
                </a:solidFill>
                <a:ea typeface="Times New Roman" panose="02020603050405020304" pitchFamily="18" charset="0"/>
              </a:rPr>
              <a:t>Vyhledejte reálný ekonomický problém, který může být modelován pomocí funkce: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4000" b="1" noProof="0" dirty="0">
                <a:solidFill>
                  <a:schemeClr val="tx1"/>
                </a:solidFill>
                <a:ea typeface="Times New Roman" panose="02020603050405020304" pitchFamily="18" charset="0"/>
              </a:rPr>
              <a:t>Doporučení: vztah mezi CENOU a POPTÁVANÝM MNOŽSTVÍM.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4000" b="1" noProof="0" dirty="0">
                <a:solidFill>
                  <a:schemeClr val="tx1"/>
                </a:solidFill>
                <a:ea typeface="Times New Roman" panose="02020603050405020304" pitchFamily="18" charset="0"/>
              </a:rPr>
              <a:t>Navrhněte vhodnou funkci a graficky znázorněte, jak by změny ceny ovlivnily poptávané množství.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4000" b="1" noProof="0" dirty="0">
                <a:solidFill>
                  <a:schemeClr val="tx1"/>
                </a:solidFill>
                <a:ea typeface="Times New Roman" panose="02020603050405020304" pitchFamily="18" charset="0"/>
              </a:rPr>
              <a:t>Vysvětlete své zjištění.</a:t>
            </a:r>
            <a:r>
              <a:rPr lang="cs-CZ" sz="3600" b="1" noProof="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endParaRPr lang="cs-CZ" sz="4000" b="1" noProof="0" dirty="0">
              <a:solidFill>
                <a:schemeClr val="tx1"/>
              </a:solidFill>
              <a:ea typeface="Times New Roman" panose="02020603050405020304" pitchFamily="18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352213" y="6356349"/>
            <a:ext cx="612775" cy="3127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A44BAA-1A06-B141-8215-9D88CF6A7203}" type="slidenum">
              <a:rPr lang="cs-CZ" smtClean="0"/>
              <a:t>29</a:t>
            </a:fld>
            <a:endParaRPr lang="cs-CZ"/>
          </a:p>
        </p:txBody>
      </p:sp>
      <p:sp>
        <p:nvSpPr>
          <p:cNvPr id="8" name="Nadpis 1"/>
          <p:cNvSpPr txBox="1"/>
          <p:nvPr/>
        </p:nvSpPr>
        <p:spPr>
          <a:xfrm>
            <a:off x="1010888" y="218180"/>
            <a:ext cx="10616539" cy="7362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cs-CZ" sz="3200" dirty="0">
                <a:solidFill>
                  <a:srgbClr val="FF0000"/>
                </a:solidFill>
              </a:rPr>
              <a:t>Příklad 5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352213" y="6356349"/>
            <a:ext cx="612775" cy="3127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A44BAA-1A06-B141-8215-9D88CF6A7203}" type="slidenum">
              <a:rPr lang="cs-CZ" smtClean="0"/>
              <a:t>3</a:t>
            </a:fld>
            <a:endParaRPr lang="cs-CZ"/>
          </a:p>
        </p:txBody>
      </p:sp>
      <p:sp>
        <p:nvSpPr>
          <p:cNvPr id="5" name="Nadpis 1"/>
          <p:cNvSpPr txBox="1"/>
          <p:nvPr/>
        </p:nvSpPr>
        <p:spPr>
          <a:xfrm>
            <a:off x="983974" y="436841"/>
            <a:ext cx="9355116" cy="7362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3200" dirty="0" err="1">
                <a:solidFill>
                  <a:srgbClr val="FF0000"/>
                </a:solidFill>
              </a:rPr>
              <a:t>Matematické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nástroje</a:t>
            </a:r>
            <a:r>
              <a:rPr lang="en-US" sz="3200" dirty="0">
                <a:solidFill>
                  <a:srgbClr val="FF0000"/>
                </a:solidFill>
              </a:rPr>
              <a:t> v </a:t>
            </a:r>
            <a:r>
              <a:rPr lang="en-US" sz="3200" dirty="0" err="1">
                <a:solidFill>
                  <a:srgbClr val="FF0000"/>
                </a:solidFill>
              </a:rPr>
              <a:t>ekonomii</a:t>
            </a:r>
            <a:r>
              <a:rPr lang="cs-CZ" sz="3200" dirty="0">
                <a:solidFill>
                  <a:srgbClr val="FF0000"/>
                </a:solidFill>
              </a:rPr>
              <a:t>: Funkce 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b="43101"/>
          <a:stretch>
            <a:fillRect/>
          </a:stretch>
        </p:blipFill>
        <p:spPr>
          <a:xfrm>
            <a:off x="626165" y="1277177"/>
            <a:ext cx="10726048" cy="21518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rcRect t="63206"/>
          <a:stretch>
            <a:fillRect/>
          </a:stretch>
        </p:blipFill>
        <p:spPr>
          <a:xfrm>
            <a:off x="626164" y="3617843"/>
            <a:ext cx="10664687" cy="13914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64" y="5044109"/>
            <a:ext cx="10664687" cy="107342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6713" y="523991"/>
            <a:ext cx="11121887" cy="694944"/>
          </a:xfrm>
        </p:spPr>
        <p:txBody>
          <a:bodyPr/>
          <a:lstStyle/>
          <a:p>
            <a:pPr algn="ctr"/>
            <a:r>
              <a:rPr lang="cs-CZ" sz="4400" dirty="0">
                <a:solidFill>
                  <a:srgbClr val="FF0000"/>
                </a:solidFill>
              </a:rPr>
              <a:t>1. Vztah mezi cenou a poptávaným množstvím zboží (klasická poptávková křivka)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227012" y="1600200"/>
            <a:ext cx="11775104" cy="4873752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§"/>
            </a:pPr>
            <a:r>
              <a:rPr lang="cs-CZ" sz="4000" b="1" dirty="0">
                <a:solidFill>
                  <a:srgbClr val="7030A0"/>
                </a:solidFill>
                <a:ea typeface="Times New Roman" panose="02020603050405020304" pitchFamily="18" charset="0"/>
              </a:rPr>
              <a:t>Problém: </a:t>
            </a:r>
            <a:r>
              <a:rPr lang="cs-CZ" sz="4000" b="1" dirty="0">
                <a:solidFill>
                  <a:schemeClr val="tx1"/>
                </a:solidFill>
                <a:ea typeface="Times New Roman" panose="02020603050405020304" pitchFamily="18" charset="0"/>
              </a:rPr>
              <a:t>Jak změna ceny ovlivňuje poptávku po určitém zboží, například chlebu.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cs-CZ" sz="4000" b="1" dirty="0">
                <a:solidFill>
                  <a:srgbClr val="7030A0"/>
                </a:solidFill>
                <a:ea typeface="Times New Roman" panose="02020603050405020304" pitchFamily="18" charset="0"/>
              </a:rPr>
              <a:t>Navrhovaná funkce: </a:t>
            </a:r>
            <a:r>
              <a:rPr lang="cs-CZ" sz="4000" b="1" dirty="0">
                <a:solidFill>
                  <a:schemeClr val="tx1"/>
                </a:solidFill>
                <a:ea typeface="Times New Roman" panose="02020603050405020304" pitchFamily="18" charset="0"/>
              </a:rPr>
              <a:t>Poptávku lze modelovat pomocí lineární funkce:</a:t>
            </a:r>
          </a:p>
          <a:p>
            <a:pPr lvl="0" algn="just">
              <a:buFont typeface="Wingdings" panose="05000000000000000000" pitchFamily="2" charset="2"/>
              <a:buChar char="§"/>
            </a:pPr>
            <a:endParaRPr lang="cs-CZ" sz="4000" b="1" dirty="0">
              <a:solidFill>
                <a:schemeClr val="tx1"/>
              </a:solidFill>
              <a:ea typeface="Times New Roman" panose="02020603050405020304" pitchFamily="18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352213" y="6356349"/>
            <a:ext cx="612775" cy="3127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A44BAA-1A06-B141-8215-9D88CF6A7203}" type="slidenum">
              <a:rPr lang="cs-CZ" smtClean="0"/>
              <a:t>30</a:t>
            </a:fld>
            <a:endParaRPr lang="cs-CZ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b="51462"/>
          <a:stretch>
            <a:fillRect/>
          </a:stretch>
        </p:blipFill>
        <p:spPr>
          <a:xfrm>
            <a:off x="4452729" y="3754334"/>
            <a:ext cx="6539948" cy="230853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5679" y="384048"/>
            <a:ext cx="10952922" cy="694944"/>
          </a:xfrm>
        </p:spPr>
        <p:txBody>
          <a:bodyPr/>
          <a:lstStyle/>
          <a:p>
            <a:pPr algn="ctr"/>
            <a:r>
              <a:rPr lang="cs-CZ" sz="4400" dirty="0">
                <a:solidFill>
                  <a:srgbClr val="FF0000"/>
                </a:solidFill>
              </a:rPr>
              <a:t>1. Vztah mezi cenou a poptávkou po zboží (klasická poptávková křivka)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7495146" y="1638966"/>
            <a:ext cx="4469842" cy="4873752"/>
          </a:xfrm>
        </p:spPr>
        <p:txBody>
          <a:bodyPr>
            <a:normAutofit fontScale="77500" lnSpcReduction="20000"/>
          </a:bodyPr>
          <a:lstStyle/>
          <a:p>
            <a:pPr lvl="0" algn="just">
              <a:buFont typeface="Wingdings" panose="05000000000000000000" pitchFamily="2" charset="2"/>
              <a:buChar char="§"/>
            </a:pPr>
            <a:r>
              <a:rPr lang="cs-CZ" sz="4000" b="1" dirty="0">
                <a:solidFill>
                  <a:schemeClr val="tx1"/>
                </a:solidFill>
                <a:ea typeface="Times New Roman" panose="02020603050405020304" pitchFamily="18" charset="0"/>
              </a:rPr>
              <a:t>Graf: Lineární poptávková křivka: klesající: vyšší cena snižuje poptávané množství.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cs-CZ" sz="4000" b="1" dirty="0">
                <a:solidFill>
                  <a:schemeClr val="tx1"/>
                </a:solidFill>
                <a:ea typeface="Times New Roman" panose="02020603050405020304" pitchFamily="18" charset="0"/>
              </a:rPr>
              <a:t>Vysvětlení: Křivka ukazuje negativní vztah mezi cenou a poptávkou – čím vyšší cena, tím méně spotřebitelů je ochotno nakupovat.</a:t>
            </a:r>
          </a:p>
          <a:p>
            <a:pPr lvl="0" algn="just">
              <a:buFont typeface="Wingdings" panose="05000000000000000000" pitchFamily="2" charset="2"/>
              <a:buChar char="§"/>
            </a:pPr>
            <a:endParaRPr lang="cs-CZ" sz="4000" b="1" dirty="0">
              <a:solidFill>
                <a:schemeClr val="tx1"/>
              </a:solidFill>
              <a:ea typeface="Times New Roman" panose="02020603050405020304" pitchFamily="18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352213" y="6356349"/>
            <a:ext cx="612775" cy="3127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A44BAA-1A06-B141-8215-9D88CF6A7203}" type="slidenum">
              <a:rPr lang="cs-CZ" smtClean="0"/>
              <a:t>31</a:t>
            </a:fld>
            <a:endParaRPr lang="cs-C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50418"/>
          <a:stretch>
            <a:fillRect/>
          </a:stretch>
        </p:blipFill>
        <p:spPr>
          <a:xfrm>
            <a:off x="227012" y="1728418"/>
            <a:ext cx="7027511" cy="299266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/>
              <a:t>2. </a:t>
            </a:r>
            <a:r>
              <a:rPr lang="cs-CZ" sz="4400" dirty="0"/>
              <a:t>Vztah mezi cenou a poptávkou u luxusního zboží (efekt </a:t>
            </a:r>
            <a:r>
              <a:rPr lang="cs-CZ" sz="4400" dirty="0" err="1"/>
              <a:t>Veblenova</a:t>
            </a:r>
            <a:r>
              <a:rPr lang="cs-CZ" sz="4400" dirty="0"/>
              <a:t> zboží)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2117" y="1690692"/>
            <a:ext cx="11461173" cy="4564635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§"/>
            </a:pPr>
            <a:r>
              <a:rPr lang="cs-CZ" sz="3200" b="1" dirty="0">
                <a:solidFill>
                  <a:srgbClr val="7030A0"/>
                </a:solidFill>
                <a:ea typeface="Times New Roman" panose="02020603050405020304" pitchFamily="18" charset="0"/>
              </a:rPr>
              <a:t>Problém: </a:t>
            </a:r>
            <a:r>
              <a:rPr lang="cs-CZ" sz="3200" b="1" dirty="0">
                <a:solidFill>
                  <a:schemeClr val="tx1"/>
                </a:solidFill>
                <a:ea typeface="Times New Roman" panose="02020603050405020304" pitchFamily="18" charset="0"/>
              </a:rPr>
              <a:t>Jak změna ceny luxusního zboží, například diamantů, ovlivňuje poptávku.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cs-CZ" sz="3200" b="1" dirty="0">
                <a:solidFill>
                  <a:srgbClr val="7030A0"/>
                </a:solidFill>
                <a:ea typeface="Times New Roman" panose="02020603050405020304" pitchFamily="18" charset="0"/>
              </a:rPr>
              <a:t>Navrhovaná funkce: </a:t>
            </a:r>
            <a:r>
              <a:rPr lang="cs-CZ" sz="3200" b="1" dirty="0">
                <a:solidFill>
                  <a:schemeClr val="tx1"/>
                </a:solidFill>
                <a:ea typeface="Times New Roman" panose="02020603050405020304" pitchFamily="18" charset="0"/>
              </a:rPr>
              <a:t>Poptávka může být modelována pomocí nelineární funkce: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862" y="3561823"/>
            <a:ext cx="4969566" cy="269350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335312"/>
            <a:ext cx="10752000" cy="1046227"/>
          </a:xfrm>
        </p:spPr>
        <p:txBody>
          <a:bodyPr/>
          <a:lstStyle/>
          <a:p>
            <a:r>
              <a:rPr lang="cs-CZ" sz="4400" dirty="0"/>
              <a:t>2. Vztah mezi cenou a poptávkou u luxusního zboží (efekt </a:t>
            </a:r>
            <a:r>
              <a:rPr lang="cs-CZ" sz="4400" dirty="0" err="1"/>
              <a:t>Veblenova</a:t>
            </a:r>
            <a:r>
              <a:rPr lang="cs-CZ" sz="4400" dirty="0"/>
              <a:t> zboží)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7013" y="1638966"/>
            <a:ext cx="7088188" cy="2217417"/>
          </a:xfrm>
        </p:spPr>
      </p:pic>
      <p:sp>
        <p:nvSpPr>
          <p:cNvPr id="9" name="Zástupný obsah 2"/>
          <p:cNvSpPr txBox="1"/>
          <p:nvPr/>
        </p:nvSpPr>
        <p:spPr>
          <a:xfrm>
            <a:off x="7495146" y="1638966"/>
            <a:ext cx="4469842" cy="4483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CF1F28"/>
              </a:buClr>
              <a:buSzPct val="75000"/>
              <a:buFont typeface="Arial" panose="020B0604020202020204" pitchFamily="34" charset="0"/>
              <a:buChar char="•"/>
              <a:defRPr sz="2800" kern="1200">
                <a:solidFill>
                  <a:srgbClr val="31313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CF1F28"/>
              </a:buClr>
              <a:buSzPct val="75000"/>
              <a:buFont typeface="Arial" panose="020B0604020202020204" pitchFamily="34" charset="0"/>
              <a:buChar char="•"/>
              <a:defRPr sz="2400" kern="1200">
                <a:solidFill>
                  <a:srgbClr val="31313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CF1F28"/>
              </a:buClr>
              <a:buSzPct val="75000"/>
              <a:buFont typeface="Arial" panose="020B0604020202020204" pitchFamily="34" charset="0"/>
              <a:buChar char="•"/>
              <a:defRPr sz="2400" kern="1200">
                <a:solidFill>
                  <a:srgbClr val="31313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CF1F28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rgbClr val="31313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CF1F28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rgbClr val="31313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cs-CZ" sz="3600" b="1" dirty="0">
                <a:solidFill>
                  <a:srgbClr val="7030A0"/>
                </a:solidFill>
                <a:ea typeface="Times New Roman" panose="02020603050405020304" pitchFamily="18" charset="0"/>
              </a:rPr>
              <a:t>Graf: </a:t>
            </a:r>
            <a:r>
              <a:rPr lang="cs-CZ" sz="3600" b="1" dirty="0">
                <a:solidFill>
                  <a:schemeClr val="tx1"/>
                </a:solidFill>
                <a:ea typeface="Times New Roman" panose="02020603050405020304" pitchFamily="18" charset="0"/>
              </a:rPr>
              <a:t>Křivka má tvar rostoucí paraboly, protože vyšší cena může zvýšit vnímanou hodnotu luxusního zboží, což vede k vyšší poptávce.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cs-CZ" sz="3600" b="1" dirty="0">
              <a:solidFill>
                <a:schemeClr val="tx1"/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012" y="3968143"/>
            <a:ext cx="726813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Vysvětlení: </a:t>
            </a: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V případě luxusního zboží může vyšší cena lákat více kupujících, 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protože cena signalizuje prestiž.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352213" y="6356349"/>
            <a:ext cx="612775" cy="3127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A44BAA-1A06-B141-8215-9D88CF6A7203}" type="slidenum">
              <a:rPr lang="cs-CZ" smtClean="0"/>
              <a:t>34</a:t>
            </a:fld>
            <a:endParaRPr lang="cs-CZ"/>
          </a:p>
        </p:txBody>
      </p:sp>
      <p:pic>
        <p:nvPicPr>
          <p:cNvPr id="10" name="Picture 9" descr="A graph of different colored lines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42"/>
          <a:stretch>
            <a:fillRect/>
          </a:stretch>
        </p:blipFill>
        <p:spPr>
          <a:xfrm>
            <a:off x="1" y="0"/>
            <a:ext cx="12192000" cy="678842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Hranice </a:t>
            </a:r>
            <a:r>
              <a:rPr lang="en-GB" dirty="0" err="1"/>
              <a:t>produkčních</a:t>
            </a:r>
            <a:r>
              <a:rPr lang="en-GB" dirty="0"/>
              <a:t> </a:t>
            </a:r>
            <a:r>
              <a:rPr lang="en-GB" dirty="0" err="1"/>
              <a:t>možností</a:t>
            </a:r>
            <a:r>
              <a:rPr lang="en-GB" dirty="0"/>
              <a:t> (PPF)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505" y="1690692"/>
            <a:ext cx="11064496" cy="441193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b="1" noProof="0" dirty="0"/>
              <a:t>PPF:</a:t>
            </a:r>
          </a:p>
          <a:p>
            <a:pPr marL="357505" lvl="1" indent="-268605" algn="just">
              <a:buFont typeface="Wingdings" panose="05000000000000000000" pitchFamily="2" charset="2"/>
              <a:buChar char="Ø"/>
            </a:pPr>
            <a:r>
              <a:rPr lang="cs-CZ" sz="2800" b="1" noProof="0" dirty="0"/>
              <a:t>znázorňuje maximální kombinace množství dvou statků, které může společnost vyrobit při plném využití dostupných zdrojů a technologií;</a:t>
            </a:r>
          </a:p>
          <a:p>
            <a:pPr marL="357505" lvl="1" indent="-268605" algn="just">
              <a:buFont typeface="Wingdings" panose="05000000000000000000" pitchFamily="2" charset="2"/>
              <a:buChar char="Ø"/>
            </a:pPr>
            <a:r>
              <a:rPr lang="cs-CZ" sz="2800" b="1" noProof="0" dirty="0"/>
              <a:t>používána k ilustraci ekonomických konceptů, jako jsou efektivnost, alokace zdrojů, ekonomický růst (posun PPF směrem ven) nebo dopady technologických inovací.</a:t>
            </a:r>
          </a:p>
          <a:p>
            <a:pPr marL="357505" lvl="1" indent="-268605" algn="just">
              <a:buFont typeface="Wingdings" panose="05000000000000000000" pitchFamily="2" charset="2"/>
              <a:buChar char="Ø"/>
            </a:pPr>
            <a:endParaRPr lang="cs-CZ" sz="2800" b="1" dirty="0"/>
          </a:p>
          <a:p>
            <a:pPr marL="268605" lvl="1" indent="-268605" algn="just"/>
            <a:r>
              <a:rPr lang="cs-CZ" sz="2800" b="1" noProof="0" dirty="0"/>
              <a:t>Klíčové vlastnosti hranice produkčních možností:</a:t>
            </a:r>
          </a:p>
          <a:p>
            <a:pPr marL="660400" lvl="1" indent="-571500" algn="just">
              <a:buFont typeface="+mj-lt"/>
              <a:buAutoNum type="romanLcPeriod"/>
            </a:pPr>
            <a:r>
              <a:rPr lang="cs-CZ" sz="2800" b="1" noProof="0" dirty="0">
                <a:highlight>
                  <a:srgbClr val="FFFF00"/>
                </a:highlight>
              </a:rPr>
              <a:t>Efektivnost:</a:t>
            </a:r>
            <a:r>
              <a:rPr lang="cs-CZ" sz="2800" b="1" noProof="0" dirty="0"/>
              <a:t> Body ležící na hranici představují efektivní alokaci zdrojů, kdy není možné zvýšit produkci jednoho statku, aniž by došlo ke snížení produkce jiného.</a:t>
            </a:r>
          </a:p>
          <a:p>
            <a:pPr marL="660400" lvl="1" indent="-571500" algn="just">
              <a:buFont typeface="+mj-lt"/>
              <a:buAutoNum type="romanLcPeriod"/>
            </a:pPr>
            <a:r>
              <a:rPr lang="cs-CZ" sz="2800" b="1" noProof="0" dirty="0">
                <a:highlight>
                  <a:srgbClr val="FFFF00"/>
                </a:highlight>
              </a:rPr>
              <a:t>Neefektivnost: </a:t>
            </a:r>
            <a:r>
              <a:rPr lang="cs-CZ" sz="2800" b="1" noProof="0" dirty="0"/>
              <a:t>Body uvnitř hranice signalizují nevyužití zdrojů nebo neefektivní alokaci.</a:t>
            </a:r>
          </a:p>
          <a:p>
            <a:pPr marL="431800" lvl="1" indent="-342900" algn="just"/>
            <a:endParaRPr lang="cs-CZ" sz="2800" b="1" noProof="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Hranice </a:t>
            </a:r>
            <a:r>
              <a:rPr lang="en-GB" dirty="0" err="1"/>
              <a:t>produkčních</a:t>
            </a:r>
            <a:r>
              <a:rPr lang="en-GB" dirty="0"/>
              <a:t> </a:t>
            </a:r>
            <a:r>
              <a:rPr lang="en-GB" dirty="0" err="1"/>
              <a:t>možností</a:t>
            </a:r>
            <a:r>
              <a:rPr lang="en-GB" dirty="0"/>
              <a:t> (PPF)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113" y="1620078"/>
            <a:ext cx="11430000" cy="4286751"/>
          </a:xfrm>
        </p:spPr>
        <p:txBody>
          <a:bodyPr>
            <a:normAutofit lnSpcReduction="10000"/>
          </a:bodyPr>
          <a:lstStyle/>
          <a:p>
            <a:pPr marL="660400" lvl="1" indent="-571500" algn="just">
              <a:buFont typeface="+mj-lt"/>
              <a:buAutoNum type="romanLcPeriod"/>
            </a:pPr>
            <a:r>
              <a:rPr lang="cs-CZ" sz="2400" b="1" noProof="0" dirty="0">
                <a:highlight>
                  <a:srgbClr val="FFFF00"/>
                </a:highlight>
              </a:rPr>
              <a:t>Nedosažitelnost:</a:t>
            </a:r>
            <a:r>
              <a:rPr lang="cs-CZ" sz="2400" b="1" noProof="0" dirty="0"/>
              <a:t> Body ležící mimo hranici jsou při daných zdrojích a technologii nedosažitelné.</a:t>
            </a:r>
          </a:p>
          <a:p>
            <a:pPr marL="660400" lvl="1" indent="-571500" algn="just">
              <a:buFont typeface="+mj-lt"/>
              <a:buAutoNum type="romanLcPeriod"/>
            </a:pPr>
            <a:r>
              <a:rPr lang="cs-CZ" sz="2400" b="1" noProof="0" dirty="0">
                <a:highlight>
                  <a:srgbClr val="FFFF00"/>
                </a:highlight>
              </a:rPr>
              <a:t>Náklady obětované příležitosti: </a:t>
            </a:r>
            <a:r>
              <a:rPr lang="cs-CZ" sz="2400" b="1" noProof="0" dirty="0"/>
              <a:t>Sklon hranice ukazuje náklady obětované příležitosti, tedy kolik jednoho statku je třeba obětovat pro zvýšení produkce druhého.</a:t>
            </a:r>
          </a:p>
          <a:p>
            <a:pPr marL="431800" lvl="1" indent="-342900" algn="just"/>
            <a:endParaRPr lang="cs-CZ" b="1" dirty="0"/>
          </a:p>
          <a:p>
            <a:pPr marL="431800" lvl="1" indent="-342900" algn="just"/>
            <a:r>
              <a:rPr lang="cs-CZ" b="1" noProof="0" dirty="0"/>
              <a:t>Tvar PPF:</a:t>
            </a:r>
          </a:p>
          <a:p>
            <a:pPr marL="546100" lvl="1" indent="-457200" algn="just">
              <a:buFont typeface="+mj-lt"/>
              <a:buAutoNum type="arabicPeriod"/>
            </a:pPr>
            <a:r>
              <a:rPr lang="cs-CZ" b="1" noProof="0" dirty="0">
                <a:highlight>
                  <a:srgbClr val="FFFF00"/>
                </a:highlight>
              </a:rPr>
              <a:t>Konkávní tvar (běžný): </a:t>
            </a:r>
            <a:r>
              <a:rPr lang="cs-CZ" b="1" noProof="0" dirty="0"/>
              <a:t>Odráží rostoucí náklady obětované příležitosti, protože některé zdroje jsou specializované a nejsou stejně efektivní při výrobě obou statků.</a:t>
            </a:r>
          </a:p>
          <a:p>
            <a:pPr marL="546100" lvl="1" indent="-457200" algn="just">
              <a:buFont typeface="+mj-lt"/>
              <a:buAutoNum type="arabicPeriod"/>
            </a:pPr>
            <a:r>
              <a:rPr lang="cs-CZ" b="1" noProof="0" dirty="0">
                <a:highlight>
                  <a:srgbClr val="FFFF00"/>
                </a:highlight>
              </a:rPr>
              <a:t>Lineární tvar: </a:t>
            </a:r>
            <a:r>
              <a:rPr lang="cs-CZ" b="1" noProof="0" dirty="0"/>
              <a:t>Naznačuje konstantní náklady obětované příležitosti.</a:t>
            </a:r>
          </a:p>
          <a:p>
            <a:pPr marL="546100" lvl="1" indent="-457200" algn="just">
              <a:buFont typeface="+mj-lt"/>
              <a:buAutoNum type="arabicPeriod"/>
            </a:pPr>
            <a:r>
              <a:rPr lang="cs-CZ" b="1" noProof="0" dirty="0">
                <a:highlight>
                  <a:srgbClr val="FFFF00"/>
                </a:highlight>
              </a:rPr>
              <a:t>Konvexní tvar: </a:t>
            </a:r>
            <a:r>
              <a:rPr lang="cs-CZ" b="1" noProof="0" dirty="0"/>
              <a:t>Ojedinělý, signalizuje klesající náklady obětované příležitosti.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352213" y="6356349"/>
            <a:ext cx="612775" cy="3127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A44BAA-1A06-B141-8215-9D88CF6A7203}" type="slidenum">
              <a:rPr lang="cs-CZ" smtClean="0"/>
              <a:t>37</a:t>
            </a:fld>
            <a:endParaRPr lang="cs-CZ"/>
          </a:p>
        </p:txBody>
      </p:sp>
      <p:sp>
        <p:nvSpPr>
          <p:cNvPr id="8" name="Nadpis 1"/>
          <p:cNvSpPr txBox="1"/>
          <p:nvPr/>
        </p:nvSpPr>
        <p:spPr>
          <a:xfrm>
            <a:off x="1348449" y="267967"/>
            <a:ext cx="10616539" cy="7362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cs-CZ" sz="3200" dirty="0">
                <a:solidFill>
                  <a:srgbClr val="FF0000"/>
                </a:solidFill>
              </a:rPr>
              <a:t>Příklad 6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39" y="1321904"/>
            <a:ext cx="11320670" cy="489999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92695"/>
            <a:ext cx="11559208" cy="49496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59376" y="346286"/>
            <a:ext cx="6097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srgbClr val="FF0000"/>
                </a:solidFill>
              </a:rPr>
              <a:t>Příklad 6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59376" y="346286"/>
            <a:ext cx="6097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srgbClr val="FF0000"/>
                </a:solidFill>
              </a:rPr>
              <a:t>Příklad 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48" y="1171911"/>
            <a:ext cx="11628781" cy="40361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352213" y="6356349"/>
            <a:ext cx="612775" cy="3127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A44BAA-1A06-B141-8215-9D88CF6A7203}" type="slidenum">
              <a:rPr lang="cs-CZ" smtClean="0"/>
              <a:t>4</a:t>
            </a:fld>
            <a:endParaRPr lang="cs-CZ"/>
          </a:p>
        </p:txBody>
      </p:sp>
      <p:sp>
        <p:nvSpPr>
          <p:cNvPr id="5" name="Nadpis 1"/>
          <p:cNvSpPr txBox="1"/>
          <p:nvPr/>
        </p:nvSpPr>
        <p:spPr>
          <a:xfrm>
            <a:off x="983974" y="436841"/>
            <a:ext cx="9355116" cy="5471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3200" dirty="0" err="1">
                <a:solidFill>
                  <a:srgbClr val="FF0000"/>
                </a:solidFill>
              </a:rPr>
              <a:t>Matematické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nástroje</a:t>
            </a:r>
            <a:r>
              <a:rPr lang="en-US" sz="3200" dirty="0">
                <a:solidFill>
                  <a:srgbClr val="FF0000"/>
                </a:solidFill>
              </a:rPr>
              <a:t> v </a:t>
            </a:r>
            <a:r>
              <a:rPr lang="en-US" sz="3200" dirty="0" err="1">
                <a:solidFill>
                  <a:srgbClr val="FF0000"/>
                </a:solidFill>
              </a:rPr>
              <a:t>ekonomii</a:t>
            </a:r>
            <a:r>
              <a:rPr lang="cs-CZ" sz="3200" dirty="0">
                <a:solidFill>
                  <a:srgbClr val="FF0000"/>
                </a:solidFill>
              </a:rPr>
              <a:t>: Funkce 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765" y="1162878"/>
            <a:ext cx="9968948" cy="503914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59376" y="346286"/>
            <a:ext cx="6097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srgbClr val="FF0000"/>
                </a:solidFill>
              </a:rPr>
              <a:t>Příklad 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558" y="1351722"/>
            <a:ext cx="5608154" cy="4621696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59376" y="346286"/>
            <a:ext cx="6097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srgbClr val="FF0000"/>
                </a:solidFill>
              </a:rPr>
              <a:t>Příklad 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5" y="931061"/>
            <a:ext cx="11459817" cy="20275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59376" y="2958644"/>
            <a:ext cx="6097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srgbClr val="FF0000"/>
                </a:solidFill>
              </a:rPr>
              <a:t>Příklad 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40" y="3768564"/>
            <a:ext cx="4206897" cy="4539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417" y="3768564"/>
            <a:ext cx="3896140" cy="24135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244" y="1480930"/>
            <a:ext cx="11509512" cy="465151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cs-CZ" b="1" noProof="0" dirty="0"/>
              <a:t>Graf určité funkce: grafické znázornění chování určité funkce; ilustrace, která ukazuje vzájemný vztah mezi 2 nebo více veličinami (proměnnými).</a:t>
            </a:r>
          </a:p>
          <a:p>
            <a:pPr algn="just"/>
            <a:r>
              <a:rPr lang="cs-CZ" b="1" dirty="0">
                <a:highlight>
                  <a:srgbClr val="FFFF00"/>
                </a:highlight>
              </a:rPr>
              <a:t>Proměnná = předmět zájmu/zkoumání, může být definována a měřena</a:t>
            </a:r>
            <a:r>
              <a:rPr lang="cs-CZ" b="1" dirty="0"/>
              <a:t> (cena výrobku, množství produktu, odpracované hodiny, rozloha půdy, teplota , tlak, hmotnost…)</a:t>
            </a:r>
          </a:p>
          <a:p>
            <a:pPr algn="just"/>
            <a:r>
              <a:rPr lang="cs-CZ" b="1" dirty="0"/>
              <a:t>Vztah mezi proměnnými: přímá nebo nepřímá úměra/závislost, nezávislé veličiny</a:t>
            </a:r>
          </a:p>
          <a:p>
            <a:pPr algn="just"/>
            <a:r>
              <a:rPr lang="cs-CZ" b="1" noProof="0" dirty="0"/>
              <a:t>Výhoda grafu: přehledný, názorný, srozumitelný.</a:t>
            </a:r>
          </a:p>
          <a:p>
            <a:pPr algn="just"/>
            <a:endParaRPr lang="cs-CZ" b="1" noProof="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b="1" noProof="0" dirty="0"/>
              <a:t>Náležitosti grafu: osy, počátek, popisky os a křivek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b="1" noProof="0" dirty="0"/>
              <a:t>Osy grafu svislá, vodorovná, měřítko, popisek osy, jednotky</a:t>
            </a:r>
          </a:p>
          <a:p>
            <a:pPr algn="just"/>
            <a:endParaRPr lang="cs-CZ" b="1" noProof="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b="1" noProof="0" dirty="0"/>
              <a:t>Typy grafů: bodový graf, časová řada, sloupcový graf, spojnicový graf, koláčový graf….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cs-CZ" b="1" noProof="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b="1" noProof="0" dirty="0">
                <a:highlight>
                  <a:srgbClr val="FFFF00"/>
                </a:highlight>
              </a:rPr>
              <a:t>Přímka vs. křivka konvexní, konkávní.</a:t>
            </a:r>
          </a:p>
          <a:p>
            <a:pPr marL="447675" indent="-358775" algn="just">
              <a:buFont typeface="Wingdings" panose="05000000000000000000" pitchFamily="2" charset="2"/>
              <a:buChar char="Ø"/>
            </a:pPr>
            <a:endParaRPr lang="cs-CZ" b="1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294967295"/>
          </p:nvPr>
        </p:nvSpPr>
        <p:spPr>
          <a:xfrm>
            <a:off x="11579225" y="6356350"/>
            <a:ext cx="612775" cy="312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A44BAA-1A06-B141-8215-9D88CF6A7203}" type="slidenum">
              <a:rPr lang="cs-CZ" smtClean="0"/>
              <a:t>5</a:t>
            </a:fld>
            <a:endParaRPr lang="cs-CZ"/>
          </a:p>
        </p:txBody>
      </p:sp>
      <p:sp>
        <p:nvSpPr>
          <p:cNvPr id="5" name="Nadpis 1"/>
          <p:cNvSpPr txBox="1"/>
          <p:nvPr/>
        </p:nvSpPr>
        <p:spPr>
          <a:xfrm>
            <a:off x="983974" y="436841"/>
            <a:ext cx="9355116" cy="7362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cs-CZ" sz="3200" noProof="0" dirty="0">
                <a:solidFill>
                  <a:srgbClr val="FF0000"/>
                </a:solidFill>
              </a:rPr>
              <a:t>Matematické nástroje v ekonomii: Grafy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244" y="1480930"/>
            <a:ext cx="11509512" cy="4651513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b="1" noProof="0" dirty="0"/>
              <a:t>Graf = důležitý nástroj moderní ekonomie: rychlá vizuální prezentaci údajů nebo vztahu mezi dvěma proměnnými.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cs-CZ" b="1" noProof="0" dirty="0"/>
          </a:p>
          <a:p>
            <a:pPr marL="514350" indent="-514350" algn="just">
              <a:buFont typeface="+mj-lt"/>
              <a:buAutoNum type="arabicPeriod"/>
            </a:pPr>
            <a:r>
              <a:rPr lang="cs-CZ" b="1" noProof="0" dirty="0">
                <a:highlight>
                  <a:srgbClr val="FFFF00"/>
                </a:highlight>
              </a:rPr>
              <a:t>V matematice: </a:t>
            </a:r>
            <a:r>
              <a:rPr lang="cs-CZ" b="1" noProof="0" dirty="0"/>
              <a:t>nezávisle proměnná obvykle znázorněna na horizontální ose, závisle proměnné se obvykle vynáší na vertikální osu. Graf poté indikuje vztah mezi nezávisle a závisle proměnnou.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b="1" noProof="0" dirty="0">
                <a:highlight>
                  <a:srgbClr val="FFFF00"/>
                </a:highlight>
              </a:rPr>
              <a:t>V ekonomii: </a:t>
            </a:r>
            <a:r>
              <a:rPr lang="cs-CZ" b="1" noProof="0" dirty="0"/>
              <a:t>běžné grafické znázornění funkce s nezávisle proměnnou na vertikální ose a závisle proměnnou na horizontální ose: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b="1" noProof="0" dirty="0"/>
              <a:t>Například </a:t>
            </a:r>
            <a:r>
              <a:rPr lang="cs-CZ" b="1" noProof="0" dirty="0">
                <a:solidFill>
                  <a:srgbClr val="FF0000"/>
                </a:solidFill>
              </a:rPr>
              <a:t>FUNKCE POPTÁVKY: </a:t>
            </a:r>
            <a:r>
              <a:rPr lang="cs-CZ" b="1" noProof="0" dirty="0"/>
              <a:t>vyjádřena s cenou na vertikální ose a s poptávaným množstvím na ose horizontální.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294967295"/>
          </p:nvPr>
        </p:nvSpPr>
        <p:spPr>
          <a:xfrm>
            <a:off x="11579225" y="6356350"/>
            <a:ext cx="612775" cy="312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A44BAA-1A06-B141-8215-9D88CF6A7203}" type="slidenum">
              <a:rPr lang="cs-CZ" smtClean="0"/>
              <a:t>6</a:t>
            </a:fld>
            <a:endParaRPr lang="cs-CZ"/>
          </a:p>
        </p:txBody>
      </p:sp>
      <p:sp>
        <p:nvSpPr>
          <p:cNvPr id="5" name="Nadpis 1"/>
          <p:cNvSpPr txBox="1"/>
          <p:nvPr/>
        </p:nvSpPr>
        <p:spPr>
          <a:xfrm>
            <a:off x="983974" y="436841"/>
            <a:ext cx="9355116" cy="7362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cs-CZ" sz="3200" noProof="0" dirty="0">
                <a:solidFill>
                  <a:srgbClr val="FF0000"/>
                </a:solidFill>
              </a:rPr>
              <a:t>Matematické nástroje v ekonomii: Grafy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209" y="1272210"/>
            <a:ext cx="11721547" cy="4860234"/>
          </a:xfrm>
        </p:spPr>
        <p:txBody>
          <a:bodyPr>
            <a:normAutofit/>
          </a:bodyPr>
          <a:lstStyle/>
          <a:p>
            <a:pPr algn="just"/>
            <a:r>
              <a:rPr lang="cs-CZ" b="1" noProof="0" dirty="0"/>
              <a:t>Grafické znázornění chování určité funkce: umožňuje rychlou vizuální prezentaci údajů nebo vztahu mezi dvěma proměnnými. Obr. 1 – dva grafy funkcí. </a:t>
            </a:r>
          </a:p>
          <a:p>
            <a:pPr algn="just"/>
            <a:endParaRPr lang="cs-CZ" b="1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294967295"/>
          </p:nvPr>
        </p:nvSpPr>
        <p:spPr>
          <a:xfrm>
            <a:off x="11579225" y="6356350"/>
            <a:ext cx="612775" cy="312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A44BAA-1A06-B141-8215-9D88CF6A7203}" type="slidenum">
              <a:rPr lang="cs-CZ" smtClean="0"/>
              <a:t>7</a:t>
            </a:fld>
            <a:endParaRPr lang="cs-CZ"/>
          </a:p>
        </p:txBody>
      </p:sp>
      <p:sp>
        <p:nvSpPr>
          <p:cNvPr id="5" name="Nadpis 1"/>
          <p:cNvSpPr txBox="1"/>
          <p:nvPr/>
        </p:nvSpPr>
        <p:spPr>
          <a:xfrm>
            <a:off x="983974" y="436841"/>
            <a:ext cx="9355116" cy="7362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cs-CZ" sz="3200" noProof="0" dirty="0">
                <a:solidFill>
                  <a:srgbClr val="FF0000"/>
                </a:solidFill>
              </a:rPr>
              <a:t>Matematické nástroje v ekonomii: Grafy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44" y="2663928"/>
            <a:ext cx="7799734" cy="33469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58809" y="2405383"/>
            <a:ext cx="3491947" cy="3426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F1F28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 ekonomii = graf důležitým nástrojem pro vysvětlení ekonomických souvislostí: často zobrazuje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F1F28"/>
              </a:buClr>
              <a:buSzPct val="75000"/>
              <a:buFont typeface="+mj-lt"/>
              <a:buAutoNum type="romanUcPeriod"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nezávisle proměnnou (např. cenu) na vertikální ose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F1F28"/>
              </a:buClr>
              <a:buSzPct val="75000"/>
              <a:buFont typeface="+mj-lt"/>
              <a:buAutoNum type="romanUcPeriod"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 závisle proměnnou (např. poptávané množství) na horizontální ose.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0983" y="493486"/>
            <a:ext cx="10770033" cy="548130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Rovnice</a:t>
            </a:r>
            <a:r>
              <a:rPr lang="en-US" dirty="0">
                <a:solidFill>
                  <a:srgbClr val="FF0000"/>
                </a:solidFill>
              </a:rPr>
              <a:t> a identity: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352213" y="6356349"/>
            <a:ext cx="612775" cy="3127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A44BAA-1A06-B141-8215-9D88CF6A7203}" type="slidenum">
              <a:rPr lang="cs-CZ" smtClean="0"/>
              <a:t>8</a:t>
            </a:fld>
            <a:endParaRPr lang="cs-CZ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43" y="1308656"/>
            <a:ext cx="11598965" cy="1142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843" y="2544418"/>
            <a:ext cx="11776145" cy="31705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0983" y="493486"/>
            <a:ext cx="10770033" cy="548130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Rovnice</a:t>
            </a:r>
            <a:r>
              <a:rPr lang="en-US" dirty="0">
                <a:solidFill>
                  <a:srgbClr val="FF0000"/>
                </a:solidFill>
              </a:rPr>
              <a:t> a identity: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352213" y="6356349"/>
            <a:ext cx="612775" cy="3127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A44BAA-1A06-B141-8215-9D88CF6A7203}" type="slidenum">
              <a:rPr lang="cs-CZ" smtClean="0"/>
              <a:t>9</a:t>
            </a:fld>
            <a:endParaRPr lang="cs-C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83" y="1361661"/>
            <a:ext cx="11766205" cy="47111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f7e5f55-07d1-4868-9b85-42c16e5f375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C6E2AD65BA15249A7B05B7D5E97129C" ma:contentTypeVersion="15" ma:contentTypeDescription="Vytvoří nový dokument" ma:contentTypeScope="" ma:versionID="4b424006f4a097d50b9d2b24c8b1283d">
  <xsd:schema xmlns:xsd="http://www.w3.org/2001/XMLSchema" xmlns:xs="http://www.w3.org/2001/XMLSchema" xmlns:p="http://schemas.microsoft.com/office/2006/metadata/properties" xmlns:ns3="bf7e5f55-07d1-4868-9b85-42c16e5f375e" xmlns:ns4="6f60b1d1-a4e8-4e81-b0d2-f5a86210fe53" targetNamespace="http://schemas.microsoft.com/office/2006/metadata/properties" ma:root="true" ma:fieldsID="0f6cf52edfa76a65320447689d5352be" ns3:_="" ns4:_="">
    <xsd:import namespace="bf7e5f55-07d1-4868-9b85-42c16e5f375e"/>
    <xsd:import namespace="6f60b1d1-a4e8-4e81-b0d2-f5a86210fe5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MediaServiceSearchPropertie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7e5f55-07d1-4868-9b85-42c16e5f37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0b1d1-a4e8-4e81-b0d2-f5a86210fe53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75E0E1-E5A0-438E-BEC4-272DC1D4CC59}">
  <ds:schemaRefs/>
</ds:datastoreItem>
</file>

<file path=customXml/itemProps2.xml><?xml version="1.0" encoding="utf-8"?>
<ds:datastoreItem xmlns:ds="http://schemas.openxmlformats.org/officeDocument/2006/customXml" ds:itemID="{7D979BC1-98DF-4ACF-81A9-36DEFA2CDA4B}">
  <ds:schemaRefs/>
</ds:datastoreItem>
</file>

<file path=customXml/itemProps3.xml><?xml version="1.0" encoding="utf-8"?>
<ds:datastoreItem xmlns:ds="http://schemas.openxmlformats.org/officeDocument/2006/customXml" ds:itemID="{2CBF716B-02C5-45B3-84B5-58AA1A8FB18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Sablona PPT_sirokouhla_EN</Template>
  <TotalTime>3</TotalTime>
  <Words>2434</Words>
  <Application>Microsoft Office PowerPoint</Application>
  <PresentationFormat>Widescreen</PresentationFormat>
  <Paragraphs>292</Paragraphs>
  <Slides>41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Times New Roman</vt:lpstr>
      <vt:lpstr>Wingdings</vt:lpstr>
      <vt:lpstr>Motiv Office</vt:lpstr>
      <vt:lpstr>Mikroekonomie A cvičení 1</vt:lpstr>
      <vt:lpstr>Ekonomická analýza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Rovnice a identity:</vt:lpstr>
      <vt:lpstr>Rovnice a identity:</vt:lpstr>
      <vt:lpstr>Lineární funkce:</vt:lpstr>
      <vt:lpstr>Sklony, směrnice a průsečíky:</vt:lpstr>
      <vt:lpstr>Sklony, směrnice a průsečíky:</vt:lpstr>
      <vt:lpstr>Sklony, směrnice a průsečíky:</vt:lpstr>
      <vt:lpstr>Sklony, směrnice a průsečíky:</vt:lpstr>
      <vt:lpstr>Absolutní hodnoty a logaritmy, derivace:</vt:lpstr>
      <vt:lpstr>Absolutní hodnoty a logaritmy, derivace:</vt:lpstr>
      <vt:lpstr>Definice derivace:</vt:lpstr>
      <vt:lpstr>Definice derivace:</vt:lpstr>
      <vt:lpstr>Význam derivace:</vt:lpstr>
      <vt:lpstr>PowerPoint Presentation</vt:lpstr>
      <vt:lpstr>Vztahy mezi proměnnými:</vt:lpstr>
      <vt:lpstr>Vztahy mezi proměnnými: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Vztah mezi cenou a poptávaným množstvím zboží (klasická poptávková křivka)</vt:lpstr>
      <vt:lpstr>1. Vztah mezi cenou a poptávkou po zboží (klasická poptávková křivka)</vt:lpstr>
      <vt:lpstr>2. Vztah mezi cenou a poptávkou u luxusního zboží (efekt Veblenova zboží)</vt:lpstr>
      <vt:lpstr>2. Vztah mezi cenou a poptávkou u luxusního zboží (efekt Veblenova zboží)</vt:lpstr>
      <vt:lpstr>PowerPoint Presentation</vt:lpstr>
      <vt:lpstr>Hranice produkčních možností (PPF)</vt:lpstr>
      <vt:lpstr>Hranice produkčních možností (PPF)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Drastichová Magdaléna</dc:creator>
  <cp:lastModifiedBy>Drastichová Magdaléna</cp:lastModifiedBy>
  <cp:revision>58</cp:revision>
  <dcterms:created xsi:type="dcterms:W3CDTF">2024-04-11T13:24:00Z</dcterms:created>
  <dcterms:modified xsi:type="dcterms:W3CDTF">2025-09-20T19:48:22Z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0x0101008C6E2AD65BA15249A7B05B7D5E97129C</vt:lpwstr>
  </property>
  <property fmtid="{D5CDD505-2E9C-101B-9397-08002B2CF9AE}" pid="3" name="ICV">
    <vt:lpwstr>7EDBBEE191364E6AA5C819E4930B9BAD_13</vt:lpwstr>
  </property>
  <property fmtid="{D5CDD505-2E9C-101B-9397-08002B2CF9AE}" pid="4" name="KSOProductBuildVer">
    <vt:lpwstr>1033-12.2.0.22549</vt:lpwstr>
  </property>
</Properties>
</file>