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62" r:id="rId4"/>
    <p:sldId id="258" r:id="rId5"/>
    <p:sldId id="259" r:id="rId6"/>
    <p:sldId id="266" r:id="rId7"/>
    <p:sldId id="267" r:id="rId8"/>
    <p:sldId id="268" r:id="rId9"/>
    <p:sldId id="269" r:id="rId10"/>
    <p:sldId id="270" r:id="rId11"/>
    <p:sldId id="264" r:id="rId12"/>
    <p:sldId id="265" r:id="rId13"/>
    <p:sldId id="261" r:id="rId1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7" d="100"/>
          <a:sy n="117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935055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680457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972110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081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019000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27204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7197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39915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33" y="2604406"/>
            <a:ext cx="8704877" cy="30004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>Mikroekonomie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09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2025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Témata okruhů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57487" y="1066800"/>
            <a:ext cx="8697951" cy="5333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12"/>
            </a:pP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Politika státu v oblasti mikroekonomie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Charakterizujte nerovnosti v důchodech.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Vysvětlete způsoby měření nerovností a objasněte pojmy Lorenzova křivka,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Giniho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koeficient.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Graficky znázorněte.</a:t>
            </a:r>
          </a:p>
          <a:p>
            <a:pPr marL="342900" lvl="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13"/>
            </a:pP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Tržní selhání, veřejné statky a externality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Jmenujte formy tržních selhání a pojednejte o možnostech jejich regulace.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Charakterizujte veřejné statky a objasněte problém černého pasažéra. 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Charakterizujte externality, jmenujte možnosti jejich řešení.</a:t>
            </a: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10/13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87631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Základní literatura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89571" y="1066800"/>
            <a:ext cx="8697951" cy="5114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12419">
              <a:spcBef>
                <a:spcPts val="0"/>
              </a:spcBef>
              <a:buSzPct val="100000"/>
            </a:pPr>
            <a:endParaRPr lang="cs-CZ" sz="2400" dirty="0">
              <a:solidFill>
                <a:schemeClr val="tx1"/>
              </a:solidFill>
            </a:endParaRP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HOLMAN, R. </a:t>
            </a:r>
            <a:r>
              <a:rPr lang="cs-CZ" sz="2400" i="1" dirty="0">
                <a:solidFill>
                  <a:schemeClr val="tx1"/>
                </a:solidFill>
              </a:rPr>
              <a:t>Ekonomie.</a:t>
            </a:r>
            <a:r>
              <a:rPr lang="cs-CZ" sz="2400" dirty="0">
                <a:solidFill>
                  <a:schemeClr val="tx1"/>
                </a:solidFill>
              </a:rPr>
              <a:t> 6. vydání Praha: C. H. Beck, 2016. ISBN 978-80-7400-278-6.</a:t>
            </a: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11/13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l="11964" t="26190" r="66964" b="14445"/>
          <a:stretch/>
        </p:blipFill>
        <p:spPr>
          <a:xfrm>
            <a:off x="1923117" y="2209800"/>
            <a:ext cx="2439225" cy="3865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025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Základní literatura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89571" y="1066800"/>
            <a:ext cx="8697951" cy="5114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JUREČKA, V. a kol. Mikroekonomie. 3., aktualizované a rozšířené vyd. Praha: Grada </a:t>
            </a:r>
            <a:r>
              <a:rPr lang="cs-CZ" sz="2400" dirty="0" err="1">
                <a:solidFill>
                  <a:schemeClr val="tx1"/>
                </a:solidFill>
              </a:rPr>
              <a:t>Publishing</a:t>
            </a:r>
            <a:r>
              <a:rPr lang="cs-CZ" sz="2400" dirty="0">
                <a:solidFill>
                  <a:schemeClr val="tx1"/>
                </a:solidFill>
              </a:rPr>
              <a:t> a.s., 2018. 400 s. ISBN 978-80-271-0146-7.</a:t>
            </a: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12/13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6" name="Picture 2" descr="Mikroekonomie - 3., aktualizované a rozšířené vydání - Jurečka Václav |  Knihy Grada">
            <a:extLst>
              <a:ext uri="{FF2B5EF4-FFF2-40B4-BE49-F238E27FC236}">
                <a16:creationId xmlns:a16="http://schemas.microsoft.com/office/drawing/2014/main" id="{98FBF6CD-9F4D-7928-DA74-78FEDB03C9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4779" y="1935644"/>
            <a:ext cx="2907221" cy="4176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1442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Kontakt</a:t>
            </a:r>
            <a:endParaRPr b="1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15233"/>
            <a:ext cx="8229600" cy="4759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342900" lvl="0">
              <a:spcBef>
                <a:spcPts val="0"/>
              </a:spcBef>
              <a:buSzPts val="3200"/>
            </a:pPr>
            <a:r>
              <a:rPr lang="cs-CZ" b="1" dirty="0"/>
              <a:t>Ústav: UEHR</a:t>
            </a:r>
          </a:p>
          <a:p>
            <a:pPr marL="800100" lvl="1">
              <a:spcBef>
                <a:spcPts val="0"/>
              </a:spcBef>
              <a:buSzPts val="3200"/>
            </a:pPr>
            <a:r>
              <a:rPr lang="cs-CZ" dirty="0"/>
              <a:t>Ústav ekonomie a hospodářství regionu.</a:t>
            </a:r>
          </a:p>
          <a:p>
            <a:pPr marL="342900" lvl="0">
              <a:spcBef>
                <a:spcPts val="640"/>
              </a:spcBef>
              <a:buSzPts val="3200"/>
            </a:pPr>
            <a:r>
              <a:rPr lang="cs-CZ" b="1" dirty="0"/>
              <a:t>Kontakt:</a:t>
            </a:r>
          </a:p>
          <a:p>
            <a:pPr marL="800100" lvl="1">
              <a:spcBef>
                <a:spcPts val="640"/>
              </a:spcBef>
              <a:buSzPts val="3200"/>
            </a:pPr>
            <a:r>
              <a:rPr lang="cs-CZ" dirty="0"/>
              <a:t>přes e-mail.</a:t>
            </a:r>
          </a:p>
          <a:p>
            <a:pPr marL="342900" lvl="0">
              <a:spcBef>
                <a:spcPts val="640"/>
              </a:spcBef>
              <a:buSzPts val="3200"/>
            </a:pPr>
            <a:r>
              <a:rPr lang="cs-CZ" b="1" dirty="0"/>
              <a:t>Konzultační hodiny: </a:t>
            </a:r>
          </a:p>
          <a:p>
            <a:pPr marL="800100" lvl="1">
              <a:spcBef>
                <a:spcPts val="640"/>
              </a:spcBef>
              <a:buSzPts val="3200"/>
            </a:pPr>
            <a:r>
              <a:rPr lang="cs-CZ" dirty="0"/>
              <a:t>Úterý: 13:00 - 15:00 </a:t>
            </a:r>
            <a:r>
              <a:rPr lang="cs-CZ" b="1" dirty="0"/>
              <a:t>(dle dohody – e-mailem)</a:t>
            </a:r>
            <a:r>
              <a:rPr lang="cs-CZ" dirty="0"/>
              <a:t> K2 - 225.</a:t>
            </a:r>
          </a:p>
          <a:p>
            <a:pPr marL="800100" lvl="1">
              <a:spcBef>
                <a:spcPts val="640"/>
              </a:spcBef>
              <a:buSzPts val="3200"/>
            </a:pPr>
            <a:r>
              <a:rPr lang="cs-CZ" dirty="0"/>
              <a:t>Čtvrtek: 09:00 - 11:00 </a:t>
            </a:r>
            <a:r>
              <a:rPr lang="cs-CZ" b="1" dirty="0"/>
              <a:t>(dle dohody – e-mailem)</a:t>
            </a:r>
            <a:r>
              <a:rPr lang="cs-CZ" dirty="0"/>
              <a:t> K2 - 225. </a:t>
            </a:r>
          </a:p>
          <a:p>
            <a:pPr marL="800100" lvl="1">
              <a:spcBef>
                <a:spcPts val="640"/>
              </a:spcBef>
              <a:buSzPts val="3200"/>
            </a:pPr>
            <a:r>
              <a:rPr lang="cs-CZ" b="1" dirty="0"/>
              <a:t>Konzultační hodiny jsou platné v době výuky 22.9.2025 – 13.12.2025</a:t>
            </a:r>
            <a:endParaRPr lang="cs-CZ" dirty="0"/>
          </a:p>
          <a:p>
            <a:pPr marL="342900" lvl="0">
              <a:spcBef>
                <a:spcPts val="640"/>
              </a:spcBef>
              <a:buSzPts val="3200"/>
            </a:pPr>
            <a:r>
              <a:rPr lang="cs-CZ" dirty="0"/>
              <a:t>Veškeré informace budou poslány přes </a:t>
            </a:r>
            <a:r>
              <a:rPr lang="cs-CZ" b="1" dirty="0"/>
              <a:t>hromadnou korespondenci.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Informace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b="1" dirty="0"/>
              <a:t>Přednášející:</a:t>
            </a:r>
          </a:p>
          <a:p>
            <a:pPr marL="800100" lvl="1">
              <a:spcBef>
                <a:spcPts val="0"/>
              </a:spcBef>
              <a:buSzPts val="3200"/>
              <a:buFont typeface="Arial"/>
              <a:buChar char="•"/>
            </a:pPr>
            <a:r>
              <a:rPr lang="cs-CZ" dirty="0"/>
              <a:t>Ing. Jaroslav Škrabal, Ph.D.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b="1" dirty="0"/>
              <a:t>Cvičící:</a:t>
            </a:r>
          </a:p>
          <a:p>
            <a:pPr marL="800100" lvl="1">
              <a:spcBef>
                <a:spcPts val="0"/>
              </a:spcBef>
              <a:buSzPts val="3200"/>
              <a:buChar char="•"/>
            </a:pPr>
            <a:r>
              <a:rPr lang="cs-CZ" dirty="0"/>
              <a:t>Ing. Michaela </a:t>
            </a:r>
            <a:r>
              <a:rPr lang="cs-CZ" dirty="0" err="1"/>
              <a:t>Perunová</a:t>
            </a:r>
            <a:r>
              <a:rPr lang="cs-CZ" dirty="0"/>
              <a:t>, Ph.D.</a:t>
            </a:r>
          </a:p>
          <a:p>
            <a:pPr marL="800100" lvl="1">
              <a:spcBef>
                <a:spcPts val="0"/>
              </a:spcBef>
              <a:buSzPts val="3200"/>
              <a:buFont typeface="Arial"/>
              <a:buChar char="•"/>
            </a:pPr>
            <a:r>
              <a:rPr lang="cs-CZ" dirty="0"/>
              <a:t>Ing. Jaroslav Škrabal, Ph.D.</a:t>
            </a:r>
          </a:p>
          <a:p>
            <a:pPr marL="45720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3200" b="1" dirty="0"/>
              <a:t>Přednášky:</a:t>
            </a:r>
          </a:p>
          <a:p>
            <a:pPr marL="91440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800" dirty="0"/>
              <a:t>Čtvrtek od 13:30 – 15:00 - Orbis</a:t>
            </a:r>
          </a:p>
          <a:p>
            <a:pPr marL="45720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3200" b="1" dirty="0"/>
              <a:t>Cvičení:</a:t>
            </a:r>
          </a:p>
          <a:p>
            <a:pPr marL="91440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800" dirty="0"/>
              <a:t>Středa/čtvrtek – dle rozvrhu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3/13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69369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Podmínky</a:t>
            </a:r>
            <a:endParaRPr b="1"/>
          </a:p>
        </p:txBody>
      </p:sp>
      <p:sp>
        <p:nvSpPr>
          <p:cNvPr id="105" name="Google Shape;105;p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526379" cy="4947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b="1" dirty="0"/>
              <a:t>Metody hodnocení:</a:t>
            </a:r>
            <a:endParaRPr dirty="0"/>
          </a:p>
          <a:p>
            <a:pPr marL="742950" lvl="1" indent="-285750">
              <a:spcBef>
                <a:spcPts val="560"/>
              </a:spcBef>
              <a:buSzPts val="2800"/>
            </a:pPr>
            <a:r>
              <a:rPr lang="cs-CZ" b="1" dirty="0"/>
              <a:t>Zápočet: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000" b="1" i="0" dirty="0">
                <a:solidFill>
                  <a:srgbClr val="C91717"/>
                </a:solidFill>
                <a:effectLst/>
                <a:latin typeface="Open Sans" panose="020B0606030504020204" pitchFamily="34" charset="0"/>
              </a:rPr>
              <a:t>docházka na cvičení (min. 80 %),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sz="1600" b="1" i="0" dirty="0">
                <a:solidFill>
                  <a:srgbClr val="C91717"/>
                </a:solidFill>
                <a:effectLst/>
                <a:latin typeface="Open Sans" panose="020B0606030504020204" pitchFamily="34" charset="0"/>
              </a:rPr>
              <a:t>z uskutečněných seminářů (tzn. povoleny max. 3 absence) </a:t>
            </a:r>
            <a:endParaRPr lang="cs-CZ" sz="1600" b="0" i="0" dirty="0">
              <a:solidFill>
                <a:srgbClr val="3A3A3A"/>
              </a:solidFill>
              <a:effectLst/>
              <a:latin typeface="Open Sans" panose="020B060603050402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000" b="1" i="0" dirty="0">
                <a:solidFill>
                  <a:srgbClr val="C91717"/>
                </a:solidFill>
                <a:effectLst/>
                <a:latin typeface="Open Sans" panose="020B0606030504020204" pitchFamily="34" charset="0"/>
              </a:rPr>
              <a:t>aktivní účast na cvičení, </a:t>
            </a:r>
            <a:endParaRPr lang="cs-CZ" sz="2000" b="0" i="0" dirty="0">
              <a:solidFill>
                <a:srgbClr val="3A3A3A"/>
              </a:solidFill>
              <a:effectLst/>
              <a:latin typeface="Open Sans" panose="020B060603050402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000" b="1" i="0" dirty="0">
                <a:solidFill>
                  <a:srgbClr val="C91717"/>
                </a:solidFill>
                <a:effectLst/>
                <a:latin typeface="Open Sans" panose="020B0606030504020204" pitchFamily="34" charset="0"/>
              </a:rPr>
              <a:t>závěrečný zápočtový test (min. 70 %),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pl-PL" sz="17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proběhne v týdnu od 15. 12. 2025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sz="17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zápočet je řešen přes jednotlivé vyučující: Ing. Michaelu Perunovou, Ph.D. a Ing. Jaroslava Škrabala, Ph.D.</a:t>
            </a:r>
            <a:endParaRPr lang="cs-CZ" sz="1700" i="0" dirty="0">
              <a:solidFill>
                <a:schemeClr val="tx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742950" lvl="1" indent="-285750">
              <a:spcBef>
                <a:spcPts val="560"/>
              </a:spcBef>
              <a:buSzPts val="2800"/>
            </a:pPr>
            <a:r>
              <a:rPr lang="cs-CZ" b="1" dirty="0"/>
              <a:t>Zkouška: </a:t>
            </a:r>
          </a:p>
          <a:p>
            <a:pPr marL="1257300" lvl="2">
              <a:spcBef>
                <a:spcPts val="560"/>
              </a:spcBef>
              <a:buSzPts val="2800"/>
            </a:pPr>
            <a:r>
              <a:rPr lang="cs-CZ" b="1" dirty="0">
                <a:solidFill>
                  <a:srgbClr val="FF0000"/>
                </a:solidFill>
              </a:rPr>
              <a:t>ústní zkouška,</a:t>
            </a:r>
          </a:p>
          <a:p>
            <a:pPr marL="1257300" lvl="2">
              <a:spcBef>
                <a:spcPts val="560"/>
              </a:spcBef>
              <a:buSzPts val="2800"/>
            </a:pPr>
            <a:r>
              <a:rPr lang="cs-CZ" dirty="0">
                <a:solidFill>
                  <a:schemeClr val="tx1"/>
                </a:solidFill>
              </a:rPr>
              <a:t>okruhy k ústní zkoušce vychází z témat z předmětu Mikroekonomie (1-12),</a:t>
            </a:r>
          </a:p>
          <a:p>
            <a:pPr marL="1257300" lvl="2">
              <a:spcBef>
                <a:spcPts val="560"/>
              </a:spcBef>
              <a:buSzPts val="2800"/>
            </a:pPr>
            <a:r>
              <a:rPr lang="cs-CZ" dirty="0">
                <a:solidFill>
                  <a:schemeClr val="tx1"/>
                </a:solidFill>
              </a:rPr>
              <a:t>Zkouškové období: 2. 1. – 8. 2. 2026,</a:t>
            </a:r>
          </a:p>
          <a:p>
            <a:pPr marL="1257300" lvl="2">
              <a:spcBef>
                <a:spcPts val="560"/>
              </a:spcBef>
              <a:buSzPts val="2800"/>
            </a:pPr>
            <a:r>
              <a:rPr lang="cs-CZ" dirty="0">
                <a:solidFill>
                  <a:schemeClr val="tx1"/>
                </a:solidFill>
              </a:rPr>
              <a:t>během semestru  budou okruhy k ústní zkouše dostupné v interaktivní osnově,</a:t>
            </a:r>
          </a:p>
          <a:p>
            <a:pPr marL="1257300" lvl="2">
              <a:spcBef>
                <a:spcPts val="560"/>
              </a:spcBef>
              <a:buSzPts val="2800"/>
            </a:pPr>
            <a:r>
              <a:rPr lang="cs-CZ" dirty="0">
                <a:solidFill>
                  <a:schemeClr val="tx1"/>
                </a:solidFill>
              </a:rPr>
              <a:t>bonusové aktivity na přednáškách.</a:t>
            </a:r>
          </a:p>
        </p:txBody>
      </p:sp>
      <p:sp>
        <p:nvSpPr>
          <p:cNvPr id="106" name="Google Shape;106;p15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4/13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Témata přednášek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57487" y="1066800"/>
            <a:ext cx="8697951" cy="5333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1.Úvod do studia ekonomické teorie. </a:t>
            </a:r>
            <a:r>
              <a:rPr lang="cs-CZ" sz="2400" b="1" u="sng" dirty="0">
                <a:solidFill>
                  <a:srgbClr val="0070C0"/>
                </a:solidFill>
              </a:rPr>
              <a:t>25. září 2025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2.Formování trhu, základní elementy a funkce trhu. </a:t>
            </a:r>
            <a:r>
              <a:rPr lang="cs-CZ" sz="2400" b="1" dirty="0">
                <a:solidFill>
                  <a:srgbClr val="C00000"/>
                </a:solidFill>
              </a:rPr>
              <a:t>2. října 2025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3.Chování spotřebitele: Užitečnost a poptávka. </a:t>
            </a:r>
            <a:r>
              <a:rPr lang="cs-CZ" sz="2400" b="1" dirty="0">
                <a:solidFill>
                  <a:srgbClr val="C00000"/>
                </a:solidFill>
              </a:rPr>
              <a:t>9. října 2025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4.Chování výrobce: Náklady a nabídka. </a:t>
            </a:r>
            <a:r>
              <a:rPr lang="cs-CZ" sz="2400" b="1" dirty="0">
                <a:solidFill>
                  <a:srgbClr val="C00000"/>
                </a:solidFill>
              </a:rPr>
              <a:t>16. října 2025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5.Nabídka dokonale konkurenční firmy. </a:t>
            </a:r>
            <a:r>
              <a:rPr lang="cs-CZ" sz="2400" b="1" dirty="0">
                <a:solidFill>
                  <a:srgbClr val="C00000"/>
                </a:solidFill>
              </a:rPr>
              <a:t>23. října 2025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6.Nedokonalá konkurence a její formy. Monopol. </a:t>
            </a:r>
            <a:r>
              <a:rPr lang="cs-CZ" sz="2400" b="1" dirty="0">
                <a:solidFill>
                  <a:srgbClr val="C00000"/>
                </a:solidFill>
              </a:rPr>
              <a:t>30. října 2025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7.Nedokonalá konkurence a její formy. Oligopol. Monopolistická konkurence. </a:t>
            </a:r>
            <a:r>
              <a:rPr lang="cs-CZ" sz="2400" b="1" dirty="0">
                <a:solidFill>
                  <a:srgbClr val="C00000"/>
                </a:solidFill>
              </a:rPr>
              <a:t>6. listopadu 2025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8.Alternativní cíle firmy. Trhy výrobních faktorů. Trh půdy. </a:t>
            </a:r>
            <a:r>
              <a:rPr lang="cs-CZ" sz="2400" b="1" u="sng" dirty="0">
                <a:solidFill>
                  <a:srgbClr val="00B050"/>
                </a:solidFill>
              </a:rPr>
              <a:t>13. listopadu 2025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9.Trh práce. </a:t>
            </a:r>
            <a:r>
              <a:rPr lang="cs-CZ" sz="2400" b="1" dirty="0">
                <a:solidFill>
                  <a:srgbClr val="C00000"/>
                </a:solidFill>
              </a:rPr>
              <a:t>20. listopadu 2025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10.Trh kapitálu. </a:t>
            </a:r>
            <a:r>
              <a:rPr lang="cs-CZ" sz="2400" b="1" dirty="0">
                <a:solidFill>
                  <a:srgbClr val="C00000"/>
                </a:solidFill>
              </a:rPr>
              <a:t>27. listopadu 2025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11.Tržní selhání. Mikroekonomická politika státu. </a:t>
            </a:r>
            <a:r>
              <a:rPr lang="cs-CZ" sz="2400" b="1" dirty="0">
                <a:solidFill>
                  <a:srgbClr val="C00000"/>
                </a:solidFill>
              </a:rPr>
              <a:t>4. prosince 2025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12.Měření nerovností v důchodech. Všeobecná rovnováha a efektivnost. </a:t>
            </a:r>
            <a:r>
              <a:rPr lang="cs-CZ" sz="2400" b="1" dirty="0">
                <a:solidFill>
                  <a:srgbClr val="C00000"/>
                </a:solidFill>
              </a:rPr>
              <a:t>11. prosince 2025</a:t>
            </a: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5/13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Témata okruhů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57487" y="1066800"/>
            <a:ext cx="8697951" cy="5333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62500" lnSpcReduction="20000"/>
          </a:bodyPr>
          <a:lstStyle/>
          <a:p>
            <a:pPr lvl="0" indent="-4572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cs-CZ" sz="29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Základy mikroekonomie</a:t>
            </a:r>
            <a:endParaRPr lang="cs-CZ" sz="2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Charakterizujte předmět a členění ekonomické vědy.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Definujte pojmy vzácnost, efektivnost a racionální chováni, náklady obětované příležitosti, hranice produkčních možností.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Pojednejte o mikroekonomické teorii, definujte tržní subjekty a jejich cíle a znázorněte model ekonomického koloběhu.</a:t>
            </a:r>
          </a:p>
          <a:p>
            <a:pPr lvl="0" indent="-457200" algn="just">
              <a:lnSpc>
                <a:spcPct val="150000"/>
              </a:lnSpc>
              <a:buFont typeface="+mj-lt"/>
              <a:buAutoNum type="arabicPeriod" startAt="2"/>
            </a:pPr>
            <a:r>
              <a:rPr lang="cs-CZ" sz="29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Vývoj trhu a jeho charakteristika</a:t>
            </a:r>
            <a:endParaRPr lang="cs-CZ" sz="2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Vysvětlete vznik a vývoj trhu.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Popište tržní mechanismus a klasifikujte jednotlivé typy trhů.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Pojednejte o tržní rovnováze a uveďte, jaké trh plní funkce.</a:t>
            </a:r>
          </a:p>
          <a:p>
            <a:pPr lvl="0" indent="-4572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3"/>
            </a:pPr>
            <a:r>
              <a:rPr lang="cs-CZ" sz="29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cs-CZ" sz="29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hování spotřebitele a měření užitku</a:t>
            </a:r>
            <a:endParaRPr lang="cs-CZ" sz="2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Vysvětlete pojmy mezní a celkový užitek.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Charakterizujte rovnováhu spotřebitele na základě indiferenční analýzy. 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Vymezte rozdíl mezi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kardinalistickým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ordinalistickým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přístupem k měření užitečnosti.</a:t>
            </a:r>
          </a:p>
          <a:p>
            <a:pPr marL="457200" algn="just">
              <a:lnSpc>
                <a:spcPct val="115000"/>
              </a:lnSpc>
              <a:spcAft>
                <a:spcPts val="600"/>
              </a:spcAft>
            </a:pPr>
            <a:endParaRPr lang="cs-CZ" sz="24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6/13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2449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Témata okruhů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57487" y="1066800"/>
            <a:ext cx="8697951" cy="5333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47500" lnSpcReduction="20000"/>
          </a:bodyPr>
          <a:lstStyle/>
          <a:p>
            <a:pPr marL="742950" lvl="0" indent="-74295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4"/>
            </a:pPr>
            <a:r>
              <a:rPr lang="cs-CZ" sz="3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Poptávka s důrazem na chování spotřebitele</a:t>
            </a:r>
            <a:endParaRPr lang="cs-CZ" sz="3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Definujte a graficky znázorněte poptávku na trhu výrobků a služeb.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Vymezte elasticitu poptávky a její typy.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Pojednejte o vlivu změn ceny statku, důchodu spotřebitelů a cen ostatních statků na změnu tržní poptávky a poptávaného množství. </a:t>
            </a:r>
          </a:p>
          <a:p>
            <a:pPr marL="742950" lvl="0" indent="-74295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5"/>
            </a:pPr>
            <a:r>
              <a:rPr lang="cs-CZ" sz="3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Chování výrobce – náklady a zisk, alternativní cíle firmy</a:t>
            </a:r>
            <a:endParaRPr lang="cs-CZ" sz="3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Pojednejte o nákladech, příjmech a zisku firmy.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Popište činitele ovlivňující výši zisku a pravidlo maximalizace zisku.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Pojednejte o alternativních cílech firmy, Charakterizujte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Baumolův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model firmy maximalizující obrat.</a:t>
            </a:r>
          </a:p>
          <a:p>
            <a:pPr marL="742950" indent="-742950" algn="just">
              <a:lnSpc>
                <a:spcPct val="150000"/>
              </a:lnSpc>
              <a:buFont typeface="+mj-lt"/>
              <a:buAutoNum type="arabicPeriod" startAt="6"/>
            </a:pPr>
            <a:r>
              <a:rPr lang="cs-CZ" sz="3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Produkční funkce a nabídka</a:t>
            </a:r>
            <a:endParaRPr lang="cs-CZ" sz="3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Definujte produkční funkci v krátkém a dlouhém období.</a:t>
            </a: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Pojednejte o formování nabídky v dlouhém období. 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Charakterizujte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izokvantovou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analýzu a vysvětlete pojmy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izokosta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izokvanta.</a:t>
            </a:r>
          </a:p>
          <a:p>
            <a:pPr marL="457200" algn="just">
              <a:lnSpc>
                <a:spcPct val="115000"/>
              </a:lnSpc>
              <a:spcAft>
                <a:spcPts val="600"/>
              </a:spcAft>
            </a:pPr>
            <a:endParaRPr lang="cs-CZ" sz="24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7/13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60242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Témata okruhů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57487" y="1066800"/>
            <a:ext cx="8697951" cy="5333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lvl="0" indent="-4572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7"/>
            </a:pPr>
            <a:r>
              <a:rPr lang="cs-CZ" sz="2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Dokonalá konkurence</a:t>
            </a:r>
            <a:endParaRPr lang="cs-CZ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Jmenujte předpoklady dokonalé konkurence, pojednejte o určení optimálního množství produkce. 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Vysvětlete optimum dokonale konkurenční firmy a graficky znázorněte ekonomický zisk a ztrátu firmy v dokonalé konkurenci.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Definujte bod uzavření činnosti firmy.</a:t>
            </a:r>
          </a:p>
          <a:p>
            <a:pPr lvl="0" indent="-4572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8"/>
            </a:pPr>
            <a:r>
              <a:rPr lang="cs-CZ" sz="2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Nedokonalá konkurence, monopol</a:t>
            </a:r>
            <a:endParaRPr lang="cs-CZ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Uveďte příčiny vzniku nedokonalé konkurence, Objasněte neefektivnost nedokonalé konkurence.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Vysvětlete pojmy přebytek spotřebitele, přebytek výrobce, charakterizujte náklady mrtvé váhy.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Charakterizujte monopol, graficky zobrazte rovnováhu monopolu.</a:t>
            </a:r>
          </a:p>
          <a:p>
            <a:pPr lvl="0" indent="-4572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9"/>
            </a:pPr>
            <a:r>
              <a:rPr lang="cs-CZ" sz="2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Oligopol a monopolistická konkurence</a:t>
            </a:r>
            <a:endParaRPr lang="cs-CZ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Charakterizujte oligopolní tržní strukturu.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Popište a graficky znázorněte model oligopolu s dominantní firmou. 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Charakterizujte monopolistickou konkurenci. Vysvětlete rozhodování firmy o velikosti výstupu a ceny v monopolistické konkurenci a objasněte výrobní a alokační efektivnost této tržní struktury. </a:t>
            </a: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8/13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171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Témata okruhů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57487" y="1066800"/>
            <a:ext cx="8697951" cy="5333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10"/>
            </a:pP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Specifika trhů s výrobními faktory, trh půdy a kapitálu</a:t>
            </a:r>
            <a:endParaRPr lang="cs-C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Jmenujte základní specifika trhů s výrobními faktory.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Charakterizujte trh půdy a jeho zvláštnosti.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Definujte kapitál, trh kapitálu a utváření rovnováhy v krátkém a dlouhém období.</a:t>
            </a:r>
          </a:p>
          <a:p>
            <a:pPr marL="342900" lvl="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11"/>
            </a:pP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Charakteristika trhu práce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Charakterizujte trh práce.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Objasněte pojmy transferový výdělek a ekonomická renta. Vysvětlete pojem individuální nabídka práce.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Charakterizujte dokonale a nedokonale konkurenční trh práce.</a:t>
            </a: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9/13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99122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974</Words>
  <Application>Microsoft Office PowerPoint</Application>
  <PresentationFormat>Předvádění na obrazovce (4:3)</PresentationFormat>
  <Paragraphs>127</Paragraphs>
  <Slides>13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Cambria</vt:lpstr>
      <vt:lpstr>Open Sans</vt:lpstr>
      <vt:lpstr>Symbol</vt:lpstr>
      <vt:lpstr>Office Theme</vt:lpstr>
      <vt:lpstr>Mikroekonomie</vt:lpstr>
      <vt:lpstr>Kontakt</vt:lpstr>
      <vt:lpstr>Informace</vt:lpstr>
      <vt:lpstr>Podmínky</vt:lpstr>
      <vt:lpstr>Témata přednášek</vt:lpstr>
      <vt:lpstr>Témata okruhů</vt:lpstr>
      <vt:lpstr>Témata okruhů</vt:lpstr>
      <vt:lpstr>Témata okruhů</vt:lpstr>
      <vt:lpstr>Témata okruhů</vt:lpstr>
      <vt:lpstr>Témata okruhů</vt:lpstr>
      <vt:lpstr>Základní literatura</vt:lpstr>
      <vt:lpstr>Základní literatura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Škrabal Jaroslav</cp:lastModifiedBy>
  <cp:revision>13</cp:revision>
  <dcterms:modified xsi:type="dcterms:W3CDTF">2025-09-17T11:36:00Z</dcterms:modified>
</cp:coreProperties>
</file>