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377" r:id="rId3"/>
    <p:sldId id="427" r:id="rId4"/>
    <p:sldId id="425" r:id="rId5"/>
    <p:sldId id="378" r:id="rId6"/>
    <p:sldId id="406" r:id="rId7"/>
    <p:sldId id="405" r:id="rId8"/>
    <p:sldId id="379" r:id="rId9"/>
    <p:sldId id="407" r:id="rId10"/>
    <p:sldId id="380" r:id="rId11"/>
    <p:sldId id="408" r:id="rId12"/>
    <p:sldId id="409" r:id="rId13"/>
    <p:sldId id="410" r:id="rId14"/>
    <p:sldId id="381" r:id="rId15"/>
    <p:sldId id="383" r:id="rId16"/>
    <p:sldId id="384" r:id="rId17"/>
    <p:sldId id="385" r:id="rId18"/>
    <p:sldId id="386" r:id="rId19"/>
    <p:sldId id="387" r:id="rId20"/>
    <p:sldId id="376" r:id="rId21"/>
    <p:sldId id="426" r:id="rId22"/>
    <p:sldId id="344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411" r:id="rId31"/>
    <p:sldId id="304" r:id="rId32"/>
    <p:sldId id="375" r:id="rId33"/>
    <p:sldId id="424" r:id="rId3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18.11.2025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844A-5018-4ED4-A990-470714FDF812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DD62-1D39-4025-AD06-5D937752F0D7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1B3E-B9E8-4F0E-ABAE-FEBE6F3DE70F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0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7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161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63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C157-F299-40C4-AC90-6F408E5B5A87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713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0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2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F5EF-284F-438A-A1C5-CAD56CB73475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4DEA-1707-477A-AED3-CEAFF620A72D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E440-C081-4EE5-9B98-2D804D04A044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A8B-E900-47DE-9C82-7AE22AB9AEC6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825A-FE3D-4A43-9560-7A60F3D26427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070B-4562-4774-AB5D-5268194F28AC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5166-59FF-4FAE-9C0B-7277F655552A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95E2-2A89-4958-AF32-532736FFFDE4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7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26067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tastr.cz/" TargetMode="External"/><Relationship Id="rId2" Type="http://schemas.openxmlformats.org/officeDocument/2006/relationships/hyperlink" Target="https://justic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7F4E6-38A9-0311-562E-D3CE476A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FBC0-6F4C-5A87-238B-0047474C7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Aplikační software, software pro ekonomy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FF6D13-BB42-9223-AFD4-B3624B92936A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8356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7E61-2070-440C-DF7C-31982F53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3C996-CD15-874D-101F-69132BC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FF94B-84FC-0255-1801-35EEBEF01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Mohou obsahovat např.: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Prvotní evidenci dokladů, majetku a smluv, účetnictví, evidenci docházky, zpracování mezd, personalistiku, vzdělávání pracovníků, plánování dovolené, pracovních cest</a:t>
            </a:r>
          </a:p>
        </p:txBody>
      </p:sp>
    </p:spTree>
    <p:extLst>
      <p:ext uri="{BB962C8B-B14F-4D97-AF65-F5344CB8AC3E}">
        <p14:creationId xmlns:p14="http://schemas.microsoft.com/office/powerpoint/2010/main" val="257895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09DC6-6DA2-180D-315A-8F05FAFB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EAFFF-DE6C-C755-A245-8C9395D6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86F96-33D3-9D6A-2A1D-831103DA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Jejich účelem je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 Integrované a provázané řešení.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 Jednotné informace napříč celou firmou.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 Kvalitní a komplexní podklady pro rozhodování managementu.</a:t>
            </a:r>
          </a:p>
          <a:p>
            <a:pPr lvl="1">
              <a:buClrTx/>
            </a:pPr>
            <a:r>
              <a:rPr lang="cs-CZ" sz="2350" dirty="0">
                <a:latin typeface="Calibri "/>
              </a:rPr>
              <a:t> Lze lépe kontrolovat a dodržovat interní pracovní procesy a postupy</a:t>
            </a: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6736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7FA0-1B2A-EFA3-07A4-AA271193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5BF73-8CEF-C459-7EB5-58EEC7FD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CFA9E-79EF-4C48-6A87-590E8151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endParaRPr lang="cs-CZ" sz="2350" dirty="0">
              <a:latin typeface="Calibri "/>
            </a:endParaRPr>
          </a:p>
          <a:p>
            <a:pPr lvl="1" algn="just">
              <a:buClrTx/>
            </a:pPr>
            <a:endParaRPr lang="cs-CZ" sz="2350" dirty="0">
              <a:latin typeface="Calibri 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BA5AB0-FB46-0750-3904-941F8465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8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84E2-75D6-2A21-E8AD-DB745979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071A-D1E3-C2BC-2303-C91E4ED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MS Office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3B9F6-4C12-5E98-D905-525AC211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Balík nejrozšířenějších kancelářských programů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Funguje na bázi předplatného, nebo licence ke konkrétní verzi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Nabízí možnosti cloudového propojení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Alternativa – </a:t>
            </a:r>
            <a:r>
              <a:rPr lang="cs-CZ" sz="2800" dirty="0" err="1">
                <a:latin typeface="Calibri "/>
              </a:rPr>
              <a:t>Openoffice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Libreoffice</a:t>
            </a:r>
            <a:r>
              <a:rPr lang="cs-CZ" sz="2800" dirty="0">
                <a:latin typeface="Calibri "/>
              </a:rPr>
              <a:t>, Google online nástroje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44909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40DCA-8259-8AC9-0213-5F8B02BB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65568-FEEB-8564-551F-B7EDF321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Word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A1D56-20A8-FB2F-38EF-A36D35562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Aplikace pro vytváření textových dokumentů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Umožňuje vytvářet textové dokumenty s obrázky, grafy, tabulkami a diagramy</a:t>
            </a:r>
          </a:p>
        </p:txBody>
      </p:sp>
    </p:spTree>
    <p:extLst>
      <p:ext uri="{BB962C8B-B14F-4D97-AF65-F5344CB8AC3E}">
        <p14:creationId xmlns:p14="http://schemas.microsoft.com/office/powerpoint/2010/main" val="30169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C351E-B1CB-6CAC-9338-A486D0C55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861E8-EA88-0B90-5730-94205304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Excel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FFD03-B791-49D4-89D2-F52B8DF1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Aplikace pro vytváření tabulek a grafů, pro analýzu a vyhodnocení dat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Jednou z nejpoužívanějších kancelářských aplikací</a:t>
            </a:r>
          </a:p>
        </p:txBody>
      </p:sp>
    </p:spTree>
    <p:extLst>
      <p:ext uri="{BB962C8B-B14F-4D97-AF65-F5344CB8AC3E}">
        <p14:creationId xmlns:p14="http://schemas.microsoft.com/office/powerpoint/2010/main" val="127659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89898-E0DB-CDB1-0B24-F16FA979E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41DE9-4B5D-8AE9-2C21-2276FD9E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E60F1-B714-6968-6844-E03385A93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Aplikace pro vytváření prezentací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Umožňuje vytvořit prezentaci „profesionálního“ vzhledu – s přechody, animacemi, obrázky, audio i video obsahem </a:t>
            </a:r>
          </a:p>
        </p:txBody>
      </p:sp>
    </p:spTree>
    <p:extLst>
      <p:ext uri="{BB962C8B-B14F-4D97-AF65-F5344CB8AC3E}">
        <p14:creationId xmlns:p14="http://schemas.microsoft.com/office/powerpoint/2010/main" val="291869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2895-D6B5-8391-8E0B-D506FB18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90D5C-8BF6-9DAB-87F2-B142B66A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Outlook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A8288-FA81-9D89-9F9E-E4D169DC9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A</a:t>
            </a:r>
            <a:r>
              <a:rPr lang="pt-BR" sz="2800" dirty="0">
                <a:latin typeface="Calibri "/>
              </a:rPr>
              <a:t>plikace pro práci s e-maily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Umožňuje snadnou spolupráci mezi různými uživateli, kalendářem, kontakty a úkoly</a:t>
            </a:r>
          </a:p>
        </p:txBody>
      </p:sp>
    </p:spTree>
    <p:extLst>
      <p:ext uri="{BB962C8B-B14F-4D97-AF65-F5344CB8AC3E}">
        <p14:creationId xmlns:p14="http://schemas.microsoft.com/office/powerpoint/2010/main" val="158870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71D7-4F5C-9299-CC6B-8DE3CCF7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0E89C-FEE8-D61E-8219-C268C772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Teams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5F2EE-6BE9-588D-45AB-530891779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 Firemní platforma, která umožňuje textovou komunikaci, hovory a video hovory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Nabízí navíc datové úložiště pro ukládání souborů a integraci dalších aplikací do tohoto prostředí.</a:t>
            </a:r>
          </a:p>
        </p:txBody>
      </p:sp>
    </p:spTree>
    <p:extLst>
      <p:ext uri="{BB962C8B-B14F-4D97-AF65-F5344CB8AC3E}">
        <p14:creationId xmlns:p14="http://schemas.microsoft.com/office/powerpoint/2010/main" val="231371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6FFB4-18F9-CBD0-4BD5-B6144F27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9EEF-BEC6-EAC2-A359-A3C3DAEB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886" y="2893157"/>
            <a:ext cx="8128322" cy="1071686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dirty="0"/>
              <a:t>Informační systémy, hlavní registry využívané v ČR</a:t>
            </a:r>
            <a:endParaRPr lang="en-US" sz="6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FF90BA-3D6C-85A1-8D78-7064525B7DA4}"/>
              </a:ext>
            </a:extLst>
          </p:cNvPr>
          <p:cNvSpPr txBox="1"/>
          <p:nvPr/>
        </p:nvSpPr>
        <p:spPr>
          <a:xfrm>
            <a:off x="6276513" y="5592932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Vladimír Horák</a:t>
            </a:r>
          </a:p>
        </p:txBody>
      </p:sp>
    </p:spTree>
    <p:extLst>
      <p:ext uri="{BB962C8B-B14F-4D97-AF65-F5344CB8AC3E}">
        <p14:creationId xmlns:p14="http://schemas.microsoft.com/office/powerpoint/2010/main" val="10198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75000"/>
            </a:pPr>
            <a:r>
              <a:rPr lang="cs-CZ" sz="2800" dirty="0">
                <a:latin typeface="Calibri "/>
              </a:rPr>
              <a:t>Ergonomie - disciplína založená na interakcí člověka a dalších složek systému</a:t>
            </a:r>
          </a:p>
          <a:p>
            <a:pPr algn="just">
              <a:buClrTx/>
              <a:buSzPct val="75000"/>
            </a:pPr>
            <a:endParaRPr lang="cs-CZ" sz="2800" dirty="0">
              <a:latin typeface="Calibri "/>
            </a:endParaRPr>
          </a:p>
        </p:txBody>
      </p:sp>
      <p:pic>
        <p:nvPicPr>
          <p:cNvPr id="4" name="Picture 2" descr="Správné sezení u PC">
            <a:extLst>
              <a:ext uri="{FF2B5EF4-FFF2-40B4-BE49-F238E27FC236}">
                <a16:creationId xmlns:a16="http://schemas.microsoft.com/office/drawing/2014/main" id="{20B4C69E-9CF6-0126-9AA9-61395476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1" y="2544653"/>
            <a:ext cx="5356275" cy="35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3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75000"/>
            </a:pPr>
            <a:r>
              <a:rPr lang="cs-CZ" sz="2800" dirty="0" err="1">
                <a:latin typeface="Calibri "/>
              </a:rPr>
              <a:t>Matlab</a:t>
            </a:r>
            <a:r>
              <a:rPr lang="cs-CZ" sz="2800" dirty="0">
                <a:latin typeface="Calibri "/>
              </a:rPr>
              <a:t>, </a:t>
            </a:r>
            <a:r>
              <a:rPr lang="cs-CZ" sz="2800" dirty="0" err="1">
                <a:latin typeface="Calibri "/>
              </a:rPr>
              <a:t>Scilab</a:t>
            </a:r>
            <a:r>
              <a:rPr lang="cs-CZ" sz="2800" dirty="0">
                <a:latin typeface="Calibri "/>
              </a:rPr>
              <a:t> – výkonný software pro matematické výpočty </a:t>
            </a:r>
          </a:p>
          <a:p>
            <a:pPr algn="just">
              <a:buClrTx/>
              <a:buSzPct val="75000"/>
            </a:pPr>
            <a:r>
              <a:rPr lang="cs-CZ" sz="2800" dirty="0">
                <a:latin typeface="Calibri "/>
              </a:rPr>
              <a:t>ERP systémy – „</a:t>
            </a:r>
            <a:r>
              <a:rPr lang="cs-CZ" sz="2800" dirty="0" err="1">
                <a:latin typeface="Calibri "/>
              </a:rPr>
              <a:t>Enterprise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Resource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Planning</a:t>
            </a:r>
            <a:r>
              <a:rPr lang="cs-CZ" sz="2800" dirty="0">
                <a:latin typeface="Calibri "/>
              </a:rPr>
              <a:t>“ </a:t>
            </a:r>
          </a:p>
          <a:p>
            <a:pPr lvl="1" algn="just">
              <a:buSzPct val="75000"/>
            </a:pPr>
            <a:r>
              <a:rPr lang="cs-CZ" sz="2400" dirty="0">
                <a:latin typeface="Calibri "/>
              </a:rPr>
              <a:t>Integrované a provázané řešení firemního systému</a:t>
            </a:r>
          </a:p>
          <a:p>
            <a:pPr lvl="1" algn="just">
              <a:buSzPct val="75000"/>
            </a:pPr>
            <a:r>
              <a:rPr lang="cs-CZ" sz="2400" dirty="0">
                <a:latin typeface="Calibri "/>
              </a:rPr>
              <a:t>Komplexní podklady pro rozhodování managementu</a:t>
            </a:r>
          </a:p>
          <a:p>
            <a:pPr algn="just">
              <a:buClrTx/>
              <a:buSzPct val="75000"/>
            </a:pPr>
            <a:r>
              <a:rPr lang="cs-CZ" sz="2800" dirty="0">
                <a:latin typeface="Calibri "/>
              </a:rPr>
              <a:t>MS</a:t>
            </a:r>
            <a:r>
              <a:rPr lang="cs-CZ" sz="2400" dirty="0">
                <a:latin typeface="Calibri "/>
              </a:rPr>
              <a:t> </a:t>
            </a:r>
            <a:r>
              <a:rPr lang="cs-CZ" sz="2800" dirty="0">
                <a:latin typeface="Calibri "/>
              </a:rPr>
              <a:t>Office</a:t>
            </a:r>
            <a:r>
              <a:rPr lang="cs-CZ" sz="2400" dirty="0">
                <a:latin typeface="Calibri "/>
              </a:rPr>
              <a:t> – Nejrozšířenější balíček kancelářských programů </a:t>
            </a:r>
          </a:p>
          <a:p>
            <a:pPr lvl="1" algn="just">
              <a:buSzPct val="75000"/>
            </a:pPr>
            <a:r>
              <a:rPr lang="cs-CZ" sz="2400" dirty="0">
                <a:latin typeface="Calibri "/>
              </a:rPr>
              <a:t>Alternativy: </a:t>
            </a:r>
            <a:r>
              <a:rPr lang="cs-CZ" sz="2400" dirty="0" err="1">
                <a:latin typeface="Calibri "/>
              </a:rPr>
              <a:t>Openoffice</a:t>
            </a:r>
            <a:r>
              <a:rPr lang="cs-CZ" sz="2400" dirty="0">
                <a:latin typeface="Calibri "/>
              </a:rPr>
              <a:t>, </a:t>
            </a:r>
            <a:r>
              <a:rPr lang="cs-CZ" sz="2400" dirty="0" err="1">
                <a:latin typeface="Calibri "/>
              </a:rPr>
              <a:t>Libreoffice</a:t>
            </a:r>
            <a:r>
              <a:rPr lang="cs-CZ" sz="2400" dirty="0">
                <a:latin typeface="Calibri "/>
              </a:rPr>
              <a:t>, Google online nástroje</a:t>
            </a:r>
          </a:p>
          <a:p>
            <a:pPr algn="just">
              <a:buClrTx/>
              <a:buSzPct val="75000"/>
            </a:pPr>
            <a:endParaRPr lang="cs-CZ" sz="2800" dirty="0">
              <a:latin typeface="Calibri "/>
            </a:endParaRPr>
          </a:p>
          <a:p>
            <a:pPr algn="just">
              <a:buClrTx/>
              <a:buSzPct val="50000"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98562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Informační systémy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Klasifikace IS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Základní registry </a:t>
            </a:r>
          </a:p>
        </p:txBody>
      </p:sp>
    </p:spTree>
    <p:extLst>
      <p:ext uri="{BB962C8B-B14F-4D97-AF65-F5344CB8AC3E}">
        <p14:creationId xmlns:p14="http://schemas.microsoft.com/office/powerpoint/2010/main" val="323507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18416-39A2-D712-CD88-1E652AB7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C4125-F6F5-7E6D-3C02-9D3930B0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FDBC3-8AEE-88B9-AABA-352D7B53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pl-PL" sz="2800" dirty="0">
                <a:latin typeface="Calibri "/>
              </a:rPr>
              <a:t>Pomocný systém, zaměřený na podporu činností organizace</a:t>
            </a:r>
          </a:p>
          <a:p>
            <a:pPr algn="just">
              <a:buClrTx/>
            </a:pPr>
            <a:r>
              <a:rPr lang="pl-PL" sz="2800" dirty="0">
                <a:latin typeface="Calibri "/>
              </a:rPr>
              <a:t> Zjednodušují manipulaci s informacemi a umožňují komunikaci a transformaci informací </a:t>
            </a: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71153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CF82-BE4A-40F0-EFDD-C1D7EC7B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32D7C-2CAB-E4D4-C178-8BDB61AE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Klasifikace informačních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8B4B3-EBF5-7312-696D-CC5B4A3D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Informační systémy organizací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Veřejné informační systémy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Státní informační systémy</a:t>
            </a:r>
          </a:p>
        </p:txBody>
      </p:sp>
    </p:spTree>
    <p:extLst>
      <p:ext uri="{BB962C8B-B14F-4D97-AF65-F5344CB8AC3E}">
        <p14:creationId xmlns:p14="http://schemas.microsoft.com/office/powerpoint/2010/main" val="422625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3799-5878-2AF0-BC32-B5762C9C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8E55-AAF9-9F57-996A-D63BA65A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systémy organizací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DC3B4-9BC8-EDEF-9204-5ED0266F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Informační systémy: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řízení a administrativa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podpora činností a služeb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Provozovatel: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jakákoli obchodní i neobchodní organizace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37509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3A8A-FF93-0667-C098-DC4A2E95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67190-37CA-A4F1-54FC-B82634D2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Veřejné informační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B1E1B-0BE4-A37E-E0BF-86CD49F9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Informační systémy sloužící jako „produkční“ systémy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Základním produktem organizace jsou informace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Provozovatel: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sektor informačních služeb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informační průmysl</a:t>
            </a:r>
          </a:p>
        </p:txBody>
      </p:sp>
    </p:spTree>
    <p:extLst>
      <p:ext uri="{BB962C8B-B14F-4D97-AF65-F5344CB8AC3E}">
        <p14:creationId xmlns:p14="http://schemas.microsoft.com/office/powerpoint/2010/main" val="120534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30662-0035-9D74-411F-CA4D7A1F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D4DD3-3F05-BFF0-079E-822A0B1C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Státní informační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4CB81-1D53-1D0C-0914-6CD6865F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Podporuje činnosti provozované při výkonu veřejné správy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Poskytuje veřejné informační služby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Nejdůležitější součást datové základny tvoří registry: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evidence obyvatel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evidence ekonomických subjektů</a:t>
            </a:r>
          </a:p>
          <a:p>
            <a:pPr lvl="1" algn="just">
              <a:buClrTx/>
            </a:pPr>
            <a:r>
              <a:rPr lang="cs-CZ" sz="2575" dirty="0">
                <a:latin typeface="Calibri "/>
              </a:rPr>
              <a:t> evidence území a územních jednotek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15903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7F6A-EBF7-7930-5350-E58FCC74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058A2-9173-A35D-B05D-A127BD93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Informační systémy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8C709A-C869-81EF-F696-1B2CA154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Souhrn jednotlivých informačních systémů vedených orgány státu při výkonu veřejné správy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Cílem koncepce ISVS je vytvoření podmínek pro zajištění kvalitních dat a bezpečné výměny informací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Tyto systémy zvládnou různé výpisy, jednoduché výpočty, tisky různých sestav, složenek,… </a:t>
            </a:r>
          </a:p>
        </p:txBody>
      </p:sp>
    </p:spTree>
    <p:extLst>
      <p:ext uri="{BB962C8B-B14F-4D97-AF65-F5344CB8AC3E}">
        <p14:creationId xmlns:p14="http://schemas.microsoft.com/office/powerpoint/2010/main" val="3384376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6A2AB-B2EB-44AA-63F9-0C7E01C4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49433-6455-ADBE-948A-468A61D0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Základní registry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EEC8F-D9D0-8D05-C1D5-8C3AD09D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Registr osob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Registr obyvatel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Registr územní identifikace, adres a nemovitostí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Registr práv a povinností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0422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2FA0D-7697-6980-F736-09B74A7C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95CEC-4C41-D140-7D52-0CB9D9CD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Praktické registry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AE092-0B9A-F647-FE41-11FCBEED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>
                <a:latin typeface="Calibri "/>
                <a:hlinkClick r:id="rId2"/>
              </a:rPr>
              <a:t>https://justice.cz/</a:t>
            </a:r>
            <a:endParaRPr lang="cs-CZ" sz="2800" dirty="0">
              <a:latin typeface="Calibri "/>
            </a:endParaRP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  <a:hlinkClick r:id="rId3"/>
              </a:rPr>
              <a:t>https://www.ikatastr.cz/</a:t>
            </a:r>
            <a:endParaRPr lang="cs-CZ" sz="2800" dirty="0">
              <a:latin typeface="Calibri "/>
            </a:endParaRPr>
          </a:p>
          <a:p>
            <a:pPr marL="0" indent="0" algn="just">
              <a:buClrTx/>
              <a:buNone/>
            </a:pPr>
            <a:r>
              <a:rPr lang="cs-CZ" sz="2800" dirty="0">
                <a:latin typeface="Calibri "/>
              </a:rPr>
              <a:t> </a:t>
            </a:r>
          </a:p>
          <a:p>
            <a:pPr marL="0" indent="0" algn="just">
              <a:buClrTx/>
              <a:buNone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1009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Obsah dnešní přednášky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Matlab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Scilab</a:t>
            </a:r>
            <a:endParaRPr lang="cs-CZ" sz="2800" dirty="0">
              <a:latin typeface="Calibri "/>
            </a:endParaRPr>
          </a:p>
          <a:p>
            <a:pPr algn="just">
              <a:buClrTx/>
            </a:pPr>
            <a:r>
              <a:rPr lang="cs-CZ" sz="2800" dirty="0">
                <a:latin typeface="Calibri "/>
              </a:rPr>
              <a:t> ERP systémy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MS Office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406463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758830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BF5B5-8D24-285E-3BF2-39BE1F0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3F96-0A46-6EA5-F7BA-7254DA1B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0" y="2766218"/>
            <a:ext cx="8064000" cy="1325563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52410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21BD-9419-1037-FBFC-91EE6679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5E761-E1A4-128F-BDDC-728DD1E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83564-94F0-E460-CB40-144F55BD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8" lvl="1" indent="0" algn="just">
              <a:buClrTx/>
              <a:buNone/>
            </a:pPr>
            <a:r>
              <a:rPr lang="cs-CZ" sz="2575" dirty="0">
                <a:latin typeface="Calibri "/>
              </a:rPr>
              <a:t> </a:t>
            </a:r>
          </a:p>
          <a:p>
            <a:pPr algn="just">
              <a:buClrTx/>
            </a:pPr>
            <a:endParaRPr lang="cs-CZ" sz="2800" dirty="0">
              <a:latin typeface="Calibri "/>
            </a:endParaRPr>
          </a:p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4" name="Picture 2" descr="QR Code Image">
            <a:extLst>
              <a:ext uri="{FF2B5EF4-FFF2-40B4-BE49-F238E27FC236}">
                <a16:creationId xmlns:a16="http://schemas.microsoft.com/office/drawing/2014/main" id="{550AA561-76AE-953E-9C48-B6935661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04" y="583250"/>
            <a:ext cx="5466282" cy="54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3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5666-C3A6-90B3-D63E-173718ED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503AD-16C5-6A2C-8FC4-9757E037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Matlab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272FD-B8D9-3688-9CD9-D61CE43FC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Vysoce výkonný jazyk pro technické výpočty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Využíván pro vědecké a výzkumné účely a to jak v soukromém sektoru, tak i v akademických řadách</a:t>
            </a:r>
          </a:p>
        </p:txBody>
      </p:sp>
    </p:spTree>
    <p:extLst>
      <p:ext uri="{BB962C8B-B14F-4D97-AF65-F5344CB8AC3E}">
        <p14:creationId xmlns:p14="http://schemas.microsoft.com/office/powerpoint/2010/main" val="109631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3383B-D814-D851-B90E-8D6BCB79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D0B32-4F73-0F19-621E-B69BE7B9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Matlab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3739D-6433-72A9-05B1-7E2FDCDE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endParaRPr lang="cs-CZ" sz="2800" dirty="0">
              <a:latin typeface="Calibri 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86394-0362-758C-5008-297D3417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42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9912-7D5E-4E49-79D7-61E9B33E8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0E300-89A4-60A9-9FFA-FC8A690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Matlab</a:t>
            </a:r>
            <a:r>
              <a:rPr lang="cs-CZ" sz="4400" dirty="0">
                <a:solidFill>
                  <a:schemeClr val="tx1"/>
                </a:solidFill>
              </a:rPr>
              <a:t> - použití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E2263-1205-90D5-94CC-7D46D9E1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Matematika a výpočet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Vývoj algoritmu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Modelování, simulace a prototypování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Analýza dat, průzkum a vizualizace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Vědecká a inženýrská grafika</a:t>
            </a:r>
          </a:p>
          <a:p>
            <a:pPr>
              <a:buClrTx/>
            </a:pPr>
            <a:r>
              <a:rPr lang="cs-CZ" sz="2800" dirty="0">
                <a:latin typeface="Calibri "/>
              </a:rPr>
              <a:t> Vývoj aplikací včetně budování grafického uživatelského rozhraní</a:t>
            </a:r>
          </a:p>
        </p:txBody>
      </p:sp>
    </p:spTree>
    <p:extLst>
      <p:ext uri="{BB962C8B-B14F-4D97-AF65-F5344CB8AC3E}">
        <p14:creationId xmlns:p14="http://schemas.microsoft.com/office/powerpoint/2010/main" val="370737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A0A9-2234-59D5-5676-8F9C0E4E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3DA63-0EB3-613A-5AA4-7AF47D8E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Scilab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01659-72D6-629D-48C3-7E200A50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</a:t>
            </a:r>
            <a:r>
              <a:rPr lang="cs-CZ" sz="2800" dirty="0" err="1">
                <a:latin typeface="Calibri "/>
              </a:rPr>
              <a:t>Matlab</a:t>
            </a:r>
            <a:r>
              <a:rPr lang="cs-CZ" sz="2800" dirty="0">
                <a:latin typeface="Calibri "/>
              </a:rPr>
              <a:t> zadarmo“ </a:t>
            </a:r>
          </a:p>
          <a:p>
            <a:pPr>
              <a:buClrTx/>
            </a:pPr>
            <a:r>
              <a:rPr lang="cs-CZ" sz="2800" dirty="0">
                <a:latin typeface="Calibri "/>
              </a:rPr>
              <a:t> Volně šiřitelný program pro numerické výpočty podobný systému MATLAB </a:t>
            </a:r>
          </a:p>
        </p:txBody>
      </p:sp>
    </p:spTree>
    <p:extLst>
      <p:ext uri="{BB962C8B-B14F-4D97-AF65-F5344CB8AC3E}">
        <p14:creationId xmlns:p14="http://schemas.microsoft.com/office/powerpoint/2010/main" val="210073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C882D-942A-17B1-50AC-6766F2EF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C3304-539D-3D43-941C-D5171F5C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</a:rPr>
              <a:t>Scilab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8CB2C17-3DEA-4F67-E901-F74C2B644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84" y="1484249"/>
            <a:ext cx="9041215" cy="5085684"/>
          </a:xfrm>
        </p:spPr>
      </p:pic>
    </p:spTree>
    <p:extLst>
      <p:ext uri="{BB962C8B-B14F-4D97-AF65-F5344CB8AC3E}">
        <p14:creationId xmlns:p14="http://schemas.microsoft.com/office/powerpoint/2010/main" val="392791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A2159-9350-B57E-BD3A-B8985D32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BDEA7-91D8-57DC-1959-5E9FB44A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8AD92-9201-B3DC-E53A-423DE9AC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cs-CZ" sz="2800" dirty="0">
                <a:latin typeface="Calibri "/>
              </a:rPr>
              <a:t> „</a:t>
            </a:r>
            <a:r>
              <a:rPr lang="cs-CZ" sz="2800" dirty="0" err="1">
                <a:latin typeface="Calibri "/>
              </a:rPr>
              <a:t>Enterprise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Resource</a:t>
            </a:r>
            <a:r>
              <a:rPr lang="cs-CZ" sz="2800" dirty="0">
                <a:latin typeface="Calibri "/>
              </a:rPr>
              <a:t> </a:t>
            </a:r>
            <a:r>
              <a:rPr lang="cs-CZ" sz="2800" dirty="0" err="1">
                <a:latin typeface="Calibri "/>
              </a:rPr>
              <a:t>Planning</a:t>
            </a:r>
            <a:r>
              <a:rPr lang="cs-CZ" sz="2800" dirty="0">
                <a:latin typeface="Calibri "/>
              </a:rPr>
              <a:t>“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Komplexní software, který dokáže řídit a integrovat všechny firemní procesy </a:t>
            </a:r>
          </a:p>
          <a:p>
            <a:pPr algn="just">
              <a:buClrTx/>
            </a:pPr>
            <a:r>
              <a:rPr lang="cs-CZ" sz="2800" dirty="0">
                <a:latin typeface="Calibri "/>
              </a:rPr>
              <a:t> Takovýto systém se skládá z mnoha menších modulů, aplikací, rozšiřující jejich fungování </a:t>
            </a:r>
            <a:endParaRPr lang="cs-CZ" sz="2575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94909644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3242</TotalTime>
  <Words>666</Words>
  <Application>Microsoft Office PowerPoint</Application>
  <PresentationFormat>Předvádění na obrazovce (4:3)</PresentationFormat>
  <Paragraphs>117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</vt:lpstr>
      <vt:lpstr>Calibri Light</vt:lpstr>
      <vt:lpstr>Prezentace MVŠO</vt:lpstr>
      <vt:lpstr>Sablona PPT_základní_CZ</vt:lpstr>
      <vt:lpstr>Aplikační software, software pro ekonomy</vt:lpstr>
      <vt:lpstr>Opakování</vt:lpstr>
      <vt:lpstr>Obsah dnešní přednášky  </vt:lpstr>
      <vt:lpstr>Matlab</vt:lpstr>
      <vt:lpstr>Matlab</vt:lpstr>
      <vt:lpstr>Matlab - použití</vt:lpstr>
      <vt:lpstr>Scilab</vt:lpstr>
      <vt:lpstr>Scilab</vt:lpstr>
      <vt:lpstr>ERP systémy</vt:lpstr>
      <vt:lpstr>ERP systémy</vt:lpstr>
      <vt:lpstr>ERP systémy</vt:lpstr>
      <vt:lpstr>ERP systémy</vt:lpstr>
      <vt:lpstr>MS Office</vt:lpstr>
      <vt:lpstr>Word</vt:lpstr>
      <vt:lpstr>Excel</vt:lpstr>
      <vt:lpstr>PowerPoint</vt:lpstr>
      <vt:lpstr>Outlook</vt:lpstr>
      <vt:lpstr>Teams</vt:lpstr>
      <vt:lpstr>Informační systémy, hlavní registry využívané v ČR</vt:lpstr>
      <vt:lpstr>Opakování</vt:lpstr>
      <vt:lpstr>Obsah dnešní přednášky  </vt:lpstr>
      <vt:lpstr>Informační systém</vt:lpstr>
      <vt:lpstr>Klasifikace informačních systémů</vt:lpstr>
      <vt:lpstr>Informační systémy organizací</vt:lpstr>
      <vt:lpstr>Veřejné informační systémy</vt:lpstr>
      <vt:lpstr>Státní informační systémy</vt:lpstr>
      <vt:lpstr>Informační systémy veřejné správy</vt:lpstr>
      <vt:lpstr>Základní registry </vt:lpstr>
      <vt:lpstr>Praktické registry </vt:lpstr>
      <vt:lpstr>Nějaké otázky?</vt:lpstr>
      <vt:lpstr>Děkuji Vám za pozornost</vt:lpstr>
      <vt:lpstr>Kvíz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Vladimír Horák</cp:lastModifiedBy>
  <cp:revision>149</cp:revision>
  <cp:lastPrinted>2016-09-27T08:46:52Z</cp:lastPrinted>
  <dcterms:created xsi:type="dcterms:W3CDTF">2013-10-07T10:19:46Z</dcterms:created>
  <dcterms:modified xsi:type="dcterms:W3CDTF">2025-11-18T21:32:20Z</dcterms:modified>
</cp:coreProperties>
</file>