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18"/>
  </p:notesMasterIdLst>
  <p:sldIdLst>
    <p:sldId id="377" r:id="rId3"/>
    <p:sldId id="327" r:id="rId4"/>
    <p:sldId id="425" r:id="rId5"/>
    <p:sldId id="343" r:id="rId6"/>
    <p:sldId id="395" r:id="rId7"/>
    <p:sldId id="396" r:id="rId8"/>
    <p:sldId id="397" r:id="rId9"/>
    <p:sldId id="400" r:id="rId10"/>
    <p:sldId id="398" r:id="rId11"/>
    <p:sldId id="401" r:id="rId12"/>
    <p:sldId id="402" r:id="rId13"/>
    <p:sldId id="404" r:id="rId14"/>
    <p:sldId id="304" r:id="rId15"/>
    <p:sldId id="375" r:id="rId16"/>
    <p:sldId id="424" r:id="rId17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737"/>
  </p:normalViewPr>
  <p:slideViewPr>
    <p:cSldViewPr snapToGrid="0" snapToObjects="1">
      <p:cViewPr varScale="1">
        <p:scale>
          <a:sx n="74" d="100"/>
          <a:sy n="74" d="100"/>
        </p:scale>
        <p:origin x="141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12.11.2025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844A-5018-4ED4-A990-470714FDF812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DD62-1D39-4025-AD06-5D937752F0D7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1B3E-B9E8-4F0E-ABAE-FEBE6F3DE70F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013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8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951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3094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8709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615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5177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131610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28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66632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AC157-F299-40C4-AC90-6F408E5B5A87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69" indent="0">
              <a:buNone/>
              <a:defRPr sz="1575"/>
            </a:lvl2pPr>
            <a:lvl3pPr marL="514337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1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897134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941602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2323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DF5EF-284F-438A-A1C5-CAD56CB73475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4DEA-1707-477A-AED3-CEAFF620A72D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E440-C081-4EE5-9B98-2D804D04A044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EA8B-E900-47DE-9C82-7AE22AB9AEC6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825A-FE3D-4A43-9560-7A60F3D26427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070B-4562-4774-AB5D-5268194F28AC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5166-59FF-4FAE-9C0B-7277F655552A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95E2-2A89-4958-AF32-532736FFFDE4}" type="datetime1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20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7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013"/>
          </a:p>
        </p:txBody>
      </p:sp>
    </p:spTree>
    <p:extLst>
      <p:ext uri="{BB962C8B-B14F-4D97-AF65-F5344CB8AC3E}">
        <p14:creationId xmlns:p14="http://schemas.microsoft.com/office/powerpoint/2010/main" val="260671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3094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28585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75" kern="1200">
          <a:solidFill>
            <a:srgbClr val="313131"/>
          </a:solidFill>
          <a:latin typeface="+mj-lt"/>
          <a:ea typeface="+mn-ea"/>
          <a:cs typeface="+mn-cs"/>
        </a:defRPr>
      </a:lvl1pPr>
      <a:lvl2pPr marL="385753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2pPr>
      <a:lvl3pPr marL="642921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3pPr>
      <a:lvl4pPr marL="900090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4pPr>
      <a:lvl5pPr marL="1157259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87F4E6-38A9-0311-562E-D3CE476AC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7FBC0-6F4C-5A87-238B-0047474C7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7886" y="2893157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dirty="0"/>
              <a:t>Ochrana zdraví, bezpečnost a ergonomie při práci s počítačem</a:t>
            </a:r>
            <a:endParaRPr lang="en-US" sz="66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2FF6D13-BB42-9223-AFD4-B3624B92936A}"/>
              </a:ext>
            </a:extLst>
          </p:cNvPr>
          <p:cNvSpPr txBox="1"/>
          <p:nvPr/>
        </p:nvSpPr>
        <p:spPr>
          <a:xfrm>
            <a:off x="6276513" y="5592932"/>
            <a:ext cx="328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Ing. Vladimír Horák</a:t>
            </a:r>
          </a:p>
        </p:txBody>
      </p:sp>
    </p:spTree>
    <p:extLst>
      <p:ext uri="{BB962C8B-B14F-4D97-AF65-F5344CB8AC3E}">
        <p14:creationId xmlns:p14="http://schemas.microsoft.com/office/powerpoint/2010/main" val="183569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541BA-1353-7BC2-7A66-3DEE3C086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19D77-7586-917F-9AFA-7015CF45C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Přestávky a rozcvičky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3BD5C5-96D8-FC04-4622-02B60AE70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Důležitá součást „zdravého“ používání PC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Doporučeno na 60 minut práce 5 minut přestávky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O „přestávce“ vhodné provést několik protahovacích cviků </a:t>
            </a: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700088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12FB9-5404-468C-CF7F-95347111C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0B7775-48B9-BD49-002B-B1C02781B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Rizika při porušování erg. pravidel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624C76-39D9-A1AE-5656-D50F0C05E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Poškození zad a krční páteře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Bolesti rukou, zápěstí, loktů a ramen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Syndrom tenisového loktu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Syndrom karpálního tunelu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Poškození hybnosti ramenních pletenců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Problémy se zrakem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Potíže z dolními končetinami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Zánět šlach a svalů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308370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67433-A530-6013-E834-AA83D44B0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69C16B-D64D-D006-796C-B40A2BD5C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>
                <a:solidFill>
                  <a:schemeClr val="tx1"/>
                </a:solidFill>
              </a:rPr>
              <a:t>Syndrom RSI </a:t>
            </a:r>
            <a:endParaRPr lang="cs-CZ" sz="4400" dirty="0">
              <a:solidFill>
                <a:schemeClr val="tx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1300B3-0D84-8CAA-3C93-1408CC524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„</a:t>
            </a:r>
            <a:r>
              <a:rPr lang="cs-CZ" sz="2800" dirty="0" err="1">
                <a:latin typeface="Calibri "/>
              </a:rPr>
              <a:t>Repetitive</a:t>
            </a:r>
            <a:r>
              <a:rPr lang="cs-CZ" sz="2800" dirty="0">
                <a:latin typeface="Calibri "/>
              </a:rPr>
              <a:t> Stress </a:t>
            </a:r>
            <a:r>
              <a:rPr lang="cs-CZ" sz="2800" dirty="0" err="1">
                <a:latin typeface="Calibri "/>
              </a:rPr>
              <a:t>Injury</a:t>
            </a:r>
            <a:r>
              <a:rPr lang="cs-CZ" sz="2800" dirty="0">
                <a:latin typeface="Calibri "/>
              </a:rPr>
              <a:t>“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Soubor poškození, která vznikají v důsledku nedodržování ergonomie práce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Jedno z nejčastějších příčin nemoci z povolání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Vzniká opakovaným namáháním, zejména pak opakovanými drobnými pohyby, nesprávnou polo-hou těla při práci, ale také neustálým svalovým napětím</a:t>
            </a:r>
          </a:p>
        </p:txBody>
      </p:sp>
    </p:spTree>
    <p:extLst>
      <p:ext uri="{BB962C8B-B14F-4D97-AF65-F5344CB8AC3E}">
        <p14:creationId xmlns:p14="http://schemas.microsoft.com/office/powerpoint/2010/main" val="3347669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Nějaké otázky?</a:t>
            </a:r>
          </a:p>
        </p:txBody>
      </p:sp>
    </p:spTree>
    <p:extLst>
      <p:ext uri="{BB962C8B-B14F-4D97-AF65-F5344CB8AC3E}">
        <p14:creationId xmlns:p14="http://schemas.microsoft.com/office/powerpoint/2010/main" val="758830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1252410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Kvíz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68" lvl="1" indent="0" algn="just">
              <a:buClrTx/>
              <a:buNone/>
            </a:pPr>
            <a:r>
              <a:rPr lang="cs-CZ" sz="2575" dirty="0">
                <a:latin typeface="Calibri "/>
              </a:rPr>
              <a:t> 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1603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Hlavní kategorie bezpečnostních technologií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Firewally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Antivirové systémy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Detekce narušení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Správa zranitelnosti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Tři hlavní způsoby kontroly omezení přístupu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Autentizace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Autorizace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Šifrování </a:t>
            </a:r>
          </a:p>
          <a:p>
            <a:pPr algn="just"/>
            <a:endParaRPr lang="cs-CZ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55875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6CD3D-D016-F07D-5590-712490E9D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B54AAB-A0B5-47CB-EA5B-C7F5836B6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E7330E-BC38-77D9-631C-B2E37E3CE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Heslo = nejběžnější způsob autentizace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Šifrování – symetrické X asymetrické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Příklady hrozeb: </a:t>
            </a:r>
            <a:r>
              <a:rPr lang="cs-CZ" sz="2400" dirty="0">
                <a:latin typeface="Calibri "/>
              </a:rPr>
              <a:t>Viry, Trojské koně, Malware, Ransomware (</a:t>
            </a:r>
            <a:r>
              <a:rPr lang="cs-CZ" sz="2400" dirty="0" err="1">
                <a:latin typeface="Calibri "/>
              </a:rPr>
              <a:t>ransom</a:t>
            </a:r>
            <a:r>
              <a:rPr lang="cs-CZ" sz="2400" dirty="0">
                <a:latin typeface="Calibri "/>
              </a:rPr>
              <a:t> = výkupné), Spyware Cyberstalking, </a:t>
            </a:r>
            <a:r>
              <a:rPr lang="cs-CZ" sz="2400" dirty="0" err="1">
                <a:latin typeface="Calibri "/>
              </a:rPr>
              <a:t>Brute</a:t>
            </a:r>
            <a:r>
              <a:rPr lang="cs-CZ" sz="2400" dirty="0">
                <a:latin typeface="Calibri "/>
              </a:rPr>
              <a:t> </a:t>
            </a:r>
            <a:r>
              <a:rPr lang="cs-CZ" sz="2400" dirty="0" err="1">
                <a:latin typeface="Calibri "/>
              </a:rPr>
              <a:t>force</a:t>
            </a:r>
            <a:r>
              <a:rPr lang="cs-CZ" sz="2400" dirty="0">
                <a:latin typeface="Calibri "/>
              </a:rPr>
              <a:t> </a:t>
            </a:r>
            <a:r>
              <a:rPr lang="cs-CZ" sz="2400" dirty="0" err="1">
                <a:latin typeface="Calibri "/>
              </a:rPr>
              <a:t>attack</a:t>
            </a:r>
            <a:r>
              <a:rPr lang="cs-CZ" sz="2400" dirty="0">
                <a:latin typeface="Calibri "/>
              </a:rPr>
              <a:t>, </a:t>
            </a:r>
            <a:r>
              <a:rPr lang="cs-CZ" sz="2400" dirty="0" err="1">
                <a:latin typeface="Calibri "/>
              </a:rPr>
              <a:t>Baiting</a:t>
            </a:r>
            <a:r>
              <a:rPr lang="cs-CZ" sz="2400" dirty="0">
                <a:latin typeface="Calibri "/>
              </a:rPr>
              <a:t>, </a:t>
            </a:r>
            <a:r>
              <a:rPr lang="cs-CZ" sz="2400" dirty="0" err="1">
                <a:latin typeface="Calibri "/>
              </a:rPr>
              <a:t>Worm</a:t>
            </a:r>
            <a:endParaRPr lang="cs-CZ" sz="2400" dirty="0">
              <a:latin typeface="Calibri "/>
            </a:endParaRPr>
          </a:p>
          <a:p>
            <a:pPr algn="just">
              <a:buClrTx/>
            </a:pPr>
            <a:endParaRPr lang="cs-CZ" sz="2400" dirty="0">
              <a:latin typeface="Calibri "/>
            </a:endParaRPr>
          </a:p>
          <a:p>
            <a:pPr algn="just">
              <a:buClrTx/>
            </a:pPr>
            <a:endParaRPr lang="cs-CZ" sz="2575" dirty="0">
              <a:latin typeface="Calibri "/>
            </a:endParaRPr>
          </a:p>
          <a:p>
            <a:pPr algn="just"/>
            <a:endParaRPr lang="cs-CZ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237470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Obsah dnešní přednášky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Pojem ergonomie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Ergonomie při práci s PC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Parametry pracovního místa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Rizika spojená s porušováním erg. pravidel</a:t>
            </a:r>
          </a:p>
        </p:txBody>
      </p:sp>
    </p:spTree>
    <p:extLst>
      <p:ext uri="{BB962C8B-B14F-4D97-AF65-F5344CB8AC3E}">
        <p14:creationId xmlns:p14="http://schemas.microsoft.com/office/powerpoint/2010/main" val="3853116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16932-92F9-8828-7908-E896C4F68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E4353B-51A9-679A-3A44-511C587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Pojem ergonomie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EEE3DD-E4E6-0709-4F3D-54E6D2524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Vědecká disciplína založena interakcí člověka a dalších složek </a:t>
            </a:r>
            <a:r>
              <a:rPr lang="cs-CZ" sz="2800" dirty="0" err="1">
                <a:latin typeface="Calibri "/>
              </a:rPr>
              <a:t>systémuna</a:t>
            </a:r>
            <a:r>
              <a:rPr lang="cs-CZ" sz="2800" dirty="0">
                <a:latin typeface="Calibri "/>
              </a:rPr>
              <a:t> porozumění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Komplexně a systémově řeší systém člověk/technika/ prostředí s cílem optimalizovat psychicko-fyzickou zátěž člověka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a zajistit rozvoj jeho osobnosti při maximální efektivitě jeho činnosti</a:t>
            </a:r>
          </a:p>
        </p:txBody>
      </p:sp>
    </p:spTree>
    <p:extLst>
      <p:ext uri="{BB962C8B-B14F-4D97-AF65-F5344CB8AC3E}">
        <p14:creationId xmlns:p14="http://schemas.microsoft.com/office/powerpoint/2010/main" val="4064179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169CE-2125-F401-C707-5420CB708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B09200-790A-C8CA-B479-BD61C38E4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Pojem ergonomie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E63EEB-9E47-F860-3CC8-E207412F2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Antropometrie včetně biomechanik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Filozofie práce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Psychologie práce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Hygiena práce</a:t>
            </a:r>
          </a:p>
        </p:txBody>
      </p:sp>
    </p:spTree>
    <p:extLst>
      <p:ext uri="{BB962C8B-B14F-4D97-AF65-F5344CB8AC3E}">
        <p14:creationId xmlns:p14="http://schemas.microsoft.com/office/powerpoint/2010/main" val="1624520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5B3C0-0DDE-19D9-DD8F-FAD5C9216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61A977-31F0-26E1-866B-54829144A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Ergonomie při práci s počítačem</a:t>
            </a:r>
          </a:p>
        </p:txBody>
      </p:sp>
      <p:pic>
        <p:nvPicPr>
          <p:cNvPr id="1026" name="Picture 2" descr="Správné sezení u PC">
            <a:extLst>
              <a:ext uri="{FF2B5EF4-FFF2-40B4-BE49-F238E27FC236}">
                <a16:creationId xmlns:a16="http://schemas.microsoft.com/office/drawing/2014/main" id="{365BB32C-3214-3236-6CB4-3FAAB5C2381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293" y="1388268"/>
            <a:ext cx="7297672" cy="487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613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6EC5D-B22D-2363-FB24-37F8F4DFC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C9334-363F-263A-D8F9-1B1BAC51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Správné sezení u počítače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C7CA5F-9393-F9D6-F059-D27CBD709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Výška stolu byla při sedu totožná s výškou loktů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Lokty držel při těle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Nadloktí a předloktí svíralo úhel 90°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Lýtko se stehnem svíralo v koleni úhel 90°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Chodidlo bylo celou plochou položeno na podlaze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Zadek byl co nejvíce vzadu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Záda byla vzpřímená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Uši, ramena a boky byly v jedné přímce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Výška sedáku a sklon zádové opěrky umožňovaly pohodlné sezení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415520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02956-7AD5-5F51-7B2C-06853A6FD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5DD7B9-5612-DDFC-B0EE-722B1997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Parametry pracovního místa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ECC46D-D98F-FA8A-3686-A7F5EAD68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Dispozice kanceláře a její vybavení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Výška a rozměry pracovního stolu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Ergonomická židle a její nastavení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Správné sezení u PC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Přestávky a rozcvičky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81464195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ablona PPT_základní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3094</TotalTime>
  <Words>398</Words>
  <Application>Microsoft Office PowerPoint</Application>
  <PresentationFormat>Předvádění na obrazovce (4:3)</PresentationFormat>
  <Paragraphs>71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</vt:lpstr>
      <vt:lpstr>Calibri Light</vt:lpstr>
      <vt:lpstr>Prezentace MVŠO</vt:lpstr>
      <vt:lpstr>Sablona PPT_základní_CZ</vt:lpstr>
      <vt:lpstr>Ochrana zdraví, bezpečnost a ergonomie při práci s počítačem</vt:lpstr>
      <vt:lpstr>Opakování</vt:lpstr>
      <vt:lpstr>Opakování</vt:lpstr>
      <vt:lpstr>Obsah dnešní přednášky  </vt:lpstr>
      <vt:lpstr>Pojem ergonomie</vt:lpstr>
      <vt:lpstr>Pojem ergonomie</vt:lpstr>
      <vt:lpstr>Ergonomie při práci s počítačem</vt:lpstr>
      <vt:lpstr>Správné sezení u počítače</vt:lpstr>
      <vt:lpstr>Parametry pracovního místa</vt:lpstr>
      <vt:lpstr>Přestávky a rozcvičky </vt:lpstr>
      <vt:lpstr>Rizika při porušování erg. pravidel</vt:lpstr>
      <vt:lpstr>Syndrom RSI </vt:lpstr>
      <vt:lpstr>Nějaké otázky?</vt:lpstr>
      <vt:lpstr>Děkuji Vám za pozornost</vt:lpstr>
      <vt:lpstr>Kvíz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 sit amet pellentesque</dc:title>
  <dc:creator>NavratilovaD</dc:creator>
  <cp:lastModifiedBy>Vladimír Horák</cp:lastModifiedBy>
  <cp:revision>146</cp:revision>
  <cp:lastPrinted>2016-09-27T08:46:52Z</cp:lastPrinted>
  <dcterms:created xsi:type="dcterms:W3CDTF">2013-10-07T10:19:46Z</dcterms:created>
  <dcterms:modified xsi:type="dcterms:W3CDTF">2025-11-12T01:20:58Z</dcterms:modified>
</cp:coreProperties>
</file>