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0" r:id="rId2"/>
  </p:sldMasterIdLst>
  <p:notesMasterIdLst>
    <p:notesMasterId r:id="rId23"/>
  </p:notesMasterIdLst>
  <p:sldIdLst>
    <p:sldId id="338" r:id="rId3"/>
    <p:sldId id="427" r:id="rId4"/>
    <p:sldId id="327" r:id="rId5"/>
    <p:sldId id="308" r:id="rId6"/>
    <p:sldId id="330" r:id="rId7"/>
    <p:sldId id="331" r:id="rId8"/>
    <p:sldId id="326" r:id="rId9"/>
    <p:sldId id="332" r:id="rId10"/>
    <p:sldId id="425" r:id="rId11"/>
    <p:sldId id="333" r:id="rId12"/>
    <p:sldId id="335" r:id="rId13"/>
    <p:sldId id="334" r:id="rId14"/>
    <p:sldId id="328" r:id="rId15"/>
    <p:sldId id="426" r:id="rId16"/>
    <p:sldId id="339" r:id="rId17"/>
    <p:sldId id="380" r:id="rId18"/>
    <p:sldId id="385" r:id="rId19"/>
    <p:sldId id="304" r:id="rId20"/>
    <p:sldId id="375" r:id="rId21"/>
    <p:sldId id="424" r:id="rId22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53" autoAdjust="0"/>
    <p:restoredTop sz="94737"/>
  </p:normalViewPr>
  <p:slideViewPr>
    <p:cSldViewPr snapToGrid="0" snapToObjects="1">
      <p:cViewPr varScale="1">
        <p:scale>
          <a:sx n="112" d="100"/>
          <a:sy n="112" d="100"/>
        </p:scale>
        <p:origin x="154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863C9E-6383-4CC2-8393-47C4D1E8A408}" type="datetimeFigureOut">
              <a:rPr lang="cs-CZ" smtClean="0"/>
              <a:pPr/>
              <a:t>04.11.2025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A3E3B7-5112-44D2-8974-0B2B09F2775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0920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A844A-5018-4ED4-A990-470714FDF812}" type="datetime1">
              <a:rPr lang="en-US" smtClean="0"/>
              <a:pPr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7DD62-1D39-4025-AD06-5D937752F0D7}" type="datetime1">
              <a:rPr lang="en-US" smtClean="0"/>
              <a:pPr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01B3E-B9E8-4F0E-ABAE-FEBE6F3DE70F}" type="datetime1">
              <a:rPr lang="en-US" smtClean="0"/>
              <a:pPr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013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5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40499" indent="0" algn="l">
              <a:buNone/>
              <a:defRPr sz="1350">
                <a:solidFill>
                  <a:srgbClr val="313131"/>
                </a:solidFill>
                <a:latin typeface="+mj-lt"/>
              </a:defRPr>
            </a:lvl1pPr>
            <a:lvl2pPr marL="257169" indent="0" algn="ctr">
              <a:buNone/>
              <a:defRPr sz="1125"/>
            </a:lvl2pPr>
            <a:lvl3pPr marL="514337" indent="0" algn="ctr">
              <a:buNone/>
              <a:defRPr sz="1013"/>
            </a:lvl3pPr>
            <a:lvl4pPr marL="771506" indent="0" algn="ctr">
              <a:buNone/>
              <a:defRPr sz="900"/>
            </a:lvl4pPr>
            <a:lvl5pPr marL="1028675" indent="0" algn="ctr">
              <a:buNone/>
              <a:defRPr sz="900"/>
            </a:lvl5pPr>
            <a:lvl6pPr marL="1285843" indent="0" algn="ctr">
              <a:buNone/>
              <a:defRPr sz="900"/>
            </a:lvl6pPr>
            <a:lvl7pPr marL="1543011" indent="0" algn="ctr">
              <a:buNone/>
              <a:defRPr sz="900"/>
            </a:lvl7pPr>
            <a:lvl8pPr marL="1800180" indent="0" algn="ctr">
              <a:buNone/>
              <a:defRPr sz="900"/>
            </a:lvl8pPr>
            <a:lvl9pPr marL="2057349" indent="0" algn="ctr">
              <a:buNone/>
              <a:defRPr sz="9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8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606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49515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3094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40499" indent="0" algn="l">
              <a:buNone/>
              <a:defRPr sz="1350">
                <a:solidFill>
                  <a:srgbClr val="313131"/>
                </a:solidFill>
                <a:latin typeface="+mj-lt"/>
              </a:defRPr>
            </a:lvl1pPr>
            <a:lvl2pPr marL="257169" indent="0" algn="ctr">
              <a:buNone/>
              <a:defRPr sz="1125"/>
            </a:lvl2pPr>
            <a:lvl3pPr marL="514337" indent="0" algn="ctr">
              <a:buNone/>
              <a:defRPr sz="1013"/>
            </a:lvl3pPr>
            <a:lvl4pPr marL="771506" indent="0" algn="ctr">
              <a:buNone/>
              <a:defRPr sz="900"/>
            </a:lvl4pPr>
            <a:lvl5pPr marL="1028675" indent="0" algn="ctr">
              <a:buNone/>
              <a:defRPr sz="900"/>
            </a:lvl5pPr>
            <a:lvl6pPr marL="1285843" indent="0" algn="ctr">
              <a:buNone/>
              <a:defRPr sz="900"/>
            </a:lvl6pPr>
            <a:lvl7pPr marL="1543011" indent="0" algn="ctr">
              <a:buNone/>
              <a:defRPr sz="900"/>
            </a:lvl7pPr>
            <a:lvl8pPr marL="1800180" indent="0" algn="ctr">
              <a:buNone/>
              <a:defRPr sz="900"/>
            </a:lvl8pPr>
            <a:lvl9pPr marL="2057349" indent="0" algn="ctr">
              <a:buNone/>
              <a:defRPr sz="9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87090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461506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69" indent="0">
              <a:buNone/>
              <a:defRPr sz="1125" b="1"/>
            </a:lvl2pPr>
            <a:lvl3pPr marL="514337" indent="0">
              <a:buNone/>
              <a:defRPr sz="1013" b="1"/>
            </a:lvl3pPr>
            <a:lvl4pPr marL="771506" indent="0">
              <a:buNone/>
              <a:defRPr sz="900" b="1"/>
            </a:lvl4pPr>
            <a:lvl5pPr marL="1028675" indent="0">
              <a:buNone/>
              <a:defRPr sz="900" b="1"/>
            </a:lvl5pPr>
            <a:lvl6pPr marL="1285843" indent="0">
              <a:buNone/>
              <a:defRPr sz="900" b="1"/>
            </a:lvl6pPr>
            <a:lvl7pPr marL="1543011" indent="0">
              <a:buNone/>
              <a:defRPr sz="900" b="1"/>
            </a:lvl7pPr>
            <a:lvl8pPr marL="1800180" indent="0">
              <a:buNone/>
              <a:defRPr sz="900" b="1"/>
            </a:lvl8pPr>
            <a:lvl9pPr marL="2057349" indent="0">
              <a:buNone/>
              <a:defRPr sz="9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69" indent="0">
              <a:buNone/>
              <a:defRPr sz="1125" b="1"/>
            </a:lvl2pPr>
            <a:lvl3pPr marL="514337" indent="0">
              <a:buNone/>
              <a:defRPr sz="1013" b="1"/>
            </a:lvl3pPr>
            <a:lvl4pPr marL="771506" indent="0">
              <a:buNone/>
              <a:defRPr sz="900" b="1"/>
            </a:lvl4pPr>
            <a:lvl5pPr marL="1028675" indent="0">
              <a:buNone/>
              <a:defRPr sz="900" b="1"/>
            </a:lvl5pPr>
            <a:lvl6pPr marL="1285843" indent="0">
              <a:buNone/>
              <a:defRPr sz="900" b="1"/>
            </a:lvl6pPr>
            <a:lvl7pPr marL="1543011" indent="0">
              <a:buNone/>
              <a:defRPr sz="900" b="1"/>
            </a:lvl7pPr>
            <a:lvl8pPr marL="1800180" indent="0">
              <a:buNone/>
              <a:defRPr sz="900" b="1"/>
            </a:lvl8pPr>
            <a:lvl9pPr marL="2057349" indent="0">
              <a:buNone/>
              <a:defRPr sz="9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251773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41316107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62886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2"/>
            <a:ext cx="462915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69" indent="0">
              <a:buNone/>
              <a:defRPr sz="788"/>
            </a:lvl2pPr>
            <a:lvl3pPr marL="514337" indent="0">
              <a:buNone/>
              <a:defRPr sz="675"/>
            </a:lvl3pPr>
            <a:lvl4pPr marL="771506" indent="0">
              <a:buNone/>
              <a:defRPr sz="563"/>
            </a:lvl4pPr>
            <a:lvl5pPr marL="1028675" indent="0">
              <a:buNone/>
              <a:defRPr sz="563"/>
            </a:lvl5pPr>
            <a:lvl6pPr marL="1285843" indent="0">
              <a:buNone/>
              <a:defRPr sz="563"/>
            </a:lvl6pPr>
            <a:lvl7pPr marL="1543011" indent="0">
              <a:buNone/>
              <a:defRPr sz="563"/>
            </a:lvl7pPr>
            <a:lvl8pPr marL="1800180" indent="0">
              <a:buNone/>
              <a:defRPr sz="563"/>
            </a:lvl8pPr>
            <a:lvl9pPr marL="2057349" indent="0">
              <a:buNone/>
              <a:defRPr sz="563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1666323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AC157-F299-40C4-AC90-6F408E5B5A87}" type="datetime1">
              <a:rPr lang="en-US" smtClean="0"/>
              <a:pPr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2"/>
            <a:ext cx="4629150" cy="4873625"/>
          </a:xfrm>
        </p:spPr>
        <p:txBody>
          <a:bodyPr/>
          <a:lstStyle>
            <a:lvl1pPr marL="0" indent="0">
              <a:buNone/>
              <a:defRPr sz="1800"/>
            </a:lvl1pPr>
            <a:lvl2pPr marL="257169" indent="0">
              <a:buNone/>
              <a:defRPr sz="1575"/>
            </a:lvl2pPr>
            <a:lvl3pPr marL="514337" indent="0">
              <a:buNone/>
              <a:defRPr sz="1350"/>
            </a:lvl3pPr>
            <a:lvl4pPr marL="771506" indent="0">
              <a:buNone/>
              <a:defRPr sz="1125"/>
            </a:lvl4pPr>
            <a:lvl5pPr marL="1028675" indent="0">
              <a:buNone/>
              <a:defRPr sz="1125"/>
            </a:lvl5pPr>
            <a:lvl6pPr marL="1285843" indent="0">
              <a:buNone/>
              <a:defRPr sz="1125"/>
            </a:lvl6pPr>
            <a:lvl7pPr marL="1543011" indent="0">
              <a:buNone/>
              <a:defRPr sz="1125"/>
            </a:lvl7pPr>
            <a:lvl8pPr marL="1800180" indent="0">
              <a:buNone/>
              <a:defRPr sz="1125"/>
            </a:lvl8pPr>
            <a:lvl9pPr marL="2057349" indent="0">
              <a:buNone/>
              <a:defRPr sz="1125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69" indent="0">
              <a:buNone/>
              <a:defRPr sz="788"/>
            </a:lvl2pPr>
            <a:lvl3pPr marL="514337" indent="0">
              <a:buNone/>
              <a:defRPr sz="675"/>
            </a:lvl3pPr>
            <a:lvl4pPr marL="771506" indent="0">
              <a:buNone/>
              <a:defRPr sz="563"/>
            </a:lvl4pPr>
            <a:lvl5pPr marL="1028675" indent="0">
              <a:buNone/>
              <a:defRPr sz="563"/>
            </a:lvl5pPr>
            <a:lvl6pPr marL="1285843" indent="0">
              <a:buNone/>
              <a:defRPr sz="563"/>
            </a:lvl6pPr>
            <a:lvl7pPr marL="1543011" indent="0">
              <a:buNone/>
              <a:defRPr sz="563"/>
            </a:lvl7pPr>
            <a:lvl8pPr marL="1800180" indent="0">
              <a:buNone/>
              <a:defRPr sz="563"/>
            </a:lvl8pPr>
            <a:lvl9pPr marL="2057349" indent="0">
              <a:buNone/>
              <a:defRPr sz="563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28971342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9416025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023231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DF5EF-284F-438A-A1C5-CAD56CB73475}" type="datetime1">
              <a:rPr lang="en-US" smtClean="0"/>
              <a:pPr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A4DEA-1707-477A-AED3-CEAFF620A72D}" type="datetime1">
              <a:rPr lang="en-US" smtClean="0"/>
              <a:pPr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E440-C081-4EE5-9B98-2D804D04A044}" type="datetime1">
              <a:rPr lang="en-US" smtClean="0"/>
              <a:pPr/>
              <a:t>11/4/2025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EA8B-E900-47DE-9C82-7AE22AB9AEC6}" type="datetime1">
              <a:rPr lang="en-US" smtClean="0"/>
              <a:pPr/>
              <a:t>11/4/2025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8825A-FE3D-4A43-9560-7A60F3D26427}" type="datetime1">
              <a:rPr lang="en-US" smtClean="0"/>
              <a:pPr/>
              <a:t>11/4/2025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7070B-4562-4774-AB5D-5268194F28AC}" type="datetime1">
              <a:rPr lang="en-US" smtClean="0"/>
              <a:pPr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85166-59FF-4FAE-9C0B-7277F655552A}" type="datetime1">
              <a:rPr lang="en-US" smtClean="0"/>
              <a:pPr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395E2-2A89-4958-AF32-532736FFFDE4}" type="datetime1">
              <a:rPr lang="en-US" smtClean="0"/>
              <a:pPr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20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/>
        </p:nvSpPr>
        <p:spPr>
          <a:xfrm>
            <a:off x="0" y="7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013"/>
          </a:p>
        </p:txBody>
      </p:sp>
    </p:spTree>
    <p:extLst>
      <p:ext uri="{BB962C8B-B14F-4D97-AF65-F5344CB8AC3E}">
        <p14:creationId xmlns:p14="http://schemas.microsoft.com/office/powerpoint/2010/main" val="2606712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14337" rtl="0" eaLnBrk="1" latinLnBrk="0" hangingPunct="1">
        <a:lnSpc>
          <a:spcPct val="90000"/>
        </a:lnSpc>
        <a:spcBef>
          <a:spcPct val="0"/>
        </a:spcBef>
        <a:buNone/>
        <a:defRPr sz="3094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28585" indent="-128585" algn="l" defTabSz="514337" rtl="0" eaLnBrk="1" latinLnBrk="0" hangingPunct="1">
        <a:lnSpc>
          <a:spcPct val="100000"/>
        </a:lnSpc>
        <a:spcBef>
          <a:spcPts val="563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75" kern="1200">
          <a:solidFill>
            <a:srgbClr val="313131"/>
          </a:solidFill>
          <a:latin typeface="+mj-lt"/>
          <a:ea typeface="+mn-ea"/>
          <a:cs typeface="+mn-cs"/>
        </a:defRPr>
      </a:lvl1pPr>
      <a:lvl2pPr marL="385753" indent="-128585" algn="l" defTabSz="514337" rtl="0" eaLnBrk="1" latinLnBrk="0" hangingPunct="1">
        <a:lnSpc>
          <a:spcPct val="100000"/>
        </a:lnSpc>
        <a:spcBef>
          <a:spcPts val="563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350" kern="1200">
          <a:solidFill>
            <a:srgbClr val="313131"/>
          </a:solidFill>
          <a:latin typeface="+mj-lt"/>
          <a:ea typeface="+mn-ea"/>
          <a:cs typeface="+mn-cs"/>
        </a:defRPr>
      </a:lvl2pPr>
      <a:lvl3pPr marL="642921" indent="-128585" algn="l" defTabSz="514337" rtl="0" eaLnBrk="1" latinLnBrk="0" hangingPunct="1">
        <a:lnSpc>
          <a:spcPct val="100000"/>
        </a:lnSpc>
        <a:spcBef>
          <a:spcPts val="563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350" kern="1200">
          <a:solidFill>
            <a:srgbClr val="313131"/>
          </a:solidFill>
          <a:latin typeface="+mj-lt"/>
          <a:ea typeface="+mn-ea"/>
          <a:cs typeface="+mn-cs"/>
        </a:defRPr>
      </a:lvl3pPr>
      <a:lvl4pPr marL="900090" indent="-128585" algn="l" defTabSz="514337" rtl="0" eaLnBrk="1" latinLnBrk="0" hangingPunct="1">
        <a:lnSpc>
          <a:spcPct val="100000"/>
        </a:lnSpc>
        <a:spcBef>
          <a:spcPts val="563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125" kern="1200">
          <a:solidFill>
            <a:srgbClr val="313131"/>
          </a:solidFill>
          <a:latin typeface="+mj-lt"/>
          <a:ea typeface="+mn-ea"/>
          <a:cs typeface="+mn-cs"/>
        </a:defRPr>
      </a:lvl4pPr>
      <a:lvl5pPr marL="1157259" indent="-128585" algn="l" defTabSz="514337" rtl="0" eaLnBrk="1" latinLnBrk="0" hangingPunct="1">
        <a:lnSpc>
          <a:spcPct val="100000"/>
        </a:lnSpc>
        <a:spcBef>
          <a:spcPts val="563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125" kern="1200">
          <a:solidFill>
            <a:srgbClr val="313131"/>
          </a:solidFill>
          <a:latin typeface="+mj-lt"/>
          <a:ea typeface="+mn-ea"/>
          <a:cs typeface="+mn-cs"/>
        </a:defRPr>
      </a:lvl5pPr>
      <a:lvl6pPr marL="1414427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596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765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33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69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37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06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675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43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11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180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349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7886" y="2893157"/>
            <a:ext cx="8128322" cy="1071686"/>
          </a:xfrm>
        </p:spPr>
        <p:txBody>
          <a:bodyPr lIns="0" tIns="0" rIns="0" bIns="0" anchor="t" anchorCtr="0">
            <a:noAutofit/>
          </a:bodyPr>
          <a:lstStyle/>
          <a:p>
            <a:pPr algn="l"/>
            <a:r>
              <a:rPr lang="cs-CZ" dirty="0"/>
              <a:t>Bezpečnost IT</a:t>
            </a:r>
            <a:endParaRPr lang="en-US" sz="6600" b="1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89B7D8D9-CB29-4C3B-93A9-38F44BCBDFD8}"/>
              </a:ext>
            </a:extLst>
          </p:cNvPr>
          <p:cNvSpPr txBox="1"/>
          <p:nvPr/>
        </p:nvSpPr>
        <p:spPr>
          <a:xfrm>
            <a:off x="6276513" y="5592932"/>
            <a:ext cx="3284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Ing. Vladimír Horák</a:t>
            </a:r>
          </a:p>
        </p:txBody>
      </p:sp>
    </p:spTree>
    <p:extLst>
      <p:ext uri="{BB962C8B-B14F-4D97-AF65-F5344CB8AC3E}">
        <p14:creationId xmlns:p14="http://schemas.microsoft.com/office/powerpoint/2010/main" val="22347088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699FC0-0AFD-3181-F9C7-20855DCA20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6B4A20-BBB6-88FD-96DE-43BD21BD6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Autentizace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8C6E3AB-9C12-6B4A-8811-AE2211146B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Virtuální </a:t>
            </a:r>
          </a:p>
          <a:p>
            <a:pPr lvl="1" algn="just">
              <a:buClrTx/>
            </a:pPr>
            <a:r>
              <a:rPr lang="cs-CZ" sz="2350" dirty="0">
                <a:latin typeface="Calibri "/>
              </a:rPr>
              <a:t>Heslo </a:t>
            </a:r>
          </a:p>
          <a:p>
            <a:pPr lvl="1" algn="just">
              <a:buClrTx/>
            </a:pPr>
            <a:r>
              <a:rPr lang="cs-CZ" sz="2350" dirty="0">
                <a:latin typeface="Calibri "/>
              </a:rPr>
              <a:t>Digitální klíč</a:t>
            </a:r>
          </a:p>
          <a:p>
            <a:pPr lvl="1" algn="just">
              <a:buClrTx/>
            </a:pPr>
            <a:r>
              <a:rPr lang="cs-CZ" sz="2350" dirty="0">
                <a:latin typeface="Calibri "/>
              </a:rPr>
              <a:t>Pin kód</a:t>
            </a:r>
          </a:p>
          <a:p>
            <a:pPr lvl="1" algn="just">
              <a:buClrTx/>
            </a:pPr>
            <a:r>
              <a:rPr lang="cs-CZ" sz="2350" dirty="0">
                <a:latin typeface="Calibri "/>
              </a:rPr>
              <a:t>Vícekrokové ověřování</a:t>
            </a:r>
          </a:p>
          <a:p>
            <a:pPr lvl="1" algn="just">
              <a:buClrTx/>
            </a:pPr>
            <a:endParaRPr lang="cs-CZ" sz="2350" dirty="0">
              <a:latin typeface="Calibri "/>
            </a:endParaRPr>
          </a:p>
          <a:p>
            <a:pPr marL="257168" lvl="1" indent="0" algn="just">
              <a:buClrTx/>
              <a:buNone/>
            </a:pPr>
            <a:endParaRPr lang="cs-CZ" sz="235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21522099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2FF403-9013-9E99-F847-AA56366D5D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741DE2-A2EA-8332-4000-9EFB89DB3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Autentizace – dělení faktorů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CD46772-026F-993C-24AE-AB58A14AD1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Něco, co známe – heslo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Něco, co máme – digitální klíč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Něco, co jste – otisk prstu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Kde jste – poloha v rámci GPS </a:t>
            </a:r>
          </a:p>
          <a:p>
            <a:pPr algn="just">
              <a:buClrTx/>
            </a:pPr>
            <a:endParaRPr lang="cs-CZ" sz="2350" dirty="0">
              <a:latin typeface="Calibri "/>
            </a:endParaRPr>
          </a:p>
          <a:p>
            <a:pPr lvl="1" algn="just">
              <a:buClrTx/>
            </a:pPr>
            <a:endParaRPr lang="cs-CZ" sz="2350" dirty="0">
              <a:latin typeface="Calibri "/>
            </a:endParaRPr>
          </a:p>
          <a:p>
            <a:pPr marL="257168" lvl="1" indent="0" algn="just">
              <a:buClrTx/>
              <a:buNone/>
            </a:pPr>
            <a:endParaRPr lang="cs-CZ" sz="235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33157926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94E6B1-A899-DB0B-ABFE-A7267E8A0B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E5AFCF-125F-2D9A-1A73-455DFD752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Heslo – základní pravidla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E705B9B-3E86-E5B5-A406-3DECB66545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just">
              <a:buClrTx/>
            </a:pPr>
            <a:r>
              <a:rPr lang="cs-CZ" sz="2350" dirty="0">
                <a:latin typeface="Calibri "/>
              </a:rPr>
              <a:t>Nesmí být jakýmkoliv způsobem sdělena jiné osobě</a:t>
            </a:r>
          </a:p>
          <a:p>
            <a:pPr lvl="1" algn="just">
              <a:buClrTx/>
            </a:pPr>
            <a:r>
              <a:rPr lang="cs-CZ" sz="2350" dirty="0">
                <a:latin typeface="Calibri "/>
              </a:rPr>
              <a:t>Nesmí být nikde poznamenána a musí se udržovat v tajnosti.</a:t>
            </a:r>
          </a:p>
          <a:p>
            <a:pPr lvl="1" algn="just">
              <a:buClrTx/>
            </a:pPr>
            <a:r>
              <a:rPr lang="cs-CZ" sz="2350" dirty="0">
                <a:latin typeface="Calibri "/>
              </a:rPr>
              <a:t>Nesmí být jakkoliv umožněno jiné osobě seznámit se s heslem</a:t>
            </a:r>
          </a:p>
          <a:p>
            <a:pPr lvl="1" algn="just">
              <a:buClrTx/>
            </a:pPr>
            <a:r>
              <a:rPr lang="cs-CZ" sz="2350" dirty="0">
                <a:latin typeface="Calibri "/>
              </a:rPr>
              <a:t>Jako hesla nesmí být použita jména blízkých osob, zvířat a další slova, která mohou být odhadnuta ze znalosti</a:t>
            </a:r>
          </a:p>
          <a:p>
            <a:pPr lvl="1" algn="just">
              <a:buClrTx/>
            </a:pPr>
            <a:r>
              <a:rPr lang="cs-CZ" sz="2350" dirty="0">
                <a:latin typeface="Calibri "/>
              </a:rPr>
              <a:t>Heslo musí být dostatečně silné, tak aby se nedalo jednoduše strojově nebo ručně prolomit</a:t>
            </a:r>
          </a:p>
        </p:txBody>
      </p:sp>
    </p:spTree>
    <p:extLst>
      <p:ext uri="{BB962C8B-B14F-4D97-AF65-F5344CB8AC3E}">
        <p14:creationId xmlns:p14="http://schemas.microsoft.com/office/powerpoint/2010/main" val="2535078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096DF9-C86F-EEF7-70E6-83AC54E49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1489DD-50BD-068B-ACF7-12BF15415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Autorizace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D120755-EA7E-142E-A9CA-247FB7710F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„Schválení přístupu“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Umožnění provedení konkrétní operace daným subjektem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Správa přístupů podle typu pracovní pozice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Nutnost pravidelných kontrol – oprávnění vždy jen u příslušných osob  </a:t>
            </a:r>
          </a:p>
        </p:txBody>
      </p:sp>
    </p:spTree>
    <p:extLst>
      <p:ext uri="{BB962C8B-B14F-4D97-AF65-F5344CB8AC3E}">
        <p14:creationId xmlns:p14="http://schemas.microsoft.com/office/powerpoint/2010/main" val="39487315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D9B6E7-5F81-4727-641F-1B4EF6E98A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0B4F58-C5AC-005B-A43C-D2A80ED4C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Šifrování - symetrické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92A609A-8025-E35D-0F9B-CDDF21CF1A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Obě strany využívají stejný klíč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Bezpečný a rychlý způsob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Obtížně </a:t>
            </a:r>
            <a:r>
              <a:rPr lang="cs-CZ" sz="2800" dirty="0" err="1">
                <a:latin typeface="Calibri "/>
              </a:rPr>
              <a:t>distribuovatelný</a:t>
            </a:r>
            <a:r>
              <a:rPr lang="cs-CZ" sz="2800" dirty="0">
                <a:latin typeface="Calibri "/>
              </a:rPr>
              <a:t>  -&gt; nebezpečí úniku</a:t>
            </a:r>
          </a:p>
          <a:p>
            <a:pPr algn="just">
              <a:buClrTx/>
            </a:pPr>
            <a:endParaRPr lang="cs-CZ" sz="2800" dirty="0">
              <a:latin typeface="Calibri "/>
            </a:endParaRPr>
          </a:p>
          <a:p>
            <a:pPr algn="just">
              <a:buClrTx/>
            </a:pP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5110480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2B9DBD-97FB-A5BF-0F4C-AF0C89D6B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CB322C-2FDE-61F6-8AEF-B22FCE243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Šifrování - asymetrické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103FEFF-D460-9E59-A76F-C1E5077772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Různý klíč pro zašifrování a dešifrování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Bezpečný a rychlý způsob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Lepší logistika -&gt; dešifrovací klíč netřeba distribuovat</a:t>
            </a:r>
          </a:p>
          <a:p>
            <a:pPr algn="just">
              <a:buClrTx/>
            </a:pPr>
            <a:endParaRPr lang="cs-CZ" sz="2800" dirty="0">
              <a:latin typeface="Calibri "/>
            </a:endParaRPr>
          </a:p>
          <a:p>
            <a:pPr algn="just">
              <a:buClrTx/>
            </a:pP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34940793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ACFFDE-A9C2-2401-AD95-57A2764A86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C1E974-DB48-3E73-CBC3-D7D480F16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 err="1">
                <a:solidFill>
                  <a:schemeClr val="tx1"/>
                </a:solidFill>
              </a:rPr>
              <a:t>Tracking</a:t>
            </a:r>
            <a:r>
              <a:rPr lang="cs-CZ" sz="4400" dirty="0">
                <a:solidFill>
                  <a:schemeClr val="tx1"/>
                </a:solidFill>
              </a:rPr>
              <a:t> cookies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4436CAF-7121-FBD6-ED19-249A6C4C71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Jsou malé textové soubory, které jsou uloženy v prohlížeči během surfování na webu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Vzniká databáze s mnoha různými údaji o uživatelích</a:t>
            </a:r>
          </a:p>
          <a:p>
            <a:pPr marL="0" indent="0" algn="just">
              <a:buClrTx/>
              <a:buNone/>
            </a:pPr>
            <a:endParaRPr lang="cs-CZ" sz="2800" dirty="0">
              <a:latin typeface="Calibri "/>
            </a:endParaRPr>
          </a:p>
          <a:p>
            <a:pPr algn="just">
              <a:buClrTx/>
            </a:pPr>
            <a:r>
              <a:rPr lang="cs-CZ" sz="2800" dirty="0">
                <a:latin typeface="Calibri "/>
              </a:rPr>
              <a:t> Je zde nějaké nebezpečí?</a:t>
            </a:r>
          </a:p>
        </p:txBody>
      </p:sp>
    </p:spTree>
    <p:extLst>
      <p:ext uri="{BB962C8B-B14F-4D97-AF65-F5344CB8AC3E}">
        <p14:creationId xmlns:p14="http://schemas.microsoft.com/office/powerpoint/2010/main" val="17653419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31F5CB-1006-662C-70C7-870CB894CF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873188-E186-1EE1-2059-A50C03201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Základy bezpečného chování v kyberprostoru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91F0369-2108-8684-F628-2FF3E879B9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Přemýšlejte a řiďte se zdravým rozumem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Buďte raději nedůvěřiví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Své přihlašovací údaje chraňte silným heslem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Buďte rozvážní a opatrní při sdílení jakýchkoli informací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Operační systém udržujte aktuální </a:t>
            </a:r>
          </a:p>
        </p:txBody>
      </p:sp>
    </p:spTree>
    <p:extLst>
      <p:ext uri="{BB962C8B-B14F-4D97-AF65-F5344CB8AC3E}">
        <p14:creationId xmlns:p14="http://schemas.microsoft.com/office/powerpoint/2010/main" val="390148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2BF5B5-8D24-285E-3BF2-39BE1F04CC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3D3F96-0A46-6EA5-F7BA-7254DA1B3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590" y="2766218"/>
            <a:ext cx="8064000" cy="1325563"/>
          </a:xfrm>
        </p:spPr>
        <p:txBody>
          <a:bodyPr/>
          <a:lstStyle/>
          <a:p>
            <a:pPr algn="ctr"/>
            <a:r>
              <a:rPr lang="cs-CZ" sz="4400" dirty="0">
                <a:solidFill>
                  <a:schemeClr val="tx1"/>
                </a:solidFill>
              </a:rPr>
              <a:t>Nějaké otázky?</a:t>
            </a:r>
          </a:p>
        </p:txBody>
      </p:sp>
    </p:spTree>
    <p:extLst>
      <p:ext uri="{BB962C8B-B14F-4D97-AF65-F5344CB8AC3E}">
        <p14:creationId xmlns:p14="http://schemas.microsoft.com/office/powerpoint/2010/main" val="7588306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2BF5B5-8D24-285E-3BF2-39BE1F04CC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3D3F96-0A46-6EA5-F7BA-7254DA1B3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590" y="2766218"/>
            <a:ext cx="8064000" cy="1325563"/>
          </a:xfrm>
        </p:spPr>
        <p:txBody>
          <a:bodyPr/>
          <a:lstStyle/>
          <a:p>
            <a:pPr algn="ctr"/>
            <a:r>
              <a:rPr lang="cs-CZ" sz="4400" dirty="0">
                <a:solidFill>
                  <a:schemeClr val="tx1"/>
                </a:solidFill>
              </a:rPr>
              <a:t>Děkuji Vám za pozornost</a:t>
            </a:r>
          </a:p>
        </p:txBody>
      </p:sp>
    </p:spTree>
    <p:extLst>
      <p:ext uri="{BB962C8B-B14F-4D97-AF65-F5344CB8AC3E}">
        <p14:creationId xmlns:p14="http://schemas.microsoft.com/office/powerpoint/2010/main" val="1252410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Opakování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 Mobilní zařízení – mobilita ovlivněna fyzickými vlastnostmi 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 Mobilní zařízení – využití téměř ve všech oborech a oblastech 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 OS mobilních zařízení – </a:t>
            </a:r>
            <a:r>
              <a:rPr lang="cs-CZ" sz="2800" dirty="0" err="1">
                <a:latin typeface="Calibri "/>
              </a:rPr>
              <a:t>Andorid</a:t>
            </a:r>
            <a:r>
              <a:rPr lang="cs-CZ" sz="2800" dirty="0">
                <a:latin typeface="Calibri "/>
              </a:rPr>
              <a:t>, iOS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 Trendy mobilních zařízení – AI, AR, VR, Ekologie, biometrika + biomechanika  </a:t>
            </a:r>
          </a:p>
          <a:p>
            <a:pPr algn="just">
              <a:buClrTx/>
              <a:buSzPct val="75000"/>
            </a:pPr>
            <a:endParaRPr lang="cs-CZ" sz="2800" dirty="0">
              <a:latin typeface="Calibri "/>
            </a:endParaRPr>
          </a:p>
          <a:p>
            <a:pPr algn="just">
              <a:buClrTx/>
              <a:buSzPct val="50000"/>
            </a:pP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19824448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Kvíz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68" lvl="1" indent="0" algn="just">
              <a:buClrTx/>
              <a:buNone/>
            </a:pPr>
            <a:r>
              <a:rPr lang="cs-CZ" sz="2575" dirty="0">
                <a:latin typeface="Calibri "/>
              </a:rPr>
              <a:t> </a:t>
            </a:r>
          </a:p>
          <a:p>
            <a:pPr algn="just">
              <a:buClrTx/>
            </a:pPr>
            <a:endParaRPr lang="cs-CZ" sz="2800" dirty="0">
              <a:latin typeface="Calibri "/>
            </a:endParaRPr>
          </a:p>
          <a:p>
            <a:pPr algn="just">
              <a:buClrTx/>
            </a:pPr>
            <a:endParaRPr lang="cs-CZ" sz="2800" dirty="0">
              <a:latin typeface="Calibri "/>
            </a:endParaRPr>
          </a:p>
        </p:txBody>
      </p:sp>
      <p:pic>
        <p:nvPicPr>
          <p:cNvPr id="4" name="Picture 2" descr="QR Code Image">
            <a:extLst>
              <a:ext uri="{FF2B5EF4-FFF2-40B4-BE49-F238E27FC236}">
                <a16:creationId xmlns:a16="http://schemas.microsoft.com/office/drawing/2014/main" id="{394739BF-045C-221C-B128-33D61C55D3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749" y="1047749"/>
            <a:ext cx="5064629" cy="5064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6037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Obsah dnešní přednášky 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Specifika zajišťování bezpečnosti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Nejběžnější typy hrozeb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Autentizace, Autorizace, Šifrování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Hesla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</a:t>
            </a:r>
            <a:r>
              <a:rPr lang="cs-CZ" sz="2800" dirty="0" err="1">
                <a:latin typeface="Calibri "/>
              </a:rPr>
              <a:t>Tracking</a:t>
            </a:r>
            <a:r>
              <a:rPr lang="cs-CZ" sz="2800" dirty="0">
                <a:latin typeface="Calibri "/>
              </a:rPr>
              <a:t> cookies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Zásady bezpečnosti </a:t>
            </a:r>
          </a:p>
        </p:txBody>
      </p:sp>
    </p:spTree>
    <p:extLst>
      <p:ext uri="{BB962C8B-B14F-4D97-AF65-F5344CB8AC3E}">
        <p14:creationId xmlns:p14="http://schemas.microsoft.com/office/powerpoint/2010/main" val="3558755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8A8635-09F6-FABE-9907-13AC20B1FD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E12E48-5B55-F800-F233-F76FC8D67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Specifika zajišťování bezpečnosti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0E62B51-C422-5285-0DF7-EE58FED770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 Hlavní kategorie bezpečnostních technologií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Firewally 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Antivirové systémy 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Detekce narušení 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Správa zranitelnosti </a:t>
            </a:r>
          </a:p>
        </p:txBody>
      </p:sp>
    </p:spTree>
    <p:extLst>
      <p:ext uri="{BB962C8B-B14F-4D97-AF65-F5344CB8AC3E}">
        <p14:creationId xmlns:p14="http://schemas.microsoft.com/office/powerpoint/2010/main" val="1751799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574FE7-5385-A139-B58B-9D24896DD0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1103C2-CA8B-91A7-128C-9DF86AB5D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Nejběžnější typy hrozeb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626085-795F-C581-2AA3-4BA10CF8AD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Viry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Trojské koně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Malware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Ransomware (</a:t>
            </a:r>
            <a:r>
              <a:rPr lang="cs-CZ" sz="2800" dirty="0" err="1">
                <a:latin typeface="Calibri "/>
              </a:rPr>
              <a:t>ransom</a:t>
            </a:r>
            <a:r>
              <a:rPr lang="cs-CZ" sz="2800" dirty="0">
                <a:latin typeface="Calibri "/>
              </a:rPr>
              <a:t> = výkupné)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Spyware </a:t>
            </a:r>
            <a:endParaRPr lang="cs-CZ" sz="2575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2129103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44E4ED-01AC-583C-9F34-6FB7B506C6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7F371C-4A77-C7F9-7C85-5C639D88C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Nejběžnější typy hrozeb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66AA6DF-84C7-1A80-2045-494029CD7C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Cyberstalking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</a:t>
            </a:r>
            <a:r>
              <a:rPr lang="cs-CZ" sz="2800" dirty="0" err="1">
                <a:latin typeface="Calibri "/>
              </a:rPr>
              <a:t>Brute</a:t>
            </a:r>
            <a:r>
              <a:rPr lang="cs-CZ" sz="2800" dirty="0">
                <a:latin typeface="Calibri "/>
              </a:rPr>
              <a:t> </a:t>
            </a:r>
            <a:r>
              <a:rPr lang="cs-CZ" sz="2800" dirty="0" err="1">
                <a:latin typeface="Calibri "/>
              </a:rPr>
              <a:t>force</a:t>
            </a:r>
            <a:r>
              <a:rPr lang="cs-CZ" sz="2800" dirty="0">
                <a:latin typeface="Calibri "/>
              </a:rPr>
              <a:t> </a:t>
            </a:r>
            <a:r>
              <a:rPr lang="cs-CZ" sz="2800" dirty="0" err="1">
                <a:latin typeface="Calibri "/>
              </a:rPr>
              <a:t>attack</a:t>
            </a:r>
            <a:r>
              <a:rPr lang="cs-CZ" sz="2800" dirty="0">
                <a:latin typeface="Calibri "/>
              </a:rPr>
              <a:t>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</a:t>
            </a:r>
            <a:r>
              <a:rPr lang="cs-CZ" sz="2800" dirty="0" err="1">
                <a:latin typeface="Calibri "/>
              </a:rPr>
              <a:t>Baiting</a:t>
            </a:r>
            <a:r>
              <a:rPr lang="cs-CZ" sz="2800" dirty="0">
                <a:latin typeface="Calibri "/>
              </a:rPr>
              <a:t>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</a:t>
            </a:r>
            <a:r>
              <a:rPr lang="cs-CZ" sz="2800" dirty="0" err="1">
                <a:latin typeface="Calibri "/>
              </a:rPr>
              <a:t>Worm</a:t>
            </a:r>
            <a:endParaRPr lang="cs-CZ" sz="2575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1405826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83B1A1-6866-22C3-EC4D-FD06787400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1689B1-99B9-E253-0C5E-19AB14D86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Zajištění a správa bezpečnostních </a:t>
            </a:r>
            <a:br>
              <a:rPr lang="cs-CZ" sz="4400" dirty="0">
                <a:solidFill>
                  <a:schemeClr val="tx1"/>
                </a:solidFill>
              </a:rPr>
            </a:br>
            <a:r>
              <a:rPr lang="cs-CZ" sz="4400" dirty="0">
                <a:solidFill>
                  <a:schemeClr val="tx1"/>
                </a:solidFill>
              </a:rPr>
              <a:t>nástrojů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F9F97CC-9092-ABE5-6E92-9884BE50F9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 Tři hlavní způsoby kontroly omezení přístupu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Autentizace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Autorizace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Šifrování </a:t>
            </a:r>
          </a:p>
        </p:txBody>
      </p:sp>
    </p:spTree>
    <p:extLst>
      <p:ext uri="{BB962C8B-B14F-4D97-AF65-F5344CB8AC3E}">
        <p14:creationId xmlns:p14="http://schemas.microsoft.com/office/powerpoint/2010/main" val="25323206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710E21-F59A-3643-B866-99203B3036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4033E7-AB68-37B6-43FA-E8DB3D929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Autentizace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2D1A707-CD82-558C-229F-761C4ED38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„Proces, který má zjistit, kdo jste“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Způsob, jak identifikovat uživatele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Možnost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Fyzické autentizace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Virtuální autentizace </a:t>
            </a:r>
          </a:p>
        </p:txBody>
      </p:sp>
    </p:spTree>
    <p:extLst>
      <p:ext uri="{BB962C8B-B14F-4D97-AF65-F5344CB8AC3E}">
        <p14:creationId xmlns:p14="http://schemas.microsoft.com/office/powerpoint/2010/main" val="37002775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CA359E-68B3-09F9-4A1B-F31825C48E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96CD65-D8A5-D3F5-7BBA-F7AE485A2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Autentizace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49B0AC0-2301-A787-E377-57428D3BB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Fyzická </a:t>
            </a:r>
          </a:p>
          <a:p>
            <a:pPr lvl="1" algn="just">
              <a:buClrTx/>
            </a:pPr>
            <a:r>
              <a:rPr lang="cs-CZ" sz="2350" dirty="0">
                <a:latin typeface="Calibri "/>
              </a:rPr>
              <a:t>Otisky prstu</a:t>
            </a:r>
          </a:p>
          <a:p>
            <a:pPr lvl="1" algn="just">
              <a:buClrTx/>
            </a:pPr>
            <a:r>
              <a:rPr lang="cs-CZ" sz="2350" dirty="0">
                <a:latin typeface="Calibri "/>
              </a:rPr>
              <a:t>Sken sítnice</a:t>
            </a:r>
          </a:p>
          <a:p>
            <a:pPr lvl="1" algn="just">
              <a:buClrTx/>
            </a:pPr>
            <a:r>
              <a:rPr lang="cs-CZ" sz="2350" dirty="0">
                <a:latin typeface="Calibri "/>
              </a:rPr>
              <a:t>Sken obličeje</a:t>
            </a:r>
          </a:p>
          <a:p>
            <a:pPr lvl="1" algn="just">
              <a:buClrTx/>
            </a:pPr>
            <a:r>
              <a:rPr lang="cs-CZ" sz="2350" dirty="0">
                <a:latin typeface="Calibri "/>
              </a:rPr>
              <a:t>Čipová karta</a:t>
            </a:r>
          </a:p>
          <a:p>
            <a:pPr marL="257168" lvl="1" indent="0" algn="just">
              <a:buClrTx/>
              <a:buNone/>
            </a:pPr>
            <a:endParaRPr lang="cs-CZ" sz="235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473119063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 MVŠ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Sablona PPT_základní_CZ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 MVŠO</Template>
  <TotalTime>2950</TotalTime>
  <Words>435</Words>
  <Application>Microsoft Office PowerPoint</Application>
  <PresentationFormat>Předvádění na obrazovce (4:3)</PresentationFormat>
  <Paragraphs>95</Paragraphs>
  <Slides>20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</vt:lpstr>
      <vt:lpstr>Calibri Light</vt:lpstr>
      <vt:lpstr>Prezentace MVŠO</vt:lpstr>
      <vt:lpstr>Sablona PPT_základní_CZ</vt:lpstr>
      <vt:lpstr>Bezpečnost IT</vt:lpstr>
      <vt:lpstr>Opakování</vt:lpstr>
      <vt:lpstr>Obsah dnešní přednášky  </vt:lpstr>
      <vt:lpstr>Specifika zajišťování bezpečnosti</vt:lpstr>
      <vt:lpstr>Nejběžnější typy hrozeb</vt:lpstr>
      <vt:lpstr>Nejběžnější typy hrozeb</vt:lpstr>
      <vt:lpstr>Zajištění a správa bezpečnostních  nástrojů</vt:lpstr>
      <vt:lpstr>Autentizace</vt:lpstr>
      <vt:lpstr>Autentizace</vt:lpstr>
      <vt:lpstr>Autentizace</vt:lpstr>
      <vt:lpstr>Autentizace – dělení faktorů</vt:lpstr>
      <vt:lpstr>Heslo – základní pravidla</vt:lpstr>
      <vt:lpstr>Autorizace</vt:lpstr>
      <vt:lpstr>Šifrování - symetrické</vt:lpstr>
      <vt:lpstr>Šifrování - asymetrické</vt:lpstr>
      <vt:lpstr>Tracking cookies </vt:lpstr>
      <vt:lpstr>Základy bezpečného chování v kyberprostoru</vt:lpstr>
      <vt:lpstr>Nějaké otázky?</vt:lpstr>
      <vt:lpstr>Děkuji Vám za pozornost</vt:lpstr>
      <vt:lpstr>Kvíz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Lorem ipsum dolor  sit amet pellentesque</dc:title>
  <dc:creator>NavratilovaD</dc:creator>
  <cp:lastModifiedBy>Vladimír Horák</cp:lastModifiedBy>
  <cp:revision>141</cp:revision>
  <cp:lastPrinted>2016-09-27T08:46:52Z</cp:lastPrinted>
  <dcterms:created xsi:type="dcterms:W3CDTF">2013-10-07T10:19:46Z</dcterms:created>
  <dcterms:modified xsi:type="dcterms:W3CDTF">2025-11-04T20:03:01Z</dcterms:modified>
</cp:coreProperties>
</file>