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0"/>
  </p:notesMasterIdLst>
  <p:sldIdLst>
    <p:sldId id="377" r:id="rId3"/>
    <p:sldId id="344" r:id="rId4"/>
    <p:sldId id="427" r:id="rId5"/>
    <p:sldId id="428" r:id="rId6"/>
    <p:sldId id="429" r:id="rId7"/>
    <p:sldId id="430" r:id="rId8"/>
    <p:sldId id="431" r:id="rId9"/>
    <p:sldId id="420" r:id="rId10"/>
    <p:sldId id="432" r:id="rId11"/>
    <p:sldId id="433" r:id="rId12"/>
    <p:sldId id="434" r:id="rId13"/>
    <p:sldId id="435" r:id="rId14"/>
    <p:sldId id="386" r:id="rId15"/>
    <p:sldId id="327" r:id="rId16"/>
    <p:sldId id="425" r:id="rId17"/>
    <p:sldId id="304" r:id="rId18"/>
    <p:sldId id="375" r:id="rId1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79" d="100"/>
          <a:sy n="79" d="100"/>
        </p:scale>
        <p:origin x="90" y="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87F4E6-38A9-0311-562E-D3CE476AC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7FBC0-6F4C-5A87-238B-0047474C7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Závěrečné opakování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2FF6D13-BB42-9223-AFD4-B3624B92936A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83569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mobilita ovlivněna fyzickými vlastnostmi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Mobilní zařízení – využití téměř ve všech oborech a oblastech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OS mobilních zařízení – </a:t>
            </a:r>
            <a:r>
              <a:rPr lang="cs-CZ" sz="2800" dirty="0" err="1">
                <a:latin typeface="Calibri "/>
              </a:rPr>
              <a:t>Andorid</a:t>
            </a:r>
            <a:r>
              <a:rPr lang="cs-CZ" sz="2800" dirty="0">
                <a:latin typeface="Calibri "/>
              </a:rPr>
              <a:t>, iOS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Trendy mobilních zařízení – AI, AR, VR, Ekologie, biometrika + biomechanika  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923480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 err="1">
                <a:latin typeface="Calibri "/>
              </a:rPr>
              <a:t>Matlab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Scilab</a:t>
            </a:r>
            <a:r>
              <a:rPr lang="cs-CZ" sz="2800" dirty="0">
                <a:latin typeface="Calibri "/>
              </a:rPr>
              <a:t> – výkonný software pro matematické výpočty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ERP systémy – „</a:t>
            </a:r>
            <a:r>
              <a:rPr lang="cs-CZ" sz="2800" dirty="0" err="1">
                <a:latin typeface="Calibri "/>
              </a:rPr>
              <a:t>Enterprise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Resource</a:t>
            </a: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Planning</a:t>
            </a:r>
            <a:r>
              <a:rPr lang="cs-CZ" sz="2800" dirty="0">
                <a:latin typeface="Calibri "/>
              </a:rPr>
              <a:t>“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Integrované a provázané řešení firemního systému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Komplexní podklady pro rozhodování managementu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MS</a:t>
            </a:r>
            <a:r>
              <a:rPr lang="cs-CZ" sz="2400" dirty="0">
                <a:latin typeface="Calibri "/>
              </a:rPr>
              <a:t> </a:t>
            </a:r>
            <a:r>
              <a:rPr lang="cs-CZ" sz="2800" dirty="0">
                <a:latin typeface="Calibri "/>
              </a:rPr>
              <a:t>Office</a:t>
            </a:r>
            <a:r>
              <a:rPr lang="cs-CZ" sz="2400" dirty="0">
                <a:latin typeface="Calibri "/>
              </a:rPr>
              <a:t> – Nejrozšířenější balíček kancelářských programů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Alternativy: </a:t>
            </a:r>
            <a:r>
              <a:rPr lang="cs-CZ" sz="2400" dirty="0" err="1">
                <a:latin typeface="Calibri "/>
              </a:rPr>
              <a:t>Openoffice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Libreoffice</a:t>
            </a:r>
            <a:r>
              <a:rPr lang="cs-CZ" sz="2400" dirty="0">
                <a:latin typeface="Calibri "/>
              </a:rPr>
              <a:t>, Google online nástroje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05895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 – </a:t>
            </a:r>
            <a:r>
              <a:rPr lang="pl-PL" sz="2800" dirty="0">
                <a:latin typeface="Calibri "/>
              </a:rPr>
              <a:t>Pomocný systém, zaměřený na podporu činností organizace</a:t>
            </a:r>
            <a:endParaRPr lang="cs-CZ" sz="2400" dirty="0">
              <a:latin typeface="Calibri "/>
            </a:endParaRP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Klasifikace IS – IS organizací, Veřejné IS, Státní IS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ISVS – informační systém veřejné správy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Základní registry ISVS – obyvatel, práv a povinností a uzemní identifikace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Užitečné odkazy: 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 https://justice.cz/</a:t>
            </a:r>
          </a:p>
          <a:p>
            <a:pPr lvl="1" algn="just">
              <a:buSzPct val="75000"/>
            </a:pPr>
            <a:r>
              <a:rPr lang="cs-CZ" sz="2400" dirty="0">
                <a:latin typeface="Calibri "/>
              </a:rPr>
              <a:t>https://www.ikatastr.cz/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851889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Ergonomie - disciplína založená na interakcí člověka a dalších složek systému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</p:txBody>
      </p:sp>
      <p:pic>
        <p:nvPicPr>
          <p:cNvPr id="4" name="Picture 2" descr="Správné sezení u PC">
            <a:extLst>
              <a:ext uri="{FF2B5EF4-FFF2-40B4-BE49-F238E27FC236}">
                <a16:creationId xmlns:a16="http://schemas.microsoft.com/office/drawing/2014/main" id="{20B4C69E-9CF6-0126-9AA9-613954762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61" y="2544653"/>
            <a:ext cx="5356275" cy="3581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236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Hlavní kategorie bezpečnostních technologií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Firewally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Antivirové systémy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Detekce narušení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Správa zranitelnosti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Tři hlavní způsoby kontroly omezení přístupu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Autentizace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Autorizace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Šifrování </a:t>
            </a:r>
          </a:p>
          <a:p>
            <a:pPr algn="just"/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6CD3D-D016-F07D-5590-712490E9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54AAB-A0B5-47CB-EA5B-C7F5836B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E7330E-BC38-77D9-631C-B2E37E3CE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Heslo = nejběžnější způsob autentizace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Šifrování – symetrické X asymetrické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Příklady hrozeb: </a:t>
            </a:r>
            <a:r>
              <a:rPr lang="cs-CZ" sz="2400" dirty="0">
                <a:latin typeface="Calibri "/>
              </a:rPr>
              <a:t>Viry, Trojské koně, Malware, Ransomware (</a:t>
            </a:r>
            <a:r>
              <a:rPr lang="cs-CZ" sz="2400" dirty="0" err="1">
                <a:latin typeface="Calibri "/>
              </a:rPr>
              <a:t>ransom</a:t>
            </a:r>
            <a:r>
              <a:rPr lang="cs-CZ" sz="2400" dirty="0">
                <a:latin typeface="Calibri "/>
              </a:rPr>
              <a:t> = výkupné), Spyware Cyberstalking, </a:t>
            </a:r>
            <a:r>
              <a:rPr lang="cs-CZ" sz="2400" dirty="0" err="1">
                <a:latin typeface="Calibri "/>
              </a:rPr>
              <a:t>Brute</a:t>
            </a:r>
            <a:r>
              <a:rPr lang="cs-CZ" sz="2400" dirty="0">
                <a:latin typeface="Calibri "/>
              </a:rPr>
              <a:t> </a:t>
            </a:r>
            <a:r>
              <a:rPr lang="cs-CZ" sz="2400" dirty="0" err="1">
                <a:latin typeface="Calibri "/>
              </a:rPr>
              <a:t>force</a:t>
            </a:r>
            <a:r>
              <a:rPr lang="cs-CZ" sz="2400" dirty="0">
                <a:latin typeface="Calibri "/>
              </a:rPr>
              <a:t> </a:t>
            </a:r>
            <a:r>
              <a:rPr lang="cs-CZ" sz="2400" dirty="0" err="1">
                <a:latin typeface="Calibri "/>
              </a:rPr>
              <a:t>attack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Baiting</a:t>
            </a:r>
            <a:r>
              <a:rPr lang="cs-CZ" sz="2400" dirty="0">
                <a:latin typeface="Calibri "/>
              </a:rPr>
              <a:t>, </a:t>
            </a:r>
            <a:r>
              <a:rPr lang="cs-CZ" sz="2400" dirty="0" err="1">
                <a:latin typeface="Calibri "/>
              </a:rPr>
              <a:t>Worm</a:t>
            </a:r>
            <a:endParaRPr lang="cs-CZ" sz="2400" dirty="0">
              <a:latin typeface="Calibri "/>
            </a:endParaRPr>
          </a:p>
          <a:p>
            <a:pPr algn="just">
              <a:buClrTx/>
            </a:pPr>
            <a:endParaRPr lang="cs-CZ" sz="2400" dirty="0">
              <a:latin typeface="Calibri "/>
            </a:endParaRPr>
          </a:p>
          <a:p>
            <a:pPr algn="just">
              <a:buClrTx/>
            </a:pPr>
            <a:endParaRPr lang="cs-CZ" sz="2575" dirty="0">
              <a:latin typeface="Calibri "/>
            </a:endParaRPr>
          </a:p>
          <a:p>
            <a:pPr algn="just"/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237470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Data – jakýkoliv údaj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Informace – „data v kontextu“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Abstrakce – logická metoda, která skrývá informace, které daný okamžik nejsou důležité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Reprezentace – způsob úschovy dat v PC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Interpretace – přiřazení významu dat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Binární soustava – (0;1)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Byte &lt; KB &lt; MB &lt; GB &lt;TB </a:t>
            </a:r>
          </a:p>
        </p:txBody>
      </p:sp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Architektura počítače – logická struktura, kterou je počítač tvořen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Hardware – veškerá fyzická zařízení počítače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Software – veškeré programové vybavení počítače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Peopleware</a:t>
            </a:r>
            <a:r>
              <a:rPr lang="cs-CZ" sz="2800" dirty="0">
                <a:latin typeface="Calibri "/>
              </a:rPr>
              <a:t> – lidský faktor v technologiích</a:t>
            </a:r>
          </a:p>
          <a:p>
            <a:pPr algn="just">
              <a:buClrTx/>
            </a:pPr>
            <a:r>
              <a:rPr lang="cs-CZ" sz="2800" dirty="0" err="1">
                <a:latin typeface="Calibri "/>
              </a:rPr>
              <a:t>Orgware</a:t>
            </a:r>
            <a:r>
              <a:rPr lang="cs-CZ" sz="2800" dirty="0">
                <a:latin typeface="Calibri "/>
              </a:rPr>
              <a:t> – pravidla a nařízení vázané k využívání technologií</a:t>
            </a:r>
          </a:p>
        </p:txBody>
      </p:sp>
    </p:spTree>
    <p:extLst>
      <p:ext uri="{BB962C8B-B14F-4D97-AF65-F5344CB8AC3E}">
        <p14:creationId xmlns:p14="http://schemas.microsoft.com/office/powerpoint/2010/main" val="2312876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Komponenty počítače – počítačová skříň, </a:t>
            </a:r>
            <a:r>
              <a:rPr lang="cs-CZ" sz="2800" dirty="0">
                <a:latin typeface="Calibri "/>
                <a:cs typeface="Times New Roman" panose="02020603050405020304" pitchFamily="18" charset="0"/>
              </a:rPr>
              <a:t>základní deska, procesor, RAM, disk, grafická karta, zdroj</a:t>
            </a: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Vstupní zařízení – zařízení, pomocí kterého zadáváme počítači pokyny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Výstupní zařízení – zařízení, pomocí kterého nám počítač poskytuje zpětnou vazbu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91746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Počítačová síť – systém který vznikne vzájemným propojením počítačů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Server – počítač, který poskytuje ostatním určité služby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počítačových sítí – na základě rozsahu, vztahu mezi uzly, topologie</a:t>
            </a:r>
          </a:p>
        </p:txBody>
      </p:sp>
    </p:spTree>
    <p:extLst>
      <p:ext uri="{BB962C8B-B14F-4D97-AF65-F5344CB8AC3E}">
        <p14:creationId xmlns:p14="http://schemas.microsoft.com/office/powerpoint/2010/main" val="148276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7B328-CD46-0124-4BEE-3728535E5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FDA4C-95E4-1DF2-91DD-C5F8E7A9F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F6C8D8-2E99-AE35-4D49-8398DB87E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Dělení na základě rozsahu – PAN&lt;LAN&lt;MAN&lt;WAN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podle vztahu mezi uzly – podle nadřazenosti / rovnosti zařízení v síti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Dělení podle topologie – fyzické / logické uspořádání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Router – rozšíření pokrytí sítě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Modem – převod signálu do jiného formátu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Bridge</a:t>
            </a:r>
            <a:r>
              <a:rPr lang="cs-CZ" sz="2800" dirty="0">
                <a:latin typeface="Calibri "/>
              </a:rPr>
              <a:t> – propojení sítí různých standardů </a:t>
            </a:r>
          </a:p>
        </p:txBody>
      </p:sp>
    </p:spTree>
    <p:extLst>
      <p:ext uri="{BB962C8B-B14F-4D97-AF65-F5344CB8AC3E}">
        <p14:creationId xmlns:p14="http://schemas.microsoft.com/office/powerpoint/2010/main" val="322778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Síťový model – popis sítě na základě vrstev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Vrstva – dána vymezením funkcí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Protokol – pravidla, jak mají jednotlivé vrstvy vzájemně komunikovat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ISO norma – definovaný standard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Entita – objekt vykonávající činnost v síti (router, brána)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– činnost, které vykonávají jednotlivé služby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4223992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32815-A4E7-B7A7-F268-36D03EBC4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B0855-BFA3-9670-6676-217D76B0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B3A084-1487-9CC5-10D9-A12BA069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spojovaná (tel. hov) X nespojovaná (SMS)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spolehlivá X nespolehlivá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Příkazový řádek – ovládání PC pomocí písemných příkazů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„PING“ – příkaz testující funkčnost spojení </a:t>
            </a:r>
          </a:p>
        </p:txBody>
      </p:sp>
    </p:spTree>
    <p:extLst>
      <p:ext uri="{BB962C8B-B14F-4D97-AF65-F5344CB8AC3E}">
        <p14:creationId xmlns:p14="http://schemas.microsoft.com/office/powerpoint/2010/main" val="2806607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Operační systém – základní software, který řídí všechny ostatní programy na PC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Funkce OS –  ovládání počítače, abstrakce HW, správa prostředků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Jádro – základní „stavební prvek“ OS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Grafické rozhraní – „vizuální možnost“ ovládání PC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 Nejznámější OS – MS Windows, MacOS, Linux   </a:t>
            </a: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75000"/>
            </a:pPr>
            <a:endParaRPr lang="cs-CZ" sz="2800" dirty="0">
              <a:latin typeface="Calibri "/>
            </a:endParaRP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0293368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3022</TotalTime>
  <Words>601</Words>
  <Application>Microsoft Office PowerPoint</Application>
  <PresentationFormat>Předvádění na obrazovce (4:3)</PresentationFormat>
  <Paragraphs>90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</vt:lpstr>
      <vt:lpstr>Calibri Light</vt:lpstr>
      <vt:lpstr>Prezentace MVŠO</vt:lpstr>
      <vt:lpstr>Sablona PPT_základní_CZ</vt:lpstr>
      <vt:lpstr>Závěrečné 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Opakování</vt:lpstr>
      <vt:lpstr>Nějaké otázky?</vt:lpstr>
      <vt:lpstr>Děkuji Vám za pozornost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Vladimír Horák</cp:lastModifiedBy>
  <cp:revision>141</cp:revision>
  <cp:lastPrinted>2016-09-27T08:46:52Z</cp:lastPrinted>
  <dcterms:created xsi:type="dcterms:W3CDTF">2013-10-07T10:19:46Z</dcterms:created>
  <dcterms:modified xsi:type="dcterms:W3CDTF">2025-11-25T21:43:13Z</dcterms:modified>
</cp:coreProperties>
</file>