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319" r:id="rId5"/>
    <p:sldId id="257" r:id="rId6"/>
    <p:sldId id="302" r:id="rId7"/>
    <p:sldId id="258" r:id="rId8"/>
    <p:sldId id="303" r:id="rId9"/>
    <p:sldId id="304" r:id="rId10"/>
    <p:sldId id="305" r:id="rId11"/>
    <p:sldId id="307" r:id="rId12"/>
    <p:sldId id="306" r:id="rId13"/>
    <p:sldId id="308" r:id="rId14"/>
    <p:sldId id="312" r:id="rId15"/>
    <p:sldId id="309" r:id="rId16"/>
    <p:sldId id="310" r:id="rId17"/>
    <p:sldId id="311" r:id="rId18"/>
    <p:sldId id="268" r:id="rId19"/>
    <p:sldId id="276" r:id="rId20"/>
    <p:sldId id="277" r:id="rId21"/>
    <p:sldId id="269" r:id="rId22"/>
    <p:sldId id="278" r:id="rId23"/>
    <p:sldId id="283" r:id="rId24"/>
    <p:sldId id="280" r:id="rId25"/>
    <p:sldId id="281" r:id="rId26"/>
    <p:sldId id="287" r:id="rId27"/>
    <p:sldId id="290" r:id="rId28"/>
    <p:sldId id="297" r:id="rId29"/>
    <p:sldId id="298" r:id="rId30"/>
    <p:sldId id="292" r:id="rId31"/>
    <p:sldId id="299" r:id="rId32"/>
    <p:sldId id="300" r:id="rId33"/>
    <p:sldId id="313" r:id="rId3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showGuides="1">
      <p:cViewPr varScale="1">
        <p:scale>
          <a:sx n="121" d="100"/>
          <a:sy n="121" d="100"/>
        </p:scale>
        <p:origin x="117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13EE5A-F8E5-4685-B266-5328826C7CD7}" type="datetimeFigureOut">
              <a:rPr lang="cs-CZ" smtClean="0"/>
              <a:t>12.11.2025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8399B-E231-4502-952F-CEA907093B6C}" type="slidenum">
              <a:rPr lang="cs-CZ" smtClean="0"/>
              <a:t>‹#›</a:t>
            </a:fld>
            <a:endParaRPr lang="cs-CZ"/>
          </a:p>
        </p:txBody>
      </p:sp>
    </p:spTree>
    <p:extLst>
      <p:ext uri="{BB962C8B-B14F-4D97-AF65-F5344CB8AC3E}">
        <p14:creationId xmlns:p14="http://schemas.microsoft.com/office/powerpoint/2010/main" val="686773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1</a:t>
            </a:fld>
            <a:endParaRPr lang="cs-CZ"/>
          </a:p>
        </p:txBody>
      </p:sp>
    </p:spTree>
    <p:extLst>
      <p:ext uri="{BB962C8B-B14F-4D97-AF65-F5344CB8AC3E}">
        <p14:creationId xmlns:p14="http://schemas.microsoft.com/office/powerpoint/2010/main" val="683485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19</a:t>
            </a:fld>
            <a:endParaRPr lang="cs-CZ"/>
          </a:p>
        </p:txBody>
      </p:sp>
    </p:spTree>
    <p:extLst>
      <p:ext uri="{BB962C8B-B14F-4D97-AF65-F5344CB8AC3E}">
        <p14:creationId xmlns:p14="http://schemas.microsoft.com/office/powerpoint/2010/main" val="863964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3</a:t>
            </a:fld>
            <a:endParaRPr lang="cs-CZ"/>
          </a:p>
        </p:txBody>
      </p:sp>
    </p:spTree>
    <p:extLst>
      <p:ext uri="{BB962C8B-B14F-4D97-AF65-F5344CB8AC3E}">
        <p14:creationId xmlns:p14="http://schemas.microsoft.com/office/powerpoint/2010/main" val="2835047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5</a:t>
            </a:fld>
            <a:endParaRPr lang="cs-CZ"/>
          </a:p>
        </p:txBody>
      </p:sp>
    </p:spTree>
    <p:extLst>
      <p:ext uri="{BB962C8B-B14F-4D97-AF65-F5344CB8AC3E}">
        <p14:creationId xmlns:p14="http://schemas.microsoft.com/office/powerpoint/2010/main" val="2781920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6</a:t>
            </a:fld>
            <a:endParaRPr lang="cs-CZ"/>
          </a:p>
        </p:txBody>
      </p:sp>
    </p:spTree>
    <p:extLst>
      <p:ext uri="{BB962C8B-B14F-4D97-AF65-F5344CB8AC3E}">
        <p14:creationId xmlns:p14="http://schemas.microsoft.com/office/powerpoint/2010/main" val="1491233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7</a:t>
            </a:fld>
            <a:endParaRPr lang="cs-CZ"/>
          </a:p>
        </p:txBody>
      </p:sp>
    </p:spTree>
    <p:extLst>
      <p:ext uri="{BB962C8B-B14F-4D97-AF65-F5344CB8AC3E}">
        <p14:creationId xmlns:p14="http://schemas.microsoft.com/office/powerpoint/2010/main" val="92633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10</a:t>
            </a:fld>
            <a:endParaRPr lang="cs-CZ"/>
          </a:p>
        </p:txBody>
      </p:sp>
    </p:spTree>
    <p:extLst>
      <p:ext uri="{BB962C8B-B14F-4D97-AF65-F5344CB8AC3E}">
        <p14:creationId xmlns:p14="http://schemas.microsoft.com/office/powerpoint/2010/main" val="2670774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D1AA0-BE48-898D-5586-A650952F573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4106BB3-2C41-9783-F1B2-6F6792E416F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A3075DA6-126C-D71E-1B10-0CB5544BCFD4}"/>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831344D-5E71-860C-B0F2-5732AB09F5EA}"/>
              </a:ext>
            </a:extLst>
          </p:cNvPr>
          <p:cNvSpPr>
            <a:spLocks noGrp="1"/>
          </p:cNvSpPr>
          <p:nvPr>
            <p:ph type="sldNum" sz="quarter" idx="5"/>
          </p:nvPr>
        </p:nvSpPr>
        <p:spPr/>
        <p:txBody>
          <a:bodyPr/>
          <a:lstStyle/>
          <a:p>
            <a:fld id="{C018399B-E231-4502-952F-CEA907093B6C}" type="slidenum">
              <a:rPr lang="cs-CZ" smtClean="0"/>
              <a:t>12</a:t>
            </a:fld>
            <a:endParaRPr lang="cs-CZ"/>
          </a:p>
        </p:txBody>
      </p:sp>
    </p:spTree>
    <p:extLst>
      <p:ext uri="{BB962C8B-B14F-4D97-AF65-F5344CB8AC3E}">
        <p14:creationId xmlns:p14="http://schemas.microsoft.com/office/powerpoint/2010/main" val="2887921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13</a:t>
            </a:fld>
            <a:endParaRPr lang="cs-CZ"/>
          </a:p>
        </p:txBody>
      </p:sp>
    </p:spTree>
    <p:extLst>
      <p:ext uri="{BB962C8B-B14F-4D97-AF65-F5344CB8AC3E}">
        <p14:creationId xmlns:p14="http://schemas.microsoft.com/office/powerpoint/2010/main" val="1232854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018399B-E231-4502-952F-CEA907093B6C}" type="slidenum">
              <a:rPr lang="cs-CZ" smtClean="0"/>
              <a:t>16</a:t>
            </a:fld>
            <a:endParaRPr lang="cs-CZ"/>
          </a:p>
        </p:txBody>
      </p:sp>
    </p:spTree>
    <p:extLst>
      <p:ext uri="{BB962C8B-B14F-4D97-AF65-F5344CB8AC3E}">
        <p14:creationId xmlns:p14="http://schemas.microsoft.com/office/powerpoint/2010/main" val="1966188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716593" y="998481"/>
            <a:ext cx="7886700" cy="2387600"/>
          </a:xfrm>
        </p:spPr>
        <p:txBody>
          <a:bodyPr>
            <a:normAutofit/>
          </a:bodyPr>
          <a:lstStyle/>
          <a:p>
            <a:pPr algn="ctr"/>
            <a:br>
              <a:rPr lang="cs-CZ" sz="4400" b="1" dirty="0"/>
            </a:br>
            <a:br>
              <a:rPr lang="cs-CZ" sz="4400" b="1" dirty="0"/>
            </a:br>
            <a:r>
              <a:rPr lang="cs-CZ" sz="4400" b="1" dirty="0" err="1"/>
              <a:t>PODniková</a:t>
            </a:r>
            <a:r>
              <a:rPr lang="cs-CZ" sz="4400" b="1" dirty="0"/>
              <a:t> ekonomika </a:t>
            </a:r>
            <a:br>
              <a:rPr lang="cs-CZ" sz="4400" b="1" dirty="0"/>
            </a:br>
            <a:r>
              <a:rPr lang="cs-CZ" sz="2400" b="1" dirty="0">
                <a:solidFill>
                  <a:schemeClr val="tx1"/>
                </a:solidFill>
              </a:rPr>
              <a:t>přednáška</a:t>
            </a:r>
          </a:p>
        </p:txBody>
      </p:sp>
      <p:sp>
        <p:nvSpPr>
          <p:cNvPr id="3" name="Podnadpis 2"/>
          <p:cNvSpPr>
            <a:spLocks noGrp="1"/>
          </p:cNvSpPr>
          <p:nvPr>
            <p:ph type="subTitle" idx="1"/>
          </p:nvPr>
        </p:nvSpPr>
        <p:spPr>
          <a:xfrm>
            <a:off x="648104" y="3676041"/>
            <a:ext cx="8062589" cy="1004114"/>
          </a:xfrm>
          <a:ln>
            <a:solidFill>
              <a:schemeClr val="tx1"/>
            </a:solidFill>
          </a:ln>
        </p:spPr>
        <p:txBody>
          <a:bodyPr>
            <a:normAutofit fontScale="25000" lnSpcReduction="20000"/>
          </a:bodyPr>
          <a:lstStyle/>
          <a:p>
            <a:pPr algn="ctr"/>
            <a:endParaRPr lang="cs-CZ" sz="3500" b="1" dirty="0">
              <a:solidFill>
                <a:schemeClr val="tx1"/>
              </a:solidFill>
            </a:endParaRPr>
          </a:p>
          <a:p>
            <a:pPr algn="ctr"/>
            <a:r>
              <a:rPr lang="cs-CZ" sz="7600" b="1" dirty="0">
                <a:solidFill>
                  <a:schemeClr val="tx1"/>
                </a:solidFill>
              </a:rPr>
              <a:t>T8: Výrobní činnost podniku. Výrobní kapacity.</a:t>
            </a:r>
          </a:p>
          <a:p>
            <a:pPr algn="ctr"/>
            <a:endParaRPr lang="cs-CZ" sz="7400" b="1" dirty="0">
              <a:solidFill>
                <a:schemeClr val="tx1"/>
              </a:solidFill>
            </a:endParaRPr>
          </a:p>
          <a:p>
            <a:pPr algn="ctr"/>
            <a:endParaRPr lang="cs-CZ" sz="7400" b="1" dirty="0">
              <a:solidFill>
                <a:schemeClr val="tx1"/>
              </a:solidFill>
              <a:effectLst/>
              <a:latin typeface="Times New Roman" panose="02020603050405020304" pitchFamily="18" charset="0"/>
              <a:ea typeface="Times New Roman" panose="02020603050405020304" pitchFamily="18" charset="0"/>
            </a:endParaRPr>
          </a:p>
          <a:p>
            <a:pPr algn="ctr"/>
            <a:r>
              <a:rPr lang="cs-CZ" sz="7400" b="1" dirty="0"/>
              <a:t>doc. Ing. Jindra Peterková, Ph.D.</a:t>
            </a:r>
          </a:p>
          <a:p>
            <a:pPr algn="ctr"/>
            <a:r>
              <a:rPr lang="cs-CZ" sz="7400" b="1" dirty="0"/>
              <a:t>e-mail: jindra.peterkova@mvso.cz</a:t>
            </a:r>
            <a:endParaRPr lang="cs-CZ" b="1" dirty="0"/>
          </a:p>
        </p:txBody>
      </p:sp>
    </p:spTree>
    <p:extLst>
      <p:ext uri="{BB962C8B-B14F-4D97-AF65-F5344CB8AC3E}">
        <p14:creationId xmlns:p14="http://schemas.microsoft.com/office/powerpoint/2010/main" val="1455634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A5E16-5025-CF9B-2450-15165C9DC35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B6C96D3-8384-E098-81CE-49214FE08406}"/>
              </a:ext>
            </a:extLst>
          </p:cNvPr>
          <p:cNvSpPr>
            <a:spLocks noGrp="1"/>
          </p:cNvSpPr>
          <p:nvPr>
            <p:ph type="title"/>
          </p:nvPr>
        </p:nvSpPr>
        <p:spPr/>
        <p:txBody>
          <a:bodyPr/>
          <a:lstStyle/>
          <a:p>
            <a:r>
              <a:rPr lang="cs-CZ" sz="3600" dirty="0"/>
              <a:t>4. Příprava a plánování výroby</a:t>
            </a:r>
            <a:br>
              <a:rPr lang="cs-CZ" sz="3600" dirty="0"/>
            </a:br>
            <a:r>
              <a:rPr lang="cs-CZ" sz="3600" dirty="0"/>
              <a:t>4.2 Plánování výroby</a:t>
            </a:r>
          </a:p>
        </p:txBody>
      </p:sp>
      <p:sp>
        <p:nvSpPr>
          <p:cNvPr id="3" name="Zástupný obsah 2">
            <a:extLst>
              <a:ext uri="{FF2B5EF4-FFF2-40B4-BE49-F238E27FC236}">
                <a16:creationId xmlns:a16="http://schemas.microsoft.com/office/drawing/2014/main" id="{A278AC09-F9B9-BF71-BE01-11A0948AB205}"/>
              </a:ext>
            </a:extLst>
          </p:cNvPr>
          <p:cNvSpPr>
            <a:spLocks noGrp="1"/>
          </p:cNvSpPr>
          <p:nvPr>
            <p:ph idx="1"/>
          </p:nvPr>
        </p:nvSpPr>
        <p:spPr/>
        <p:txBody>
          <a:bodyPr>
            <a:normAutofit fontScale="92500" lnSpcReduction="20000"/>
          </a:bodyPr>
          <a:lstStyle/>
          <a:p>
            <a:pPr algn="just"/>
            <a:r>
              <a:rPr lang="cs-CZ" sz="2400" dirty="0">
                <a:solidFill>
                  <a:srgbClr val="C00000"/>
                </a:solidFill>
              </a:rPr>
              <a:t>Plánování výrobního programu</a:t>
            </a:r>
            <a:r>
              <a:rPr lang="cs-CZ" sz="2400" dirty="0"/>
              <a:t> (pro určité období) – určuje sortiment, strukturu sortimentu i objem výroby.</a:t>
            </a:r>
          </a:p>
          <a:p>
            <a:pPr algn="just"/>
            <a:r>
              <a:rPr lang="cs-CZ" sz="2400" dirty="0"/>
              <a:t>Hlavní informace pro plánování výrobního programu poskytuje plán prodeje, plánované preferované úkoly plynoucí ze strategie rozvoje podniku.</a:t>
            </a:r>
          </a:p>
          <a:p>
            <a:pPr algn="just"/>
            <a:r>
              <a:rPr lang="cs-CZ" sz="2400" dirty="0"/>
              <a:t>Požadavky jsou konfrontovány s výrobními kapacitami, s materiálními a finančními zdroji.</a:t>
            </a:r>
          </a:p>
          <a:p>
            <a:pPr algn="just"/>
            <a:r>
              <a:rPr lang="cs-CZ" sz="2400" dirty="0"/>
              <a:t>Sestavuje se výrobní strategie (obsahuje zásadní změny                                                   výrobního programu, které vyžadují nové výrobní kapacity, novou technologii, jiné pracovní postupy a pracovníky a velké finanční prostředky) a krátkodobý plán (vychází z existujících výrobních kapacit a technologii, z existující struktury pracovníků, ze současných finančních zdrojů, může zajistit malé změny ve výrobním programu). </a:t>
            </a:r>
          </a:p>
        </p:txBody>
      </p:sp>
    </p:spTree>
    <p:extLst>
      <p:ext uri="{BB962C8B-B14F-4D97-AF65-F5344CB8AC3E}">
        <p14:creationId xmlns:p14="http://schemas.microsoft.com/office/powerpoint/2010/main" val="3423123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E8DB51C-CE9E-F6EF-7BF2-C971E275C9DF}"/>
              </a:ext>
            </a:extLst>
          </p:cNvPr>
          <p:cNvSpPr>
            <a:spLocks noGrp="1"/>
          </p:cNvSpPr>
          <p:nvPr>
            <p:ph idx="1"/>
          </p:nvPr>
        </p:nvSpPr>
        <p:spPr>
          <a:xfrm>
            <a:off x="540000" y="1091381"/>
            <a:ext cx="8064000" cy="4815448"/>
          </a:xfrm>
        </p:spPr>
        <p:txBody>
          <a:bodyPr>
            <a:normAutofit lnSpcReduction="10000"/>
          </a:bodyPr>
          <a:lstStyle/>
          <a:p>
            <a:pPr algn="just"/>
            <a:r>
              <a:rPr lang="cs-CZ" sz="2400" b="1" dirty="0">
                <a:solidFill>
                  <a:srgbClr val="C00000"/>
                </a:solidFill>
              </a:rPr>
              <a:t>Pro zařazení či vyřazení výrobku z výrobního programu se používá řada kritérií:</a:t>
            </a:r>
          </a:p>
          <a:p>
            <a:pPr algn="just"/>
            <a:endParaRPr lang="cs-CZ" sz="2400" dirty="0"/>
          </a:p>
          <a:p>
            <a:pPr algn="just"/>
            <a:r>
              <a:rPr lang="cs-CZ" sz="2400" b="1" dirty="0"/>
              <a:t>Zisk na kus </a:t>
            </a:r>
            <a:r>
              <a:rPr lang="cs-CZ" sz="2400" dirty="0"/>
              <a:t>– vychází z kalkulace úplných nákladů.</a:t>
            </a:r>
          </a:p>
          <a:p>
            <a:pPr algn="just"/>
            <a:endParaRPr lang="cs-CZ" sz="2400" dirty="0"/>
          </a:p>
          <a:p>
            <a:pPr algn="just"/>
            <a:r>
              <a:rPr lang="cs-CZ" sz="2400" b="1" dirty="0"/>
              <a:t>Příspěvek na úhradu (případně hrubé rozpětí) </a:t>
            </a:r>
            <a:r>
              <a:rPr lang="cs-CZ" sz="2400" dirty="0"/>
              <a:t>– vychází z kalkulace neúplných nákladů. Příspěvek na úhradu je nutné v případě kapacitních či jiných omezení přenést na hodnotu relativní pro lepší vystižení přínosu jednotlivých výrobků. Výrobky se do výrobního programu zařazují podle velikosti poměrového kritéria až do vyčerpání daného omezení (např. časového fondu, kapacity výroby, kapacity trhu).</a:t>
            </a:r>
          </a:p>
          <a:p>
            <a:endParaRPr lang="cs-CZ" dirty="0"/>
          </a:p>
        </p:txBody>
      </p:sp>
    </p:spTree>
    <p:extLst>
      <p:ext uri="{BB962C8B-B14F-4D97-AF65-F5344CB8AC3E}">
        <p14:creationId xmlns:p14="http://schemas.microsoft.com/office/powerpoint/2010/main" val="3219925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2BCB3-A15E-FE26-6373-12F1C83C789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4F2D6E8-853C-BCCC-AB9C-DF31EE8B4869}"/>
              </a:ext>
            </a:extLst>
          </p:cNvPr>
          <p:cNvSpPr>
            <a:spLocks noGrp="1"/>
          </p:cNvSpPr>
          <p:nvPr>
            <p:ph type="title"/>
          </p:nvPr>
        </p:nvSpPr>
        <p:spPr/>
        <p:txBody>
          <a:bodyPr/>
          <a:lstStyle/>
          <a:p>
            <a:r>
              <a:rPr lang="cs-CZ" dirty="0"/>
              <a:t>4. Příprava a plánování výroby</a:t>
            </a:r>
            <a:br>
              <a:rPr lang="cs-CZ" dirty="0"/>
            </a:br>
            <a:r>
              <a:rPr lang="cs-CZ" dirty="0"/>
              <a:t>4.2 Plánování výroby</a:t>
            </a:r>
          </a:p>
        </p:txBody>
      </p:sp>
      <p:sp>
        <p:nvSpPr>
          <p:cNvPr id="3" name="Zástupný obsah 2">
            <a:extLst>
              <a:ext uri="{FF2B5EF4-FFF2-40B4-BE49-F238E27FC236}">
                <a16:creationId xmlns:a16="http://schemas.microsoft.com/office/drawing/2014/main" id="{887F77CE-1690-2C14-CAA0-D52E7A7389CB}"/>
              </a:ext>
            </a:extLst>
          </p:cNvPr>
          <p:cNvSpPr>
            <a:spLocks noGrp="1"/>
          </p:cNvSpPr>
          <p:nvPr>
            <p:ph idx="1"/>
          </p:nvPr>
        </p:nvSpPr>
        <p:spPr/>
        <p:txBody>
          <a:bodyPr>
            <a:normAutofit/>
          </a:bodyPr>
          <a:lstStyle/>
          <a:p>
            <a:pPr algn="just"/>
            <a:r>
              <a:rPr lang="cs-CZ" sz="2400" dirty="0">
                <a:solidFill>
                  <a:srgbClr val="C00000"/>
                </a:solidFill>
              </a:rPr>
              <a:t>Plánování výrobního procesu </a:t>
            </a:r>
            <a:r>
              <a:rPr lang="cs-CZ" sz="2400" dirty="0">
                <a:solidFill>
                  <a:schemeClr val="tx1"/>
                </a:solidFill>
              </a:rPr>
              <a:t>– zahrnuje určení výrobních postupů, času výroby a  místa, kde se budou plánované výrobky vyrábět.</a:t>
            </a:r>
          </a:p>
          <a:p>
            <a:pPr algn="just"/>
            <a:r>
              <a:rPr lang="cs-CZ" sz="2400" dirty="0">
                <a:solidFill>
                  <a:schemeClr val="tx1"/>
                </a:solidFill>
              </a:rPr>
              <a:t>V rámci plánování výrobního procesu je důležité stanovit:</a:t>
            </a:r>
          </a:p>
          <a:p>
            <a:pPr algn="just"/>
            <a:r>
              <a:rPr lang="cs-CZ" sz="2400" dirty="0">
                <a:solidFill>
                  <a:srgbClr val="C00000"/>
                </a:solidFill>
              </a:rPr>
              <a:t>Velikost výrobní dávky</a:t>
            </a:r>
          </a:p>
          <a:p>
            <a:pPr algn="just"/>
            <a:r>
              <a:rPr lang="cs-CZ" sz="2400" dirty="0">
                <a:solidFill>
                  <a:srgbClr val="C00000"/>
                </a:solidFill>
              </a:rPr>
              <a:t>Lhůtový plán</a:t>
            </a:r>
          </a:p>
          <a:p>
            <a:pPr algn="just"/>
            <a:r>
              <a:rPr lang="cs-CZ" sz="2400" dirty="0">
                <a:solidFill>
                  <a:srgbClr val="C00000"/>
                </a:solidFill>
              </a:rPr>
              <a:t>Plán výrobních kapacit.</a:t>
            </a:r>
          </a:p>
          <a:p>
            <a:pPr marL="0" indent="0" algn="just">
              <a:buNone/>
            </a:pPr>
            <a:r>
              <a:rPr lang="cs-CZ" sz="2400" dirty="0">
                <a:solidFill>
                  <a:schemeClr val="tx1"/>
                </a:solidFill>
              </a:rPr>
              <a:t>Následně musí podnik stanovit plán nákupu, dopravy a skladování</a:t>
            </a:r>
          </a:p>
        </p:txBody>
      </p:sp>
    </p:spTree>
    <p:extLst>
      <p:ext uri="{BB962C8B-B14F-4D97-AF65-F5344CB8AC3E}">
        <p14:creationId xmlns:p14="http://schemas.microsoft.com/office/powerpoint/2010/main" val="1441187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B38922-6F6C-D9DB-959C-0F807DD263D9}"/>
              </a:ext>
            </a:extLst>
          </p:cNvPr>
          <p:cNvSpPr>
            <a:spLocks noGrp="1"/>
          </p:cNvSpPr>
          <p:nvPr>
            <p:ph type="title"/>
          </p:nvPr>
        </p:nvSpPr>
        <p:spPr/>
        <p:txBody>
          <a:bodyPr/>
          <a:lstStyle/>
          <a:p>
            <a:endParaRPr lang="cs-CZ"/>
          </a:p>
        </p:txBody>
      </p:sp>
      <mc:AlternateContent xmlns:mc="http://schemas.openxmlformats.org/markup-compatibility/2006">
        <mc:Choice xmlns:a14="http://schemas.microsoft.com/office/drawing/2010/main" Requires="a14">
          <p:sp>
            <p:nvSpPr>
              <p:cNvPr id="3" name="Zástupný obsah 2">
                <a:extLst>
                  <a:ext uri="{FF2B5EF4-FFF2-40B4-BE49-F238E27FC236}">
                    <a16:creationId xmlns:a16="http://schemas.microsoft.com/office/drawing/2014/main" id="{9CED599C-E06C-78F6-918F-556038622771}"/>
                  </a:ext>
                </a:extLst>
              </p:cNvPr>
              <p:cNvSpPr>
                <a:spLocks noGrp="1"/>
              </p:cNvSpPr>
              <p:nvPr>
                <p:ph idx="1"/>
              </p:nvPr>
            </p:nvSpPr>
            <p:spPr/>
            <p:txBody>
              <a:bodyPr>
                <a:normAutofit/>
              </a:bodyPr>
              <a:lstStyle/>
              <a:p>
                <a:pPr algn="just"/>
                <a:r>
                  <a:rPr lang="cs-CZ" dirty="0">
                    <a:solidFill>
                      <a:srgbClr val="C00000"/>
                    </a:solidFill>
                  </a:rPr>
                  <a:t>Výrobní dávka</a:t>
                </a:r>
                <a:r>
                  <a:rPr lang="cs-CZ" dirty="0"/>
                  <a:t> – soubor výrobků vyráběných v těsném sledu za sebou jednorázovým vynaložením nákladů na přípravu a zakončení příslušného procesu.</a:t>
                </a:r>
              </a:p>
              <a:p>
                <a:pPr algn="just"/>
                <a:r>
                  <a:rPr lang="cs-CZ" dirty="0"/>
                  <a:t>Optimální výrobní dávka se vypočítá pomocí Adlerova vzorce:</a:t>
                </a:r>
              </a:p>
              <a:p>
                <a:pPr marL="0" indent="0" algn="ctr">
                  <a:buNone/>
                </a:pPr>
                <a14:m>
                  <m:oMathPara xmlns:m="http://schemas.openxmlformats.org/officeDocument/2006/math">
                    <m:oMathParaPr>
                      <m:jc m:val="centerGroup"/>
                    </m:oMathParaPr>
                    <m:oMath xmlns:m="http://schemas.openxmlformats.org/officeDocument/2006/math">
                      <m:sSub>
                        <m:sSubPr>
                          <m:ctrlPr>
                            <a:rPr lang="cs-CZ" i="1"/>
                          </m:ctrlPr>
                        </m:sSubPr>
                        <m:e>
                          <m:r>
                            <a:rPr lang="cs-CZ" i="1"/>
                            <m:t>𝑚</m:t>
                          </m:r>
                        </m:e>
                        <m:sub>
                          <m:r>
                            <a:rPr lang="cs-CZ" i="1"/>
                            <m:t>𝑜𝑝𝑡</m:t>
                          </m:r>
                        </m:sub>
                      </m:sSub>
                      <m:r>
                        <a:rPr lang="cs-CZ" i="1"/>
                        <m:t>= </m:t>
                      </m:r>
                      <m:rad>
                        <m:radPr>
                          <m:degHide m:val="on"/>
                          <m:ctrlPr>
                            <a:rPr lang="cs-CZ" i="1"/>
                          </m:ctrlPr>
                        </m:radPr>
                        <m:deg/>
                        <m:e>
                          <m:f>
                            <m:fPr>
                              <m:ctrlPr>
                                <a:rPr lang="cs-CZ" i="1"/>
                              </m:ctrlPr>
                            </m:fPr>
                            <m:num>
                              <m:r>
                                <a:rPr lang="cs-CZ" i="1"/>
                                <m:t>2 </m:t>
                              </m:r>
                              <m:r>
                                <a:rPr lang="cs-CZ" i="1"/>
                                <m:t>𝑥</m:t>
                              </m:r>
                              <m:r>
                                <a:rPr lang="cs-CZ" i="1"/>
                                <m:t> </m:t>
                              </m:r>
                              <m:r>
                                <a:rPr lang="cs-CZ" i="1"/>
                                <m:t>𝐵</m:t>
                              </m:r>
                              <m:r>
                                <a:rPr lang="cs-CZ" i="1"/>
                                <m:t> </m:t>
                              </m:r>
                              <m:r>
                                <a:rPr lang="cs-CZ" i="1"/>
                                <m:t>𝑥</m:t>
                              </m:r>
                              <m:r>
                                <a:rPr lang="cs-CZ" i="1"/>
                                <m:t> </m:t>
                              </m:r>
                              <m:r>
                                <a:rPr lang="cs-CZ" i="1"/>
                                <m:t>𝑁𝑓</m:t>
                              </m:r>
                            </m:num>
                            <m:den>
                              <m:r>
                                <a:rPr lang="cs-CZ" i="1"/>
                                <m:t>𝑄</m:t>
                              </m:r>
                            </m:den>
                          </m:f>
                        </m:e>
                      </m:rad>
                    </m:oMath>
                  </m:oMathPara>
                </a14:m>
                <a:endParaRPr lang="cs-CZ" dirty="0"/>
              </a:p>
              <a:p>
                <a14:m>
                  <m:oMath xmlns:m="http://schemas.openxmlformats.org/officeDocument/2006/math">
                    <m:sSub>
                      <m:sSubPr>
                        <m:ctrlPr>
                          <a:rPr lang="cs-CZ" sz="1800" i="1"/>
                        </m:ctrlPr>
                      </m:sSubPr>
                      <m:e>
                        <m:r>
                          <a:rPr lang="cs-CZ" sz="1800" i="1"/>
                          <m:t>𝑚</m:t>
                        </m:r>
                      </m:e>
                      <m:sub>
                        <m:r>
                          <a:rPr lang="cs-CZ" sz="1800" i="1"/>
                          <m:t>𝑜𝑝𝑡</m:t>
                        </m:r>
                      </m:sub>
                    </m:sSub>
                  </m:oMath>
                </a14:m>
                <a:r>
                  <a:rPr lang="cs-CZ" sz="1800" dirty="0"/>
                  <a:t> = optimální velikost dodávky</a:t>
                </a:r>
              </a:p>
              <a:p>
                <a14:m>
                  <m:oMath xmlns:m="http://schemas.openxmlformats.org/officeDocument/2006/math">
                    <m:r>
                      <a:rPr lang="cs-CZ" sz="1800" i="1"/>
                      <m:t>𝐵</m:t>
                    </m:r>
                  </m:oMath>
                </a14:m>
                <a:r>
                  <a:rPr lang="cs-CZ" sz="1800" dirty="0"/>
                  <a:t> = plánovaný roční počet výrobků</a:t>
                </a:r>
              </a:p>
              <a:p>
                <a14:m>
                  <m:oMath xmlns:m="http://schemas.openxmlformats.org/officeDocument/2006/math">
                    <m:r>
                      <a:rPr lang="cs-CZ" sz="1800" i="1"/>
                      <m:t>𝑁𝑓</m:t>
                    </m:r>
                  </m:oMath>
                </a14:m>
                <a:r>
                  <a:rPr lang="cs-CZ" sz="1800" dirty="0"/>
                  <a:t> = fixní náklady na dávky</a:t>
                </a:r>
              </a:p>
              <a:p>
                <a14:m>
                  <m:oMath xmlns:m="http://schemas.openxmlformats.org/officeDocument/2006/math">
                    <m:r>
                      <a:rPr lang="cs-CZ" sz="1800" i="1"/>
                      <m:t>𝑄</m:t>
                    </m:r>
                  </m:oMath>
                </a14:m>
                <a:r>
                  <a:rPr lang="cs-CZ" sz="1800" dirty="0"/>
                  <a:t> = souhrnná sazba nákladů na skladování a úroky</a:t>
                </a:r>
              </a:p>
              <a:p>
                <a:pPr algn="just"/>
                <a:endParaRPr lang="cs-CZ" dirty="0"/>
              </a:p>
              <a:p>
                <a:pPr marL="0" indent="0">
                  <a:buNone/>
                </a:pPr>
                <a:endParaRPr lang="cs-CZ" dirty="0"/>
              </a:p>
              <a:p>
                <a:pPr marL="0" indent="0">
                  <a:buNone/>
                </a:pPr>
                <a:endParaRPr lang="cs-CZ" dirty="0"/>
              </a:p>
            </p:txBody>
          </p:sp>
        </mc:Choice>
        <mc:Fallback>
          <p:sp>
            <p:nvSpPr>
              <p:cNvPr id="3" name="Zástupný obsah 2">
                <a:extLst>
                  <a:ext uri="{FF2B5EF4-FFF2-40B4-BE49-F238E27FC236}">
                    <a16:creationId xmlns:a16="http://schemas.microsoft.com/office/drawing/2014/main" id="{9CED599C-E06C-78F6-918F-556038622771}"/>
                  </a:ext>
                </a:extLst>
              </p:cNvPr>
              <p:cNvSpPr>
                <a:spLocks noGrp="1" noRot="1" noChangeAspect="1" noMove="1" noResize="1" noEditPoints="1" noAdjustHandles="1" noChangeArrowheads="1" noChangeShapeType="1" noTextEdit="1"/>
              </p:cNvSpPr>
              <p:nvPr>
                <p:ph idx="1"/>
              </p:nvPr>
            </p:nvSpPr>
            <p:spPr>
              <a:blipFill>
                <a:blip r:embed="rId3"/>
                <a:stretch>
                  <a:fillRect l="-303" t="-896" r="-983"/>
                </a:stretch>
              </a:blipFill>
            </p:spPr>
            <p:txBody>
              <a:bodyPr/>
              <a:lstStyle/>
              <a:p>
                <a:r>
                  <a:rPr lang="cs-CZ">
                    <a:noFill/>
                  </a:rPr>
                  <a:t> </a:t>
                </a:r>
              </a:p>
            </p:txBody>
          </p:sp>
        </mc:Fallback>
      </mc:AlternateContent>
    </p:spTree>
    <p:extLst>
      <p:ext uri="{BB962C8B-B14F-4D97-AF65-F5344CB8AC3E}">
        <p14:creationId xmlns:p14="http://schemas.microsoft.com/office/powerpoint/2010/main" val="1549002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D31925-1890-9D60-067B-28055FBFE53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9EFE4CF4-77A3-8AB1-5CEB-C05C42DB3A9D}"/>
              </a:ext>
            </a:extLst>
          </p:cNvPr>
          <p:cNvSpPr>
            <a:spLocks noGrp="1"/>
          </p:cNvSpPr>
          <p:nvPr>
            <p:ph idx="1"/>
          </p:nvPr>
        </p:nvSpPr>
        <p:spPr/>
        <p:txBody>
          <a:bodyPr/>
          <a:lstStyle/>
          <a:p>
            <a:pPr algn="just"/>
            <a:r>
              <a:rPr lang="cs-CZ" dirty="0">
                <a:solidFill>
                  <a:srgbClr val="C00000"/>
                </a:solidFill>
              </a:rPr>
              <a:t>Lhůtový plán</a:t>
            </a:r>
            <a:r>
              <a:rPr lang="cs-CZ" dirty="0"/>
              <a:t> – úkolem je stanovit začátky a konce výroby jednotlivých zakázek a souhrn vytíženosti jednotlivých pracovišť.</a:t>
            </a:r>
          </a:p>
          <a:p>
            <a:pPr algn="just"/>
            <a:r>
              <a:rPr lang="cs-CZ" dirty="0"/>
              <a:t>Při sestavování lhůtového plánu se vychází z plánu výroby, technickohospodářských norem spotřeby času a výrobních kapacit.</a:t>
            </a:r>
          </a:p>
          <a:p>
            <a:pPr algn="just"/>
            <a:r>
              <a:rPr lang="cs-CZ" dirty="0"/>
              <a:t>Určuje se také </a:t>
            </a:r>
            <a:r>
              <a:rPr lang="cs-CZ" dirty="0">
                <a:solidFill>
                  <a:srgbClr val="C00000"/>
                </a:solidFill>
              </a:rPr>
              <a:t>výrobní takt</a:t>
            </a:r>
            <a:r>
              <a:rPr lang="cs-CZ" dirty="0"/>
              <a:t> (časový </a:t>
            </a:r>
            <a:r>
              <a:rPr lang="cs-CZ" dirty="0" err="1"/>
              <a:t>intervalmezi</a:t>
            </a:r>
            <a:r>
              <a:rPr lang="cs-CZ" dirty="0"/>
              <a:t> mezi odvedením 2 po sobě následujících výrobků nebo součástí a </a:t>
            </a:r>
            <a:r>
              <a:rPr lang="cs-CZ" dirty="0">
                <a:solidFill>
                  <a:srgbClr val="C00000"/>
                </a:solidFill>
              </a:rPr>
              <a:t>průběžné doby výroby výrobku</a:t>
            </a:r>
            <a:r>
              <a:rPr lang="cs-CZ" dirty="0"/>
              <a:t> (doba, která plyne od předložení požadavku na jeho výrobu do jeho expedice zákazníkovi.</a:t>
            </a:r>
          </a:p>
          <a:p>
            <a:pPr algn="just"/>
            <a:r>
              <a:rPr lang="cs-CZ" dirty="0"/>
              <a:t>Následuje sestavování plánu výrobních kapacit a plánování a zajištění vstupů.</a:t>
            </a:r>
          </a:p>
        </p:txBody>
      </p:sp>
    </p:spTree>
    <p:extLst>
      <p:ext uri="{BB962C8B-B14F-4D97-AF65-F5344CB8AC3E}">
        <p14:creationId xmlns:p14="http://schemas.microsoft.com/office/powerpoint/2010/main" val="81057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20E054B-E28D-EB4A-0AC9-673210908127}"/>
              </a:ext>
            </a:extLst>
          </p:cNvPr>
          <p:cNvSpPr>
            <a:spLocks noGrp="1"/>
          </p:cNvSpPr>
          <p:nvPr>
            <p:ph idx="1"/>
          </p:nvPr>
        </p:nvSpPr>
        <p:spPr/>
        <p:txBody>
          <a:bodyPr>
            <a:normAutofit/>
          </a:bodyPr>
          <a:lstStyle/>
          <a:p>
            <a:r>
              <a:rPr lang="cs-CZ" sz="1800" b="1" dirty="0"/>
              <a:t>Operativní řízení výroby tvoří:</a:t>
            </a:r>
          </a:p>
          <a:p>
            <a:pPr lvl="1"/>
            <a:r>
              <a:rPr lang="cs-CZ" dirty="0"/>
              <a:t>operativní plánování výroby (stanovení výrobní dávky),</a:t>
            </a:r>
          </a:p>
          <a:p>
            <a:pPr lvl="1"/>
            <a:r>
              <a:rPr lang="cs-CZ" dirty="0"/>
              <a:t>řízení výrobního procesu (tok informací + plynulost výroby),</a:t>
            </a:r>
          </a:p>
          <a:p>
            <a:pPr lvl="1"/>
            <a:r>
              <a:rPr lang="cs-CZ" dirty="0"/>
              <a:t>kontrola výrobního procesu (vyhodnocení plán vs. skutečnost),</a:t>
            </a:r>
          </a:p>
          <a:p>
            <a:pPr lvl="1"/>
            <a:r>
              <a:rPr lang="cs-CZ" dirty="0"/>
              <a:t>změnové řízení (aktualizace plánů a cílů výroby).</a:t>
            </a:r>
          </a:p>
        </p:txBody>
      </p:sp>
      <p:sp>
        <p:nvSpPr>
          <p:cNvPr id="5" name="Nadpis 4">
            <a:extLst>
              <a:ext uri="{FF2B5EF4-FFF2-40B4-BE49-F238E27FC236}">
                <a16:creationId xmlns:a16="http://schemas.microsoft.com/office/drawing/2014/main" id="{34DF2484-75A4-7875-929D-CFFDFDD23196}"/>
              </a:ext>
            </a:extLst>
          </p:cNvPr>
          <p:cNvSpPr>
            <a:spLocks noGrp="1"/>
          </p:cNvSpPr>
          <p:nvPr>
            <p:ph type="title"/>
          </p:nvPr>
        </p:nvSpPr>
        <p:spPr/>
        <p:txBody>
          <a:bodyPr/>
          <a:lstStyle/>
          <a:p>
            <a:endParaRPr lang="cs-CZ"/>
          </a:p>
        </p:txBody>
      </p:sp>
    </p:spTree>
    <p:extLst>
      <p:ext uri="{BB962C8B-B14F-4D97-AF65-F5344CB8AC3E}">
        <p14:creationId xmlns:p14="http://schemas.microsoft.com/office/powerpoint/2010/main" val="952520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5C83E1-419E-2FCD-6D05-687EAC16CEFC}"/>
              </a:ext>
            </a:extLst>
          </p:cNvPr>
          <p:cNvSpPr>
            <a:spLocks noGrp="1"/>
          </p:cNvSpPr>
          <p:nvPr>
            <p:ph type="title"/>
          </p:nvPr>
        </p:nvSpPr>
        <p:spPr/>
        <p:txBody>
          <a:bodyPr/>
          <a:lstStyle/>
          <a:p>
            <a:r>
              <a:rPr lang="cs-CZ" sz="3600" dirty="0"/>
              <a:t>5. Výrobní kapacita</a:t>
            </a:r>
          </a:p>
        </p:txBody>
      </p:sp>
      <p:sp>
        <p:nvSpPr>
          <p:cNvPr id="3" name="Zástupný obsah 2">
            <a:extLst>
              <a:ext uri="{FF2B5EF4-FFF2-40B4-BE49-F238E27FC236}">
                <a16:creationId xmlns:a16="http://schemas.microsoft.com/office/drawing/2014/main" id="{001F7672-EB7B-44BD-A571-F1AF52424A71}"/>
              </a:ext>
            </a:extLst>
          </p:cNvPr>
          <p:cNvSpPr>
            <a:spLocks noGrp="1"/>
          </p:cNvSpPr>
          <p:nvPr>
            <p:ph idx="1"/>
          </p:nvPr>
        </p:nvSpPr>
        <p:spPr/>
        <p:txBody>
          <a:bodyPr>
            <a:normAutofit/>
          </a:bodyPr>
          <a:lstStyle/>
          <a:p>
            <a:pPr algn="just"/>
            <a:r>
              <a:rPr lang="cs-CZ" sz="2400" b="1" dirty="0"/>
              <a:t>Výrobní kapacita  - </a:t>
            </a:r>
            <a:r>
              <a:rPr lang="cs-CZ" sz="2400" dirty="0"/>
              <a:t>maximální výrobní schopnost určité výrobní jednotky za určité období při optimálním využití daných výrobních podmínek (technická úroveň, kvalifikace, druh a kvalita suroviny, …).</a:t>
            </a:r>
          </a:p>
          <a:p>
            <a:pPr algn="just"/>
            <a:r>
              <a:rPr lang="cs-CZ" sz="2400" b="1" dirty="0"/>
              <a:t>Výrobní kapacita </a:t>
            </a:r>
            <a:r>
              <a:rPr lang="cs-CZ" sz="2400" dirty="0"/>
              <a:t>= výrobní schopnost, jejími nositeli jsou zejména stroje, výrobní zařízení a pracovníci.</a:t>
            </a:r>
          </a:p>
          <a:p>
            <a:pPr algn="just"/>
            <a:r>
              <a:rPr lang="cs-CZ" sz="2400" b="1" dirty="0"/>
              <a:t>Výrobní jednotka </a:t>
            </a:r>
            <a:r>
              <a:rPr lang="cs-CZ" sz="2400" dirty="0"/>
              <a:t>– stroj, výrobní zařízení, skupina strojů, dílna, provoz atd.</a:t>
            </a:r>
          </a:p>
          <a:p>
            <a:pPr marL="0" indent="0" algn="just">
              <a:buNone/>
            </a:pPr>
            <a:endParaRPr lang="cs-CZ" sz="2400" dirty="0"/>
          </a:p>
          <a:p>
            <a:endParaRPr lang="cs-CZ" dirty="0"/>
          </a:p>
        </p:txBody>
      </p:sp>
    </p:spTree>
    <p:extLst>
      <p:ext uri="{BB962C8B-B14F-4D97-AF65-F5344CB8AC3E}">
        <p14:creationId xmlns:p14="http://schemas.microsoft.com/office/powerpoint/2010/main" val="808767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4A0B1E-1C2F-A4B9-B638-7E7753511051}"/>
              </a:ext>
            </a:extLst>
          </p:cNvPr>
          <p:cNvSpPr>
            <a:spLocks noGrp="1"/>
          </p:cNvSpPr>
          <p:nvPr>
            <p:ph type="title"/>
          </p:nvPr>
        </p:nvSpPr>
        <p:spPr/>
        <p:txBody>
          <a:bodyPr/>
          <a:lstStyle/>
          <a:p>
            <a:r>
              <a:rPr lang="cs-CZ" sz="3600" dirty="0"/>
              <a:t>5. Výrobní kapacita</a:t>
            </a:r>
          </a:p>
        </p:txBody>
      </p:sp>
      <p:sp>
        <p:nvSpPr>
          <p:cNvPr id="3" name="Zástupný obsah 2">
            <a:extLst>
              <a:ext uri="{FF2B5EF4-FFF2-40B4-BE49-F238E27FC236}">
                <a16:creationId xmlns:a16="http://schemas.microsoft.com/office/drawing/2014/main" id="{AEAB3044-C16F-D562-3C48-B592B790AC92}"/>
              </a:ext>
            </a:extLst>
          </p:cNvPr>
          <p:cNvSpPr>
            <a:spLocks noGrp="1"/>
          </p:cNvSpPr>
          <p:nvPr>
            <p:ph idx="1"/>
          </p:nvPr>
        </p:nvSpPr>
        <p:spPr/>
        <p:txBody>
          <a:bodyPr>
            <a:normAutofit fontScale="92500" lnSpcReduction="20000"/>
          </a:bodyPr>
          <a:lstStyle/>
          <a:p>
            <a:pPr algn="just"/>
            <a:r>
              <a:rPr lang="cs-CZ" sz="2400" b="1" dirty="0"/>
              <a:t>Výrobní kapacitu vyjadřujeme:</a:t>
            </a:r>
          </a:p>
          <a:p>
            <a:pPr lvl="1" algn="just"/>
            <a:r>
              <a:rPr lang="cs-CZ" sz="2400" dirty="0"/>
              <a:t>v naturálních jednotkách (ks, m, kg, …),</a:t>
            </a:r>
          </a:p>
          <a:p>
            <a:pPr lvl="1" algn="just"/>
            <a:r>
              <a:rPr lang="cs-CZ" sz="2400" dirty="0"/>
              <a:t>v peněžních jednotkách,</a:t>
            </a:r>
          </a:p>
          <a:p>
            <a:pPr lvl="1" algn="just"/>
            <a:r>
              <a:rPr lang="cs-CZ" sz="2400" dirty="0"/>
              <a:t>v časových jednotkách.</a:t>
            </a:r>
          </a:p>
          <a:p>
            <a:pPr marL="0" indent="0" algn="just">
              <a:buNone/>
            </a:pPr>
            <a:r>
              <a:rPr lang="cs-CZ" sz="2400" dirty="0"/>
              <a:t>Výrobní kapacita může být vyjádřena i jako maximální objem surovin, které může výrobní jednotka zpracovat za určitou dobu.</a:t>
            </a:r>
          </a:p>
          <a:p>
            <a:pPr algn="just"/>
            <a:endParaRPr lang="cs-CZ" sz="2400" dirty="0"/>
          </a:p>
          <a:p>
            <a:pPr algn="just"/>
            <a:r>
              <a:rPr lang="cs-CZ" sz="2400" b="1" dirty="0"/>
              <a:t>Důvody zjišťování výrobní kapacity:</a:t>
            </a:r>
          </a:p>
          <a:p>
            <a:pPr lvl="1" algn="just"/>
            <a:r>
              <a:rPr lang="cs-CZ" sz="2400" dirty="0"/>
              <a:t>zjišťování možností výroby,</a:t>
            </a:r>
          </a:p>
          <a:p>
            <a:pPr lvl="1" algn="just"/>
            <a:r>
              <a:rPr lang="cs-CZ" sz="2400" dirty="0"/>
              <a:t>zdůvodňování výrobního plánu,</a:t>
            </a:r>
          </a:p>
          <a:p>
            <a:pPr lvl="1" algn="just"/>
            <a:r>
              <a:rPr lang="cs-CZ" sz="2400" dirty="0"/>
              <a:t>zdůvodňování potřeby investic (zejména nová výstavba).</a:t>
            </a:r>
          </a:p>
          <a:p>
            <a:endParaRPr lang="cs-CZ" dirty="0"/>
          </a:p>
        </p:txBody>
      </p:sp>
    </p:spTree>
    <p:extLst>
      <p:ext uri="{BB962C8B-B14F-4D97-AF65-F5344CB8AC3E}">
        <p14:creationId xmlns:p14="http://schemas.microsoft.com/office/powerpoint/2010/main" val="3405477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C71448-7891-45DB-E561-1126A56D0EB3}"/>
              </a:ext>
            </a:extLst>
          </p:cNvPr>
          <p:cNvSpPr>
            <a:spLocks noGrp="1"/>
          </p:cNvSpPr>
          <p:nvPr>
            <p:ph type="title"/>
          </p:nvPr>
        </p:nvSpPr>
        <p:spPr/>
        <p:txBody>
          <a:bodyPr/>
          <a:lstStyle/>
          <a:p>
            <a:r>
              <a:rPr lang="cs-CZ" sz="3600" dirty="0"/>
              <a:t>5. Výrobní kapacita</a:t>
            </a:r>
          </a:p>
        </p:txBody>
      </p:sp>
      <p:sp>
        <p:nvSpPr>
          <p:cNvPr id="3" name="Zástupný obsah 2">
            <a:extLst>
              <a:ext uri="{FF2B5EF4-FFF2-40B4-BE49-F238E27FC236}">
                <a16:creationId xmlns:a16="http://schemas.microsoft.com/office/drawing/2014/main" id="{42AF0F7B-4366-C8D5-DCF7-C529D11F2B45}"/>
              </a:ext>
            </a:extLst>
          </p:cNvPr>
          <p:cNvSpPr>
            <a:spLocks noGrp="1"/>
          </p:cNvSpPr>
          <p:nvPr>
            <p:ph idx="1"/>
          </p:nvPr>
        </p:nvSpPr>
        <p:spPr>
          <a:xfrm>
            <a:off x="540000" y="1825624"/>
            <a:ext cx="8064000" cy="4399811"/>
          </a:xfrm>
        </p:spPr>
        <p:txBody>
          <a:bodyPr>
            <a:normAutofit/>
          </a:bodyPr>
          <a:lstStyle/>
          <a:p>
            <a:pPr algn="just"/>
            <a:r>
              <a:rPr lang="cs-CZ" sz="2400" b="1" dirty="0"/>
              <a:t>Činitelé působící na výrobní kapacitu:</a:t>
            </a:r>
          </a:p>
          <a:p>
            <a:pPr lvl="1" algn="just"/>
            <a:r>
              <a:rPr lang="cs-CZ" sz="2400" dirty="0"/>
              <a:t>technická úroveň strojů a výrobního zařízení,</a:t>
            </a:r>
          </a:p>
          <a:p>
            <a:pPr lvl="1" algn="just"/>
            <a:r>
              <a:rPr lang="cs-CZ" sz="2400" dirty="0"/>
              <a:t>doba jejich činnosti,</a:t>
            </a:r>
          </a:p>
          <a:p>
            <a:pPr lvl="1" algn="just"/>
            <a:r>
              <a:rPr lang="cs-CZ" sz="2400" dirty="0"/>
              <a:t>organizace práce a výroby,</a:t>
            </a:r>
          </a:p>
          <a:p>
            <a:pPr lvl="1" algn="just"/>
            <a:r>
              <a:rPr lang="cs-CZ" sz="2400" dirty="0"/>
              <a:t>kvalifikace pracovních sil,</a:t>
            </a:r>
          </a:p>
          <a:p>
            <a:pPr lvl="1" algn="just"/>
            <a:r>
              <a:rPr lang="cs-CZ" sz="2400" dirty="0"/>
              <a:t>použité suroviny atd.</a:t>
            </a:r>
          </a:p>
          <a:p>
            <a:pPr lvl="1" algn="just"/>
            <a:endParaRPr lang="cs-CZ" sz="2400" dirty="0"/>
          </a:p>
          <a:p>
            <a:pPr algn="just"/>
            <a:r>
              <a:rPr lang="cs-CZ" sz="2400" dirty="0"/>
              <a:t>Vlivy těchto činitelů se vzájemně překrývají, některé se obtížně vyčíslují.</a:t>
            </a:r>
          </a:p>
          <a:p>
            <a:endParaRPr lang="cs-CZ" sz="1800" dirty="0"/>
          </a:p>
          <a:p>
            <a:endParaRPr lang="cs-CZ" dirty="0"/>
          </a:p>
        </p:txBody>
      </p:sp>
    </p:spTree>
    <p:extLst>
      <p:ext uri="{BB962C8B-B14F-4D97-AF65-F5344CB8AC3E}">
        <p14:creationId xmlns:p14="http://schemas.microsoft.com/office/powerpoint/2010/main" val="2640680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480F80-E2E9-BB42-8034-C82B3CB1C381}"/>
              </a:ext>
            </a:extLst>
          </p:cNvPr>
          <p:cNvSpPr>
            <a:spLocks noGrp="1"/>
          </p:cNvSpPr>
          <p:nvPr>
            <p:ph type="title"/>
          </p:nvPr>
        </p:nvSpPr>
        <p:spPr/>
        <p:txBody>
          <a:bodyPr/>
          <a:lstStyle/>
          <a:p>
            <a:r>
              <a:rPr lang="cs-CZ" sz="3200" dirty="0"/>
              <a:t>5. Výrobní kapacita</a:t>
            </a:r>
          </a:p>
        </p:txBody>
      </p:sp>
      <p:sp>
        <p:nvSpPr>
          <p:cNvPr id="3" name="Zástupný obsah 2">
            <a:extLst>
              <a:ext uri="{FF2B5EF4-FFF2-40B4-BE49-F238E27FC236}">
                <a16:creationId xmlns:a16="http://schemas.microsoft.com/office/drawing/2014/main" id="{B5D832AE-4108-A7F8-216D-670300D04D52}"/>
              </a:ext>
            </a:extLst>
          </p:cNvPr>
          <p:cNvSpPr>
            <a:spLocks noGrp="1"/>
          </p:cNvSpPr>
          <p:nvPr>
            <p:ph idx="1"/>
          </p:nvPr>
        </p:nvSpPr>
        <p:spPr>
          <a:xfrm>
            <a:off x="540000" y="1825624"/>
            <a:ext cx="8064000" cy="4667247"/>
          </a:xfrm>
        </p:spPr>
        <p:txBody>
          <a:bodyPr>
            <a:normAutofit fontScale="55000" lnSpcReduction="20000"/>
          </a:bodyPr>
          <a:lstStyle/>
          <a:p>
            <a:pPr algn="just"/>
            <a:r>
              <a:rPr lang="cs-CZ" sz="3100" dirty="0">
                <a:solidFill>
                  <a:schemeClr val="tx1"/>
                </a:solidFill>
              </a:rPr>
              <a:t>Pro výpočet výrobní kapacity je nutné znát výkon výrobního zařízení a časový fond výrobního zařízení.</a:t>
            </a:r>
          </a:p>
          <a:p>
            <a:pPr algn="just"/>
            <a:r>
              <a:rPr lang="cs-CZ" sz="3100" dirty="0">
                <a:solidFill>
                  <a:srgbClr val="C00000"/>
                </a:solidFill>
              </a:rPr>
              <a:t>Výkon výrobního zařízení</a:t>
            </a:r>
            <a:r>
              <a:rPr lang="cs-CZ" sz="3100" dirty="0">
                <a:solidFill>
                  <a:schemeClr val="tx1"/>
                </a:solidFill>
              </a:rPr>
              <a:t> – maximální výrobnost zařízení na jednotku času. </a:t>
            </a:r>
            <a:r>
              <a:rPr lang="cs-CZ" sz="3200" dirty="0"/>
              <a:t>Při stanovení se vychází ze štítkového (jmenovitého)výkonu s přihlédnutím ke konkrétním podmínkám. </a:t>
            </a:r>
            <a:endParaRPr lang="cs-CZ" sz="3100" dirty="0">
              <a:solidFill>
                <a:schemeClr val="tx1"/>
              </a:solidFill>
            </a:endParaRPr>
          </a:p>
          <a:p>
            <a:pPr algn="just"/>
            <a:r>
              <a:rPr lang="cs-CZ" sz="3100" dirty="0">
                <a:solidFill>
                  <a:srgbClr val="C00000"/>
                </a:solidFill>
              </a:rPr>
              <a:t>Časový fond výrobního zařízení</a:t>
            </a:r>
            <a:r>
              <a:rPr lang="cs-CZ" sz="3100" dirty="0">
                <a:solidFill>
                  <a:schemeClr val="tx1"/>
                </a:solidFill>
              </a:rPr>
              <a:t> – plánovaný počet dnů (nebo hodin) jeho činnosti za rok.  Odvíjí se od vlastnosti odvětví, oboru, přírodních podmínek atd.</a:t>
            </a:r>
          </a:p>
          <a:p>
            <a:pPr algn="just"/>
            <a:r>
              <a:rPr lang="cs-CZ" sz="2900" dirty="0"/>
              <a:t>Časové fondy se rozlišují na :</a:t>
            </a:r>
          </a:p>
          <a:p>
            <a:pPr algn="just"/>
            <a:r>
              <a:rPr lang="cs-CZ" sz="2900" dirty="0">
                <a:solidFill>
                  <a:srgbClr val="C00000"/>
                </a:solidFill>
              </a:rPr>
              <a:t>Kalendářní časový fond</a:t>
            </a:r>
            <a:r>
              <a:rPr lang="cs-CZ" sz="2900" dirty="0"/>
              <a:t> (</a:t>
            </a:r>
            <a:r>
              <a:rPr lang="cs-CZ" sz="2900" dirty="0" err="1"/>
              <a:t>T</a:t>
            </a:r>
            <a:r>
              <a:rPr lang="cs-CZ" sz="2900" baseline="-25000" dirty="0" err="1"/>
              <a:t>k</a:t>
            </a:r>
            <a:r>
              <a:rPr lang="cs-CZ" sz="2900" dirty="0"/>
              <a:t>) – Je dán počtem dní v roce (365, 364), v hodinách 365 * 24 = 8 760 hod. Využití: při výpočtu výrobní kapacity v nepřetržitých výrobních provozech.</a:t>
            </a:r>
          </a:p>
          <a:p>
            <a:pPr algn="just"/>
            <a:r>
              <a:rPr lang="cs-CZ" sz="2900" dirty="0">
                <a:solidFill>
                  <a:srgbClr val="C00000"/>
                </a:solidFill>
              </a:rPr>
              <a:t>Nominální časový fond </a:t>
            </a:r>
            <a:r>
              <a:rPr lang="cs-CZ" sz="2900" dirty="0">
                <a:solidFill>
                  <a:schemeClr val="tx1"/>
                </a:solidFill>
              </a:rPr>
              <a:t>(</a:t>
            </a:r>
            <a:r>
              <a:rPr lang="cs-CZ" sz="2900" dirty="0" err="1"/>
              <a:t>T</a:t>
            </a:r>
            <a:r>
              <a:rPr lang="cs-CZ" sz="2900" baseline="-25000" dirty="0" err="1"/>
              <a:t>n</a:t>
            </a:r>
            <a:r>
              <a:rPr lang="cs-CZ" sz="2900" dirty="0"/>
              <a:t>) – Zjistíme z kalendářního časového fondu odečtením nepracovních dnů (So, Ne, svátky).  Nominální časový fond v hodinách – počet dnů </a:t>
            </a:r>
            <a:r>
              <a:rPr lang="cs-CZ" sz="2900" dirty="0" err="1"/>
              <a:t>Tn</a:t>
            </a:r>
            <a:r>
              <a:rPr lang="cs-CZ" sz="2900" dirty="0"/>
              <a:t> násobený počtem směn v jednom pracovním dni a počtem pracovních hodin v jedné směně. Využívá se k výpočtu výrobní kapacity, neplánuje-li se na výrobním zařízení oprava, jinak k výpočtu využitelného (efektivního) časového fondu.</a:t>
            </a:r>
          </a:p>
          <a:p>
            <a:pPr algn="just"/>
            <a:r>
              <a:rPr lang="cs-CZ" sz="2900" dirty="0">
                <a:solidFill>
                  <a:srgbClr val="C00000"/>
                </a:solidFill>
              </a:rPr>
              <a:t>Využitelný (efektivní) časový fond</a:t>
            </a:r>
            <a:r>
              <a:rPr lang="cs-CZ" sz="2900" dirty="0"/>
              <a:t> (</a:t>
            </a:r>
            <a:r>
              <a:rPr lang="cs-CZ" sz="2900" dirty="0" err="1"/>
              <a:t>T</a:t>
            </a:r>
            <a:r>
              <a:rPr lang="cs-CZ" sz="2900" baseline="-25000" dirty="0" err="1"/>
              <a:t>p</a:t>
            </a:r>
            <a:r>
              <a:rPr lang="cs-CZ" sz="2900" dirty="0"/>
              <a:t>) – Vypočteme z nominálního časového fondu odečtením plánovaných prostojů. (Plánované prostoje = čas pro plánované opravy apod., které se provádějí v pracovní době.</a:t>
            </a:r>
          </a:p>
          <a:p>
            <a:pPr marL="457200" indent="-457200">
              <a:buAutoNum type="arabicPeriod"/>
            </a:pPr>
            <a:endParaRPr lang="cs-CZ" dirty="0"/>
          </a:p>
        </p:txBody>
      </p:sp>
    </p:spTree>
    <p:extLst>
      <p:ext uri="{BB962C8B-B14F-4D97-AF65-F5344CB8AC3E}">
        <p14:creationId xmlns:p14="http://schemas.microsoft.com/office/powerpoint/2010/main" val="8602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42AEF2-1B67-D549-963F-082C0D0C1521}"/>
              </a:ext>
            </a:extLst>
          </p:cNvPr>
          <p:cNvSpPr>
            <a:spLocks noGrp="1"/>
          </p:cNvSpPr>
          <p:nvPr>
            <p:ph type="title"/>
          </p:nvPr>
        </p:nvSpPr>
        <p:spPr/>
        <p:txBody>
          <a:bodyPr/>
          <a:lstStyle/>
          <a:p>
            <a:r>
              <a:rPr lang="cs-CZ" dirty="0"/>
              <a:t>Obsah </a:t>
            </a:r>
          </a:p>
        </p:txBody>
      </p:sp>
      <p:sp>
        <p:nvSpPr>
          <p:cNvPr id="3" name="Zástupný obsah 2">
            <a:extLst>
              <a:ext uri="{FF2B5EF4-FFF2-40B4-BE49-F238E27FC236}">
                <a16:creationId xmlns:a16="http://schemas.microsoft.com/office/drawing/2014/main" id="{69A54574-08C0-EFC9-4F1E-9443E6E914BB}"/>
              </a:ext>
            </a:extLst>
          </p:cNvPr>
          <p:cNvSpPr>
            <a:spLocks noGrp="1"/>
          </p:cNvSpPr>
          <p:nvPr>
            <p:ph idx="1"/>
          </p:nvPr>
        </p:nvSpPr>
        <p:spPr>
          <a:xfrm>
            <a:off x="540000" y="1875691"/>
            <a:ext cx="8064000" cy="3040185"/>
          </a:xfrm>
        </p:spPr>
        <p:txBody>
          <a:bodyPr anchor="ctr">
            <a:noAutofit/>
          </a:bodyPr>
          <a:lstStyle/>
          <a:p>
            <a:pPr marL="457200" indent="-457200">
              <a:buClr>
                <a:srgbClr val="313131"/>
              </a:buClr>
              <a:buSzPct val="99000"/>
              <a:buFont typeface="+mj-lt"/>
              <a:buAutoNum type="arabicPeriod"/>
            </a:pPr>
            <a:r>
              <a:rPr lang="cs-CZ" sz="2400" cap="all" dirty="0"/>
              <a:t>Výrobní činnost</a:t>
            </a:r>
          </a:p>
          <a:p>
            <a:pPr marL="457200" indent="-457200">
              <a:buClr>
                <a:srgbClr val="313131"/>
              </a:buClr>
              <a:buSzPct val="99000"/>
              <a:buFont typeface="+mj-lt"/>
              <a:buAutoNum type="arabicPeriod"/>
            </a:pPr>
            <a:r>
              <a:rPr lang="cs-CZ" sz="2400" cap="all" dirty="0"/>
              <a:t>Výrobní proces</a:t>
            </a:r>
          </a:p>
          <a:p>
            <a:pPr marL="457200" indent="-457200">
              <a:buClr>
                <a:srgbClr val="313131"/>
              </a:buClr>
              <a:buSzPct val="99000"/>
              <a:buFont typeface="+mj-lt"/>
              <a:buAutoNum type="arabicPeriod"/>
            </a:pPr>
            <a:r>
              <a:rPr lang="cs-CZ" sz="2400" cap="all" dirty="0"/>
              <a:t>Členění výrobního procesu</a:t>
            </a:r>
          </a:p>
          <a:p>
            <a:pPr marL="457200" indent="-457200">
              <a:buClr>
                <a:srgbClr val="313131"/>
              </a:buClr>
              <a:buSzPct val="99000"/>
              <a:buFont typeface="+mj-lt"/>
              <a:buAutoNum type="arabicPeriod"/>
            </a:pPr>
            <a:r>
              <a:rPr lang="cs-CZ" sz="2400" cap="all" dirty="0"/>
              <a:t>Příprava a plánování výroby</a:t>
            </a:r>
          </a:p>
          <a:p>
            <a:pPr marL="0" indent="0">
              <a:buClr>
                <a:srgbClr val="313131"/>
              </a:buClr>
              <a:buNone/>
            </a:pPr>
            <a:r>
              <a:rPr lang="cs-CZ" sz="2400" cap="all" dirty="0"/>
              <a:t>       4.1 Příprava výroby</a:t>
            </a:r>
          </a:p>
          <a:p>
            <a:pPr marL="0" indent="0">
              <a:buNone/>
            </a:pPr>
            <a:r>
              <a:rPr lang="cs-CZ" sz="2400" dirty="0"/>
              <a:t>       </a:t>
            </a:r>
            <a:r>
              <a:rPr lang="cs-CZ" sz="2400" cap="all" dirty="0"/>
              <a:t>4.2  Plánování výroby</a:t>
            </a:r>
          </a:p>
          <a:p>
            <a:pPr marL="0" indent="0">
              <a:buNone/>
            </a:pPr>
            <a:r>
              <a:rPr lang="cs-CZ" sz="2400" cap="all" dirty="0"/>
              <a:t>5. Výrobní kapacita</a:t>
            </a:r>
          </a:p>
          <a:p>
            <a:pPr marL="0" indent="0">
              <a:buNone/>
            </a:pPr>
            <a:endParaRPr lang="cs-CZ" sz="2400" dirty="0"/>
          </a:p>
        </p:txBody>
      </p:sp>
    </p:spTree>
    <p:extLst>
      <p:ext uri="{BB962C8B-B14F-4D97-AF65-F5344CB8AC3E}">
        <p14:creationId xmlns:p14="http://schemas.microsoft.com/office/powerpoint/2010/main" val="3856050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630DD8-97D8-F8FB-730D-CD342837DEFB}"/>
              </a:ext>
            </a:extLst>
          </p:cNvPr>
          <p:cNvSpPr>
            <a:spLocks noGrp="1"/>
          </p:cNvSpPr>
          <p:nvPr>
            <p:ph type="title"/>
          </p:nvPr>
        </p:nvSpPr>
        <p:spPr/>
        <p:txBody>
          <a:bodyPr/>
          <a:lstStyle/>
          <a:p>
            <a:r>
              <a:rPr lang="cs-CZ" sz="3600" dirty="0"/>
              <a:t>5.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12E8CC24-68D6-49F3-C07C-5F03F5870A3B}"/>
                  </a:ext>
                </a:extLst>
              </p:cNvPr>
              <p:cNvSpPr>
                <a:spLocks noGrp="1"/>
              </p:cNvSpPr>
              <p:nvPr>
                <p:ph idx="1"/>
              </p:nvPr>
            </p:nvSpPr>
            <p:spPr>
              <a:xfrm>
                <a:off x="540000" y="1825624"/>
                <a:ext cx="8064000" cy="4462441"/>
              </a:xfrm>
            </p:spPr>
            <p:txBody>
              <a:bodyPr>
                <a:normAutofit/>
              </a:bodyPr>
              <a:lstStyle/>
              <a:p>
                <a:pPr marL="0" indent="0">
                  <a:buNone/>
                </a:pPr>
                <a:r>
                  <a:rPr lang="cs-CZ" sz="2400" dirty="0">
                    <a:solidFill>
                      <a:schemeClr val="tx1"/>
                    </a:solidFill>
                  </a:rPr>
                  <a:t>Způsob výpočtu </a:t>
                </a:r>
                <a14:m>
                  <m:oMath xmlns:m="http://schemas.openxmlformats.org/officeDocument/2006/math">
                    <m:r>
                      <a:rPr lang="cs-CZ" sz="2400" i="1">
                        <a:latin typeface="Cambria Math" panose="02040503050406030204" pitchFamily="18" charset="0"/>
                        <a:ea typeface="Calibri" panose="020F0502020204030204" pitchFamily="34" charset="0"/>
                        <a:cs typeface="Times New Roman" panose="02020603050405020304" pitchFamily="18" charset="0"/>
                      </a:rPr>
                      <m:t>𝑇</m:t>
                    </m:r>
                    <m:r>
                      <a:rPr lang="cs-CZ" sz="2400" i="1" baseline="-25000">
                        <a:latin typeface="Cambria Math" panose="02040503050406030204" pitchFamily="18" charset="0"/>
                        <a:ea typeface="Calibri" panose="020F0502020204030204" pitchFamily="34" charset="0"/>
                        <a:cs typeface="Times New Roman" panose="02020603050405020304" pitchFamily="18" charset="0"/>
                      </a:rPr>
                      <m:t>𝑝</m:t>
                    </m:r>
                    <m:r>
                      <a:rPr lang="cs-CZ" sz="2400" i="1" baseline="-25000">
                        <a:latin typeface="Cambria Math" panose="02040503050406030204" pitchFamily="18" charset="0"/>
                        <a:ea typeface="Calibri" panose="020F0502020204030204" pitchFamily="34" charset="0"/>
                        <a:cs typeface="Times New Roman" panose="02020603050405020304" pitchFamily="18" charset="0"/>
                      </a:rPr>
                      <m:t> </m:t>
                    </m:r>
                  </m:oMath>
                </a14:m>
                <a:r>
                  <a:rPr lang="cs-CZ" sz="2400" dirty="0">
                    <a:solidFill>
                      <a:schemeClr val="tx1"/>
                    </a:solidFill>
                  </a:rPr>
                  <a:t>: </a:t>
                </a:r>
                <a:r>
                  <a:rPr lang="cs-CZ" sz="2400" dirty="0">
                    <a:solidFill>
                      <a:srgbClr val="C00000"/>
                    </a:solidFill>
                  </a:rPr>
                  <a:t>V nepřetržité výrobě </a:t>
                </a:r>
              </a:p>
              <a:p>
                <a:pPr algn="just">
                  <a:lnSpc>
                    <a:spcPct val="80000"/>
                  </a:lnSpc>
                  <a:spcBef>
                    <a:spcPts val="324"/>
                  </a:spcBef>
                  <a:defRPr/>
                </a:pPr>
                <a:endParaRPr lang="cs-CZ" sz="2400" b="1" dirty="0">
                  <a:solidFill>
                    <a:schemeClr val="tx1"/>
                  </a:solidFill>
                </a:endParaRPr>
              </a:p>
              <a:p>
                <a:pPr lvl="1" algn="just">
                  <a:lnSpc>
                    <a:spcPct val="80000"/>
                  </a:lnSpc>
                  <a:spcBef>
                    <a:spcPts val="324"/>
                  </a:spcBef>
                  <a:defRPr/>
                </a:pPr>
                <a:r>
                  <a:rPr lang="cs-CZ" sz="2400" dirty="0"/>
                  <a:t>Kalendářní časový fond (</a:t>
                </a:r>
                <a:r>
                  <a:rPr lang="cs-CZ" sz="2400" dirty="0" err="1"/>
                  <a:t>T</a:t>
                </a:r>
                <a:r>
                  <a:rPr lang="cs-CZ" sz="2400" baseline="-25000" dirty="0" err="1"/>
                  <a:t>k</a:t>
                </a:r>
                <a:r>
                  <a:rPr lang="cs-CZ" sz="2400" dirty="0"/>
                  <a:t>) násobíme koeficientem plánovaných prostojů (</a:t>
                </a:r>
                <a:r>
                  <a:rPr lang="cs-CZ" sz="2400" dirty="0" err="1"/>
                  <a:t>k</a:t>
                </a:r>
                <a:r>
                  <a:rPr lang="cs-CZ" sz="2400" baseline="-25000" dirty="0" err="1"/>
                  <a:t>z</a:t>
                </a:r>
                <a:r>
                  <a:rPr lang="cs-CZ" sz="2400" dirty="0"/>
                  <a:t>), který vyjadřuje podíl plánovaných prostojů z kalendářního časového fondu:</a:t>
                </a:r>
              </a:p>
              <a:p>
                <a:pPr lvl="1" algn="just">
                  <a:lnSpc>
                    <a:spcPct val="80000"/>
                  </a:lnSpc>
                  <a:spcBef>
                    <a:spcPts val="324"/>
                  </a:spcBef>
                  <a:defRPr/>
                </a:pPr>
                <a:endParaRPr lang="cs-CZ" sz="2400" b="1" dirty="0"/>
              </a:p>
              <a:p>
                <a:pPr marL="342891" lvl="1" indent="0" algn="just">
                  <a:lnSpc>
                    <a:spcPct val="80000"/>
                  </a:lnSpc>
                  <a:spcBef>
                    <a:spcPts val="324"/>
                  </a:spcBef>
                  <a:buNone/>
                  <a:defRPr/>
                </a:pPr>
                <a14:m>
                  <m:oMathPara xmlns:m="http://schemas.openxmlformats.org/officeDocument/2006/math">
                    <m:oMathParaPr>
                      <m:jc m:val="centerGroup"/>
                    </m:oMathParaPr>
                    <m:oMath xmlns:m="http://schemas.openxmlformats.org/officeDocument/2006/math">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𝑇</m:t>
                      </m:r>
                      <m:r>
                        <a:rPr lang="cs-CZ" sz="2400" i="1" baseline="-25000" smtClean="0">
                          <a:effectLst/>
                          <a:latin typeface="Cambria Math" panose="02040503050406030204" pitchFamily="18" charset="0"/>
                          <a:ea typeface="Calibri" panose="020F0502020204030204" pitchFamily="34" charset="0"/>
                          <a:cs typeface="Times New Roman" panose="02020603050405020304" pitchFamily="18" charset="0"/>
                        </a:rPr>
                        <m:t>𝑝</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𝑇𝑘</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𝑘𝑧</m:t>
                      </m:r>
                    </m:oMath>
                  </m:oMathPara>
                </a14:m>
                <a:endParaRPr lang="cs-CZ" sz="2400" b="1" baseline="-25000" dirty="0"/>
              </a:p>
            </p:txBody>
          </p:sp>
        </mc:Choice>
        <mc:Fallback xmlns="">
          <p:sp>
            <p:nvSpPr>
              <p:cNvPr id="3" name="Zástupný obsah 2">
                <a:extLst>
                  <a:ext uri="{FF2B5EF4-FFF2-40B4-BE49-F238E27FC236}">
                    <a16:creationId xmlns:a16="http://schemas.microsoft.com/office/drawing/2014/main" id="{12E8CC24-68D6-49F3-C07C-5F03F5870A3B}"/>
                  </a:ext>
                </a:extLst>
              </p:cNvPr>
              <p:cNvSpPr>
                <a:spLocks noGrp="1" noRot="1" noChangeAspect="1" noMove="1" noResize="1" noEditPoints="1" noAdjustHandles="1" noChangeArrowheads="1" noChangeShapeType="1" noTextEdit="1"/>
              </p:cNvSpPr>
              <p:nvPr>
                <p:ph idx="1"/>
              </p:nvPr>
            </p:nvSpPr>
            <p:spPr>
              <a:xfrm>
                <a:off x="540000" y="1825624"/>
                <a:ext cx="8064000" cy="4462441"/>
              </a:xfrm>
              <a:blipFill>
                <a:blip r:embed="rId2"/>
                <a:stretch>
                  <a:fillRect l="-1210" t="-1091" r="-1210"/>
                </a:stretch>
              </a:blipFill>
            </p:spPr>
            <p:txBody>
              <a:bodyPr/>
              <a:lstStyle/>
              <a:p>
                <a:r>
                  <a:rPr lang="cs-CZ">
                    <a:noFill/>
                  </a:rPr>
                  <a:t> </a:t>
                </a:r>
              </a:p>
            </p:txBody>
          </p:sp>
        </mc:Fallback>
      </mc:AlternateContent>
    </p:spTree>
    <p:extLst>
      <p:ext uri="{BB962C8B-B14F-4D97-AF65-F5344CB8AC3E}">
        <p14:creationId xmlns:p14="http://schemas.microsoft.com/office/powerpoint/2010/main" val="3517606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3DB2BC-B457-F21B-4B3F-AF3CA6A7EE04}"/>
              </a:ext>
            </a:extLst>
          </p:cNvPr>
          <p:cNvSpPr>
            <a:spLocks noGrp="1"/>
          </p:cNvSpPr>
          <p:nvPr>
            <p:ph type="title"/>
          </p:nvPr>
        </p:nvSpPr>
        <p:spPr/>
        <p:txBody>
          <a:bodyPr/>
          <a:lstStyle/>
          <a:p>
            <a:r>
              <a:rPr lang="cs-CZ" sz="3600" dirty="0"/>
              <a:t>5.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14EF0E04-26D4-B19B-A02A-2B160F3944AD}"/>
                  </a:ext>
                </a:extLst>
              </p:cNvPr>
              <p:cNvSpPr>
                <a:spLocks noGrp="1"/>
              </p:cNvSpPr>
              <p:nvPr>
                <p:ph idx="1"/>
              </p:nvPr>
            </p:nvSpPr>
            <p:spPr>
              <a:xfrm>
                <a:off x="540000" y="1825624"/>
                <a:ext cx="8064000" cy="4399811"/>
              </a:xfrm>
            </p:spPr>
            <p:txBody>
              <a:bodyPr>
                <a:noAutofit/>
              </a:bodyPr>
              <a:lstStyle/>
              <a:p>
                <a:pPr marL="52578" indent="0" algn="just">
                  <a:lnSpc>
                    <a:spcPct val="80000"/>
                  </a:lnSpc>
                  <a:buNone/>
                  <a:defRPr/>
                </a:pPr>
                <a:r>
                  <a:rPr lang="cs-CZ" sz="2400" dirty="0">
                    <a:solidFill>
                      <a:schemeClr val="tx1"/>
                    </a:solidFill>
                  </a:rPr>
                  <a:t>Způsob výpočtu </a:t>
                </a:r>
                <a14:m>
                  <m:oMath xmlns:m="http://schemas.openxmlformats.org/officeDocument/2006/math">
                    <m:r>
                      <a:rPr lang="cs-CZ" sz="2400" i="1">
                        <a:latin typeface="Cambria Math" panose="02040503050406030204" pitchFamily="18" charset="0"/>
                        <a:ea typeface="Calibri" panose="020F0502020204030204" pitchFamily="34" charset="0"/>
                        <a:cs typeface="Times New Roman" panose="02020603050405020304" pitchFamily="18" charset="0"/>
                      </a:rPr>
                      <m:t>𝑇</m:t>
                    </m:r>
                    <m:r>
                      <a:rPr lang="cs-CZ" sz="2400" i="1" baseline="-25000">
                        <a:latin typeface="Cambria Math" panose="02040503050406030204" pitchFamily="18" charset="0"/>
                        <a:ea typeface="Calibri" panose="020F0502020204030204" pitchFamily="34" charset="0"/>
                        <a:cs typeface="Times New Roman" panose="02020603050405020304" pitchFamily="18" charset="0"/>
                      </a:rPr>
                      <m:t>𝑝</m:t>
                    </m:r>
                    <m:r>
                      <a:rPr lang="cs-CZ" sz="2400" i="1" baseline="-25000">
                        <a:latin typeface="Cambria Math" panose="02040503050406030204" pitchFamily="18" charset="0"/>
                        <a:ea typeface="Calibri" panose="020F0502020204030204" pitchFamily="34" charset="0"/>
                        <a:cs typeface="Times New Roman" panose="02020603050405020304" pitchFamily="18" charset="0"/>
                      </a:rPr>
                      <m:t> </m:t>
                    </m:r>
                  </m:oMath>
                </a14:m>
                <a:r>
                  <a:rPr lang="cs-CZ" sz="2400">
                    <a:solidFill>
                      <a:schemeClr val="tx1"/>
                    </a:solidFill>
                  </a:rPr>
                  <a:t>: </a:t>
                </a:r>
                <a:r>
                  <a:rPr lang="cs-CZ" sz="2400" dirty="0">
                    <a:solidFill>
                      <a:srgbClr val="C00000"/>
                    </a:solidFill>
                  </a:rPr>
                  <a:t>V přetržité výrobě</a:t>
                </a:r>
              </a:p>
              <a:p>
                <a:pPr marL="395478" indent="-342900" algn="just">
                  <a:lnSpc>
                    <a:spcPct val="80000"/>
                  </a:lnSpc>
                  <a:defRPr/>
                </a:pPr>
                <a:r>
                  <a:rPr lang="cs-CZ" sz="2400" dirty="0">
                    <a:solidFill>
                      <a:schemeClr val="tx1"/>
                    </a:solidFill>
                  </a:rPr>
                  <a:t>V</a:t>
                </a:r>
                <a:r>
                  <a:rPr lang="cs-CZ" sz="2400" dirty="0"/>
                  <a:t>ypočteme z nominálního časového fondu, a to buď přímo odečtením doby plánovaných prostojů nebo podle vzorce:</a:t>
                </a:r>
              </a:p>
              <a:p>
                <a:pPr marL="336042" lvl="1" indent="0" fontAlgn="auto">
                  <a:lnSpc>
                    <a:spcPct val="80000"/>
                  </a:lnSpc>
                  <a:spcBef>
                    <a:spcPts val="324"/>
                  </a:spcBef>
                  <a:spcAft>
                    <a:spcPts val="0"/>
                  </a:spcAft>
                  <a:buNone/>
                  <a:defRPr/>
                </a:pPr>
                <a14:m>
                  <m:oMathPara xmlns:m="http://schemas.openxmlformats.org/officeDocument/2006/math">
                    <m:oMathParaPr>
                      <m:jc m:val="centerGroup"/>
                    </m:oMathParaPr>
                    <m:oMath xmlns:m="http://schemas.openxmlformats.org/officeDocument/2006/math">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𝑇</m:t>
                      </m:r>
                      <m:r>
                        <a:rPr lang="cs-CZ" sz="2400" i="1" baseline="-25000" smtClean="0">
                          <a:effectLst/>
                          <a:latin typeface="Cambria Math" panose="02040503050406030204" pitchFamily="18" charset="0"/>
                          <a:ea typeface="Calibri" panose="020F0502020204030204" pitchFamily="34" charset="0"/>
                          <a:cs typeface="Times New Roman" panose="02020603050405020304" pitchFamily="18" charset="0"/>
                        </a:rPr>
                        <m:t>𝑝</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𝑑</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h</m:t>
                      </m:r>
                      <m:r>
                        <a:rPr lang="cs-CZ" sz="2400" i="1" smtClean="0">
                          <a:effectLst/>
                          <a:latin typeface="Cambria Math" panose="02040503050406030204" pitchFamily="18" charset="0"/>
                          <a:ea typeface="Calibri" panose="020F0502020204030204" pitchFamily="34" charset="0"/>
                          <a:cs typeface="Times New Roman" panose="02020603050405020304" pitchFamily="18" charset="0"/>
                        </a:rPr>
                        <m:t>∗(1−</m:t>
                      </m:r>
                      <m:f>
                        <m:fPr>
                          <m:ctrlPr>
                            <a:rPr lang="cs-CZ" sz="2400" i="1">
                              <a:effectLst/>
                              <a:latin typeface="Cambria Math" panose="02040503050406030204" pitchFamily="18" charset="0"/>
                            </a:rPr>
                          </m:ctrlPr>
                        </m:fPr>
                        <m:num>
                          <m:r>
                            <a:rPr lang="cs-CZ" sz="2400" i="1">
                              <a:effectLst/>
                              <a:latin typeface="Cambria Math" panose="02040503050406030204" pitchFamily="18" charset="0"/>
                              <a:ea typeface="Calibri" panose="020F0502020204030204" pitchFamily="34" charset="0"/>
                              <a:cs typeface="Times New Roman" panose="02020603050405020304" pitchFamily="18" charset="0"/>
                            </a:rPr>
                            <m:t>𝑡</m:t>
                          </m:r>
                          <m:r>
                            <a:rPr lang="cs-CZ" sz="2400" i="1" baseline="-25000">
                              <a:effectLst/>
                              <a:latin typeface="Cambria Math" panose="02040503050406030204" pitchFamily="18" charset="0"/>
                              <a:ea typeface="Calibri" panose="020F0502020204030204" pitchFamily="34" charset="0"/>
                              <a:cs typeface="Times New Roman" panose="02020603050405020304" pitchFamily="18" charset="0"/>
                            </a:rPr>
                            <m:t>𝑧</m:t>
                          </m:r>
                        </m:num>
                        <m:den>
                          <m:r>
                            <a:rPr lang="cs-CZ" sz="2400" i="1">
                              <a:effectLst/>
                              <a:latin typeface="Cambria Math" panose="02040503050406030204" pitchFamily="18" charset="0"/>
                              <a:ea typeface="Calibri" panose="020F0502020204030204" pitchFamily="34" charset="0"/>
                              <a:cs typeface="Times New Roman" panose="02020603050405020304" pitchFamily="18" charset="0"/>
                            </a:rPr>
                            <m:t>100</m:t>
                          </m:r>
                        </m:den>
                      </m:f>
                      <m:r>
                        <a:rPr lang="cs-CZ" sz="2400" b="0" i="1" smtClean="0">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cs-CZ" sz="2400" dirty="0"/>
              </a:p>
              <a:p>
                <a:pPr marL="365760" indent="-256032" fontAlgn="auto">
                  <a:lnSpc>
                    <a:spcPct val="80000"/>
                  </a:lnSpc>
                  <a:spcAft>
                    <a:spcPts val="0"/>
                  </a:spcAft>
                  <a:buFont typeface="Wingdings" pitchFamily="2" charset="2"/>
                  <a:buNone/>
                  <a:defRPr/>
                </a:pPr>
                <a:r>
                  <a:rPr lang="cs-CZ" sz="2400" dirty="0"/>
                  <a:t>h …počet </a:t>
                </a:r>
                <a:r>
                  <a:rPr lang="cs-CZ" sz="2400" dirty="0" err="1"/>
                  <a:t>prac</a:t>
                </a:r>
                <a:r>
                  <a:rPr lang="cs-CZ" sz="2400" dirty="0"/>
                  <a:t>. hodin v jednom dni,</a:t>
                </a:r>
              </a:p>
              <a:p>
                <a:pPr marL="365760" indent="-256032" fontAlgn="auto">
                  <a:lnSpc>
                    <a:spcPct val="80000"/>
                  </a:lnSpc>
                  <a:spcAft>
                    <a:spcPts val="0"/>
                  </a:spcAft>
                  <a:buFont typeface="Wingdings" pitchFamily="2" charset="2"/>
                  <a:buNone/>
                  <a:defRPr/>
                </a:pPr>
                <a:r>
                  <a:rPr lang="cs-CZ" sz="2400" dirty="0" err="1"/>
                  <a:t>t</a:t>
                </a:r>
                <a:r>
                  <a:rPr lang="cs-CZ" sz="2400" baseline="-25000" dirty="0" err="1"/>
                  <a:t>z</a:t>
                </a:r>
                <a:r>
                  <a:rPr lang="cs-CZ" sz="2400" dirty="0"/>
                  <a:t> …plánované prostoje v % z nominálního časového fondu,</a:t>
                </a:r>
              </a:p>
              <a:p>
                <a:pPr marL="109728" indent="0" algn="just">
                  <a:lnSpc>
                    <a:spcPct val="80000"/>
                  </a:lnSpc>
                  <a:buNone/>
                  <a:defRPr/>
                </a:pPr>
                <a:r>
                  <a:rPr lang="cs-CZ" sz="2400" dirty="0"/>
                  <a:t>d …počet pracovních dní v roce.</a:t>
                </a:r>
              </a:p>
              <a:p>
                <a:pPr marL="109728" indent="0" algn="just" fontAlgn="auto">
                  <a:lnSpc>
                    <a:spcPct val="80000"/>
                  </a:lnSpc>
                  <a:spcAft>
                    <a:spcPts val="0"/>
                  </a:spcAft>
                  <a:buNone/>
                  <a:defRPr/>
                </a:pPr>
                <a:endParaRPr lang="cs-CZ" sz="1800" dirty="0"/>
              </a:p>
            </p:txBody>
          </p:sp>
        </mc:Choice>
        <mc:Fallback xmlns="">
          <p:sp>
            <p:nvSpPr>
              <p:cNvPr id="3" name="Zástupný obsah 2">
                <a:extLst>
                  <a:ext uri="{FF2B5EF4-FFF2-40B4-BE49-F238E27FC236}">
                    <a16:creationId xmlns:a16="http://schemas.microsoft.com/office/drawing/2014/main" id="{14EF0E04-26D4-B19B-A02A-2B160F3944AD}"/>
                  </a:ext>
                </a:extLst>
              </p:cNvPr>
              <p:cNvSpPr>
                <a:spLocks noGrp="1" noRot="1" noChangeAspect="1" noMove="1" noResize="1" noEditPoints="1" noAdjustHandles="1" noChangeArrowheads="1" noChangeShapeType="1" noTextEdit="1"/>
              </p:cNvSpPr>
              <p:nvPr>
                <p:ph idx="1"/>
              </p:nvPr>
            </p:nvSpPr>
            <p:spPr>
              <a:xfrm>
                <a:off x="540000" y="1825624"/>
                <a:ext cx="8064000" cy="4399811"/>
              </a:xfrm>
              <a:blipFill>
                <a:blip r:embed="rId2"/>
                <a:stretch>
                  <a:fillRect l="-530" t="-2632" r="-1210"/>
                </a:stretch>
              </a:blipFill>
            </p:spPr>
            <p:txBody>
              <a:bodyPr/>
              <a:lstStyle/>
              <a:p>
                <a:r>
                  <a:rPr lang="cs-CZ">
                    <a:noFill/>
                  </a:rPr>
                  <a:t> </a:t>
                </a:r>
              </a:p>
            </p:txBody>
          </p:sp>
        </mc:Fallback>
      </mc:AlternateContent>
    </p:spTree>
    <p:extLst>
      <p:ext uri="{BB962C8B-B14F-4D97-AF65-F5344CB8AC3E}">
        <p14:creationId xmlns:p14="http://schemas.microsoft.com/office/powerpoint/2010/main" val="1356312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C15796-FEDA-A52C-482C-1F9490B8F132}"/>
              </a:ext>
            </a:extLst>
          </p:cNvPr>
          <p:cNvSpPr>
            <a:spLocks noGrp="1"/>
          </p:cNvSpPr>
          <p:nvPr>
            <p:ph type="title"/>
          </p:nvPr>
        </p:nvSpPr>
        <p:spPr/>
        <p:txBody>
          <a:bodyPr/>
          <a:lstStyle/>
          <a:p>
            <a:r>
              <a:rPr lang="cs-CZ" sz="3600" dirty="0"/>
              <a:t>5.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D5059770-4A8B-6F88-AC12-A29BE4483D16}"/>
                  </a:ext>
                </a:extLst>
              </p:cNvPr>
              <p:cNvSpPr>
                <a:spLocks noGrp="1"/>
              </p:cNvSpPr>
              <p:nvPr>
                <p:ph idx="1"/>
              </p:nvPr>
            </p:nvSpPr>
            <p:spPr/>
            <p:txBody>
              <a:bodyPr>
                <a:normAutofit fontScale="92500" lnSpcReduction="20000"/>
              </a:bodyPr>
              <a:lstStyle/>
              <a:p>
                <a:pPr marL="0" indent="0">
                  <a:buNone/>
                </a:pPr>
                <a:r>
                  <a:rPr lang="cs-CZ" sz="2400" dirty="0">
                    <a:solidFill>
                      <a:schemeClr val="tx1"/>
                    </a:solidFill>
                  </a:rPr>
                  <a:t>Způsob výpočtu výrobní kapacity: </a:t>
                </a:r>
                <a:r>
                  <a:rPr lang="cs-CZ" sz="2400" dirty="0">
                    <a:solidFill>
                      <a:srgbClr val="C00000"/>
                    </a:solidFill>
                  </a:rPr>
                  <a:t>Výrobní kapacita jako součin využitelného časového fondu a výkonu</a:t>
                </a:r>
              </a:p>
              <a:p>
                <a:pPr marL="342891" lvl="1" indent="0">
                  <a:buNone/>
                </a:pPr>
                <a:endParaRPr lang="cs-CZ" sz="2400" dirty="0"/>
              </a:p>
              <a:p>
                <a:pPr marL="0" indent="0">
                  <a:buNone/>
                </a:pPr>
                <a14:m>
                  <m:oMathPara xmlns:m="http://schemas.openxmlformats.org/officeDocument/2006/math">
                    <m:oMathParaPr>
                      <m:jc m:val="centerGroup"/>
                    </m:oMathParaPr>
                    <m:oMath xmlns:m="http://schemas.openxmlformats.org/officeDocument/2006/math">
                      <m:r>
                        <a:rPr lang="cs-CZ" sz="2400" b="0" i="1" smtClean="0">
                          <a:latin typeface="Cambria Math" panose="02040503050406030204" pitchFamily="18" charset="0"/>
                        </a:rPr>
                        <m:t>𝑄</m:t>
                      </m:r>
                      <m:r>
                        <a:rPr lang="cs-CZ" sz="2400" b="0" i="1" baseline="-25000" smtClean="0">
                          <a:latin typeface="Cambria Math" panose="02040503050406030204" pitchFamily="18" charset="0"/>
                        </a:rPr>
                        <m:t>𝑝</m:t>
                      </m:r>
                      <m:r>
                        <a:rPr lang="cs-CZ" sz="2400" b="0" i="1" smtClean="0">
                          <a:latin typeface="Cambria Math" panose="02040503050406030204" pitchFamily="18" charset="0"/>
                        </a:rPr>
                        <m:t>=</m:t>
                      </m:r>
                      <m:r>
                        <a:rPr lang="cs-CZ" sz="2400" b="0" i="1" smtClean="0">
                          <a:latin typeface="Cambria Math" panose="02040503050406030204" pitchFamily="18" charset="0"/>
                        </a:rPr>
                        <m:t>𝑇𝑝</m:t>
                      </m:r>
                      <m:r>
                        <a:rPr lang="cs-CZ" sz="2400" b="0" i="1" smtClean="0">
                          <a:latin typeface="Cambria Math" panose="02040503050406030204" pitchFamily="18" charset="0"/>
                        </a:rPr>
                        <m:t> ∗</m:t>
                      </m:r>
                      <m:r>
                        <a:rPr lang="cs-CZ" sz="2400" b="0" i="1" smtClean="0">
                          <a:latin typeface="Cambria Math" panose="02040503050406030204" pitchFamily="18" charset="0"/>
                        </a:rPr>
                        <m:t>𝑉𝑝</m:t>
                      </m:r>
                    </m:oMath>
                  </m:oMathPara>
                </a14:m>
                <a:endParaRPr lang="cs-CZ" sz="2400" b="0" baseline="-25000" dirty="0"/>
              </a:p>
              <a:p>
                <a:endParaRPr lang="cs-CZ" sz="2400" dirty="0"/>
              </a:p>
              <a:p>
                <a:pPr lvl="1"/>
                <a:r>
                  <a:rPr lang="cs-CZ" sz="2100" dirty="0" err="1"/>
                  <a:t>Q</a:t>
                </a:r>
                <a:r>
                  <a:rPr lang="cs-CZ" sz="2100" baseline="-25000" dirty="0" err="1"/>
                  <a:t>p</a:t>
                </a:r>
                <a:r>
                  <a:rPr lang="cs-CZ" sz="2100" dirty="0"/>
                  <a:t> = VK v naturálních jednotkách,</a:t>
                </a:r>
              </a:p>
              <a:p>
                <a:pPr lvl="1"/>
                <a:r>
                  <a:rPr lang="cs-CZ" sz="2100" dirty="0" err="1"/>
                  <a:t>T</a:t>
                </a:r>
                <a:r>
                  <a:rPr lang="cs-CZ" sz="2100" baseline="-25000" dirty="0" err="1"/>
                  <a:t>p</a:t>
                </a:r>
                <a:r>
                  <a:rPr lang="cs-CZ" sz="2100" dirty="0"/>
                  <a:t> = využitelný časový fond v hodinách,</a:t>
                </a:r>
              </a:p>
              <a:p>
                <a:pPr lvl="1"/>
                <a:r>
                  <a:rPr lang="cs-CZ" sz="2100" dirty="0" err="1"/>
                  <a:t>V</a:t>
                </a:r>
                <a:r>
                  <a:rPr lang="cs-CZ" sz="2100" baseline="-25000" dirty="0" err="1"/>
                  <a:t>p</a:t>
                </a:r>
                <a:r>
                  <a:rPr lang="cs-CZ" sz="2100" dirty="0"/>
                  <a:t> = výkon v naturálních jednotkách za 1 hodinu.</a:t>
                </a:r>
              </a:p>
              <a:p>
                <a:endParaRPr lang="cs-CZ" sz="2400" dirty="0"/>
              </a:p>
              <a:p>
                <a:r>
                  <a:rPr lang="cs-CZ" sz="2400" dirty="0">
                    <a:solidFill>
                      <a:srgbClr val="C00000"/>
                    </a:solidFill>
                  </a:rPr>
                  <a:t>Využití:</a:t>
                </a:r>
                <a:r>
                  <a:rPr lang="cs-CZ" sz="2400" dirty="0"/>
                  <a:t> vyrábí-li výrobní jednotka jeden druh výrobku nebo výrobky na sebe převoditelné, vyjadřujeme výrobní kapacitu (VK) v naturálních jednotkách (VK vysoké pece, automatické linky, atd.).</a:t>
                </a:r>
              </a:p>
              <a:p>
                <a:endParaRPr lang="cs-CZ" sz="1200" dirty="0"/>
              </a:p>
            </p:txBody>
          </p:sp>
        </mc:Choice>
        <mc:Fallback xmlns="">
          <p:sp>
            <p:nvSpPr>
              <p:cNvPr id="3" name="Zástupný obsah 2">
                <a:extLst>
                  <a:ext uri="{FF2B5EF4-FFF2-40B4-BE49-F238E27FC236}">
                    <a16:creationId xmlns:a16="http://schemas.microsoft.com/office/drawing/2014/main" id="{D5059770-4A8B-6F88-AC12-A29BE4483D16}"/>
                  </a:ext>
                </a:extLst>
              </p:cNvPr>
              <p:cNvSpPr>
                <a:spLocks noGrp="1" noRot="1" noChangeAspect="1" noMove="1" noResize="1" noEditPoints="1" noAdjustHandles="1" noChangeArrowheads="1" noChangeShapeType="1" noTextEdit="1"/>
              </p:cNvSpPr>
              <p:nvPr>
                <p:ph idx="1"/>
              </p:nvPr>
            </p:nvSpPr>
            <p:spPr>
              <a:blipFill>
                <a:blip r:embed="rId2"/>
                <a:stretch>
                  <a:fillRect l="-983" t="-2388" b="-448"/>
                </a:stretch>
              </a:blipFill>
            </p:spPr>
            <p:txBody>
              <a:bodyPr/>
              <a:lstStyle/>
              <a:p>
                <a:r>
                  <a:rPr lang="cs-CZ">
                    <a:noFill/>
                  </a:rPr>
                  <a:t> </a:t>
                </a:r>
              </a:p>
            </p:txBody>
          </p:sp>
        </mc:Fallback>
      </mc:AlternateContent>
    </p:spTree>
    <p:extLst>
      <p:ext uri="{BB962C8B-B14F-4D97-AF65-F5344CB8AC3E}">
        <p14:creationId xmlns:p14="http://schemas.microsoft.com/office/powerpoint/2010/main" val="620298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34F7C6-9B85-FD8E-8A4A-FE2602780AE2}"/>
              </a:ext>
            </a:extLst>
          </p:cNvPr>
          <p:cNvSpPr>
            <a:spLocks noGrp="1"/>
          </p:cNvSpPr>
          <p:nvPr>
            <p:ph type="title"/>
          </p:nvPr>
        </p:nvSpPr>
        <p:spPr/>
        <p:txBody>
          <a:bodyPr/>
          <a:lstStyle/>
          <a:p>
            <a:r>
              <a:rPr lang="cs-CZ" sz="3600" dirty="0"/>
              <a:t>5.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B69D6C92-1AD0-CC92-8C6C-079D4F08128E}"/>
                  </a:ext>
                </a:extLst>
              </p:cNvPr>
              <p:cNvSpPr>
                <a:spLocks noGrp="1"/>
              </p:cNvSpPr>
              <p:nvPr>
                <p:ph idx="1"/>
              </p:nvPr>
            </p:nvSpPr>
            <p:spPr/>
            <p:txBody>
              <a:bodyPr>
                <a:normAutofit fontScale="92500" lnSpcReduction="20000"/>
              </a:bodyPr>
              <a:lstStyle/>
              <a:p>
                <a:pPr marL="0" indent="0">
                  <a:buNone/>
                </a:pPr>
                <a:r>
                  <a:rPr lang="cs-CZ" sz="2000" dirty="0">
                    <a:solidFill>
                      <a:schemeClr val="tx1"/>
                    </a:solidFill>
                  </a:rPr>
                  <a:t>Způsob výpočtu výrobní kapacity: </a:t>
                </a:r>
                <a:r>
                  <a:rPr lang="cs-CZ" sz="2000" dirty="0">
                    <a:solidFill>
                      <a:srgbClr val="C00000"/>
                    </a:solidFill>
                  </a:rPr>
                  <a:t>Výrobní kapacita jako podíl využitelného časového fondu a normy pracnosti.</a:t>
                </a:r>
              </a:p>
              <a:p>
                <a:r>
                  <a:rPr lang="cs-CZ" sz="2000" dirty="0"/>
                  <a:t>Kapacitní norma pracnosti – </a:t>
                </a:r>
                <a:r>
                  <a:rPr lang="cs-CZ" sz="2000" dirty="0" err="1"/>
                  <a:t>t</a:t>
                </a:r>
                <a:r>
                  <a:rPr lang="cs-CZ" sz="2000" baseline="-25000" dirty="0" err="1"/>
                  <a:t>k</a:t>
                </a:r>
                <a:r>
                  <a:rPr lang="cs-CZ" sz="2000" dirty="0"/>
                  <a:t> – platná norma pracnosti zpevněná koeficientem plnění norem a koeficientem progrese.</a:t>
                </a:r>
              </a:p>
              <a:p>
                <a:r>
                  <a:rPr lang="cs-CZ" sz="2000" dirty="0"/>
                  <a:t>Koeficient progrese – vyjadřuje růst produktivity práce realizací racionalizačních opatření vedoucích ke snížení pracnosti.</a:t>
                </a:r>
              </a:p>
              <a:p>
                <a:r>
                  <a:rPr lang="cs-CZ" sz="2000" dirty="0"/>
                  <a:t>Kapacitní norma pracnosti v hodinách (</a:t>
                </a:r>
                <a:r>
                  <a:rPr lang="cs-CZ" sz="2000" dirty="0" err="1"/>
                  <a:t>T</a:t>
                </a:r>
                <a:r>
                  <a:rPr lang="cs-CZ" sz="2000" baseline="-25000" dirty="0" err="1"/>
                  <a:t>k</a:t>
                </a:r>
                <a:r>
                  <a:rPr lang="cs-CZ" sz="2000" dirty="0"/>
                  <a:t>):</a:t>
                </a:r>
              </a:p>
              <a:p>
                <a:pPr marL="0" indent="0">
                  <a:buNone/>
                </a:pPr>
                <a14:m>
                  <m:oMathPara xmlns:m="http://schemas.openxmlformats.org/officeDocument/2006/math">
                    <m:oMathParaPr>
                      <m:jc m:val="centerGroup"/>
                    </m:oMathParaPr>
                    <m:oMath xmlns:m="http://schemas.openxmlformats.org/officeDocument/2006/math">
                      <m:r>
                        <a:rPr lang="cs-CZ" sz="2000" b="0" i="1" smtClean="0">
                          <a:latin typeface="Cambria Math" panose="02040503050406030204" pitchFamily="18" charset="0"/>
                        </a:rPr>
                        <m:t>𝑡</m:t>
                      </m:r>
                      <m:r>
                        <a:rPr lang="cs-CZ" sz="2000" b="0" i="1" baseline="-25000" smtClean="0">
                          <a:latin typeface="Cambria Math" panose="02040503050406030204" pitchFamily="18" charset="0"/>
                        </a:rPr>
                        <m:t>𝑘</m:t>
                      </m:r>
                      <m:r>
                        <a:rPr lang="cs-CZ" sz="2000" b="0" i="1" smtClean="0">
                          <a:latin typeface="Cambria Math" panose="02040503050406030204" pitchFamily="18" charset="0"/>
                        </a:rPr>
                        <m:t>=</m:t>
                      </m:r>
                      <m:f>
                        <m:fPr>
                          <m:ctrlPr>
                            <a:rPr lang="cs-CZ" sz="2000" b="0" i="1" smtClean="0">
                              <a:latin typeface="Cambria Math" panose="02040503050406030204" pitchFamily="18" charset="0"/>
                            </a:rPr>
                          </m:ctrlPr>
                        </m:fPr>
                        <m:num>
                          <m:r>
                            <a:rPr lang="cs-CZ" sz="2000" b="0" i="1" smtClean="0">
                              <a:latin typeface="Cambria Math" panose="02040503050406030204" pitchFamily="18" charset="0"/>
                            </a:rPr>
                            <m:t>𝑡</m:t>
                          </m:r>
                        </m:num>
                        <m:den>
                          <m:r>
                            <a:rPr lang="cs-CZ" sz="2000" b="0" i="1" smtClean="0">
                              <a:latin typeface="Cambria Math" panose="02040503050406030204" pitchFamily="18" charset="0"/>
                            </a:rPr>
                            <m:t>𝑘</m:t>
                          </m:r>
                          <m:r>
                            <a:rPr lang="cs-CZ" sz="2000" b="0" i="1" baseline="-25000" smtClean="0">
                              <a:latin typeface="Cambria Math" panose="02040503050406030204" pitchFamily="18" charset="0"/>
                            </a:rPr>
                            <m:t>1</m:t>
                          </m:r>
                          <m:r>
                            <a:rPr lang="cs-CZ" sz="2000" b="0" i="1" smtClean="0">
                              <a:latin typeface="Cambria Math" panose="02040503050406030204" pitchFamily="18" charset="0"/>
                            </a:rPr>
                            <m:t> ∗</m:t>
                          </m:r>
                          <m:r>
                            <a:rPr lang="cs-CZ" sz="2000" b="0" i="1" smtClean="0">
                              <a:latin typeface="Cambria Math" panose="02040503050406030204" pitchFamily="18" charset="0"/>
                            </a:rPr>
                            <m:t>𝑘</m:t>
                          </m:r>
                          <m:r>
                            <a:rPr lang="cs-CZ" sz="2000" b="0" i="1" baseline="-25000" smtClean="0">
                              <a:latin typeface="Cambria Math" panose="02040503050406030204" pitchFamily="18" charset="0"/>
                            </a:rPr>
                            <m:t>2</m:t>
                          </m:r>
                        </m:den>
                      </m:f>
                    </m:oMath>
                  </m:oMathPara>
                </a14:m>
                <a:endParaRPr lang="cs-CZ" sz="2000" dirty="0"/>
              </a:p>
              <a:p>
                <a:pPr marL="0" indent="0">
                  <a:buNone/>
                </a:pPr>
                <a:r>
                  <a:rPr lang="cs-CZ" sz="2000" dirty="0"/>
                  <a:t>t = norma pracnosti výrobku v </a:t>
                </a:r>
                <a:r>
                  <a:rPr lang="cs-CZ" sz="2000" dirty="0" err="1"/>
                  <a:t>nh</a:t>
                </a:r>
                <a:r>
                  <a:rPr lang="cs-CZ" sz="2000" dirty="0"/>
                  <a:t>,</a:t>
                </a:r>
              </a:p>
              <a:p>
                <a:pPr marL="0" indent="0">
                  <a:buNone/>
                </a:pPr>
                <a:r>
                  <a:rPr lang="cs-CZ" sz="2000" dirty="0"/>
                  <a:t>k</a:t>
                </a:r>
                <a:r>
                  <a:rPr lang="cs-CZ" sz="2000" baseline="-25000" dirty="0"/>
                  <a:t>1</a:t>
                </a:r>
                <a:r>
                  <a:rPr lang="cs-CZ" sz="2000" dirty="0"/>
                  <a:t> = koeficient plnění norem,</a:t>
                </a:r>
              </a:p>
              <a:p>
                <a:pPr marL="0" indent="0">
                  <a:buNone/>
                </a:pPr>
                <a:r>
                  <a:rPr lang="cs-CZ" sz="2000" dirty="0"/>
                  <a:t>k</a:t>
                </a:r>
                <a:r>
                  <a:rPr lang="cs-CZ" sz="2000" baseline="-25000" dirty="0"/>
                  <a:t>2</a:t>
                </a:r>
                <a:r>
                  <a:rPr lang="cs-CZ" sz="2000" dirty="0"/>
                  <a:t> = koeficient progrese.</a:t>
                </a:r>
              </a:p>
              <a:p>
                <a:pPr marL="0" indent="0">
                  <a:buNone/>
                </a:pPr>
                <a:r>
                  <a:rPr lang="cs-CZ" sz="2000" dirty="0"/>
                  <a:t>Využití např. ve strojírenských výrobách u mechanického obrábění.</a:t>
                </a:r>
              </a:p>
              <a:p>
                <a:pPr marL="0" indent="0">
                  <a:buNone/>
                </a:pPr>
                <a:endParaRPr lang="cs-CZ" sz="1300" dirty="0"/>
              </a:p>
            </p:txBody>
          </p:sp>
        </mc:Choice>
        <mc:Fallback xmlns="">
          <p:sp>
            <p:nvSpPr>
              <p:cNvPr id="3" name="Zástupný obsah 2">
                <a:extLst>
                  <a:ext uri="{FF2B5EF4-FFF2-40B4-BE49-F238E27FC236}">
                    <a16:creationId xmlns:a16="http://schemas.microsoft.com/office/drawing/2014/main" id="{B69D6C92-1AD0-CC92-8C6C-079D4F08128E}"/>
                  </a:ext>
                </a:extLst>
              </p:cNvPr>
              <p:cNvSpPr>
                <a:spLocks noGrp="1" noRot="1" noChangeAspect="1" noMove="1" noResize="1" noEditPoints="1" noAdjustHandles="1" noChangeArrowheads="1" noChangeShapeType="1" noTextEdit="1"/>
              </p:cNvSpPr>
              <p:nvPr>
                <p:ph idx="1"/>
              </p:nvPr>
            </p:nvSpPr>
            <p:spPr>
              <a:blipFill>
                <a:blip r:embed="rId2"/>
                <a:stretch>
                  <a:fillRect l="-756" t="-1940" r="-983"/>
                </a:stretch>
              </a:blipFill>
            </p:spPr>
            <p:txBody>
              <a:bodyPr/>
              <a:lstStyle/>
              <a:p>
                <a:r>
                  <a:rPr lang="cs-CZ">
                    <a:noFill/>
                  </a:rPr>
                  <a:t> </a:t>
                </a:r>
              </a:p>
            </p:txBody>
          </p:sp>
        </mc:Fallback>
      </mc:AlternateContent>
    </p:spTree>
    <p:extLst>
      <p:ext uri="{BB962C8B-B14F-4D97-AF65-F5344CB8AC3E}">
        <p14:creationId xmlns:p14="http://schemas.microsoft.com/office/powerpoint/2010/main" val="3300763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724E8A-DFC5-6F01-B4E9-02A4345CC990}"/>
              </a:ext>
            </a:extLst>
          </p:cNvPr>
          <p:cNvSpPr>
            <a:spLocks noGrp="1"/>
          </p:cNvSpPr>
          <p:nvPr>
            <p:ph type="title"/>
          </p:nvPr>
        </p:nvSpPr>
        <p:spPr/>
        <p:txBody>
          <a:bodyPr/>
          <a:lstStyle/>
          <a:p>
            <a:r>
              <a:rPr lang="cs-CZ" sz="3600" dirty="0"/>
              <a:t>5.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C60EF424-3AD9-F2F2-2BB1-1183E9D56A67}"/>
                  </a:ext>
                </a:extLst>
              </p:cNvPr>
              <p:cNvSpPr>
                <a:spLocks noGrp="1"/>
              </p:cNvSpPr>
              <p:nvPr>
                <p:ph idx="1"/>
              </p:nvPr>
            </p:nvSpPr>
            <p:spPr>
              <a:xfrm>
                <a:off x="540000" y="1825624"/>
                <a:ext cx="8064000" cy="4427692"/>
              </a:xfrm>
            </p:spPr>
            <p:txBody>
              <a:bodyPr>
                <a:noAutofit/>
              </a:bodyPr>
              <a:lstStyle/>
              <a:p>
                <a:pPr marL="0" indent="0" algn="just">
                  <a:buNone/>
                </a:pPr>
                <a:r>
                  <a:rPr lang="cs-CZ" sz="1600" dirty="0">
                    <a:solidFill>
                      <a:schemeClr val="tx1"/>
                    </a:solidFill>
                  </a:rPr>
                  <a:t>Způsob výpočtu výrobní kapacity: </a:t>
                </a:r>
                <a:r>
                  <a:rPr lang="cs-CZ" sz="1600" b="1" dirty="0">
                    <a:solidFill>
                      <a:srgbClr val="C00000"/>
                    </a:solidFill>
                  </a:rPr>
                  <a:t>Výrobní kapacita určená výrobní plochou</a:t>
                </a:r>
              </a:p>
              <a:p>
                <a:pPr algn="just"/>
                <a:r>
                  <a:rPr lang="cs-CZ" sz="1600" dirty="0"/>
                  <a:t>V některých výrobách jsou výrobní možnosti určeny především výrobní plochou. Výrobní kapacita potom závisí na:	</a:t>
                </a:r>
              </a:p>
              <a:p>
                <a:pPr lvl="1" algn="just"/>
                <a:r>
                  <a:rPr lang="cs-CZ" sz="1600" dirty="0"/>
                  <a:t>velikosti výrobních ploch (montážní, formovací plochy),</a:t>
                </a:r>
              </a:p>
              <a:p>
                <a:pPr lvl="1" algn="just"/>
                <a:r>
                  <a:rPr lang="cs-CZ" sz="1600" dirty="0"/>
                  <a:t>náročnosti výrobku na plochu (kapacitní normě potřeby plochy na 1 výrobek),</a:t>
                </a:r>
              </a:p>
              <a:p>
                <a:pPr lvl="1" algn="just"/>
                <a:r>
                  <a:rPr lang="cs-CZ" sz="1600" dirty="0"/>
                  <a:t>době výroby výrobku na dané ploše (průběžném času výroby),</a:t>
                </a:r>
              </a:p>
              <a:p>
                <a:pPr lvl="1" algn="just"/>
                <a:r>
                  <a:rPr lang="cs-CZ" sz="1600" dirty="0"/>
                  <a:t>celkovém využitelném časovém fondu.</a:t>
                </a:r>
              </a:p>
              <a:p>
                <a:pPr lvl="1" algn="just"/>
                <a:endParaRPr lang="cs-CZ" sz="1600" dirty="0"/>
              </a:p>
              <a:p>
                <a:pPr marL="342891" lvl="1" indent="0" algn="just">
                  <a:buNone/>
                </a:pP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rPr>
                        <m:t>𝑄</m:t>
                      </m:r>
                      <m:r>
                        <a:rPr lang="cs-CZ" sz="1600" b="0" i="1" baseline="-25000" smtClean="0">
                          <a:latin typeface="Cambria Math" panose="02040503050406030204" pitchFamily="18" charset="0"/>
                        </a:rPr>
                        <m:t>𝑝</m:t>
                      </m:r>
                      <m:r>
                        <a:rPr lang="cs-CZ" sz="1600" b="0" i="1" smtClean="0">
                          <a:latin typeface="Cambria Math" panose="02040503050406030204" pitchFamily="18" charset="0"/>
                        </a:rPr>
                        <m:t>=</m:t>
                      </m:r>
                      <m:f>
                        <m:fPr>
                          <m:ctrlPr>
                            <a:rPr lang="cs-CZ" sz="1600" b="0" i="1" smtClean="0">
                              <a:latin typeface="Cambria Math" panose="02040503050406030204" pitchFamily="18" charset="0"/>
                            </a:rPr>
                          </m:ctrlPr>
                        </m:fPr>
                        <m:num>
                          <m:r>
                            <a:rPr lang="cs-CZ" sz="1600" b="0" i="1" smtClean="0">
                              <a:latin typeface="Cambria Math" panose="02040503050406030204" pitchFamily="18" charset="0"/>
                            </a:rPr>
                            <m:t>𝑀</m:t>
                          </m:r>
                        </m:num>
                        <m:den>
                          <m:r>
                            <a:rPr lang="cs-CZ" sz="1600" b="0" i="1" smtClean="0">
                              <a:latin typeface="Cambria Math" panose="02040503050406030204" pitchFamily="18" charset="0"/>
                            </a:rPr>
                            <m:t>𝑚</m:t>
                          </m:r>
                        </m:den>
                      </m:f>
                      <m:r>
                        <a:rPr lang="cs-CZ" sz="1600" b="0" i="1" smtClean="0">
                          <a:latin typeface="Cambria Math" panose="02040503050406030204" pitchFamily="18" charset="0"/>
                        </a:rPr>
                        <m:t> ∗</m:t>
                      </m:r>
                      <m:f>
                        <m:fPr>
                          <m:ctrlPr>
                            <a:rPr lang="cs-CZ" sz="1600" b="0" i="1" smtClean="0">
                              <a:latin typeface="Cambria Math" panose="02040503050406030204" pitchFamily="18" charset="0"/>
                            </a:rPr>
                          </m:ctrlPr>
                        </m:fPr>
                        <m:num>
                          <m:r>
                            <a:rPr lang="cs-CZ" sz="1600" b="0" i="1" smtClean="0">
                              <a:latin typeface="Cambria Math" panose="02040503050406030204" pitchFamily="18" charset="0"/>
                            </a:rPr>
                            <m:t>𝑇</m:t>
                          </m:r>
                          <m:r>
                            <a:rPr lang="cs-CZ" sz="1600" b="0" i="1" baseline="-25000" smtClean="0">
                              <a:latin typeface="Cambria Math" panose="02040503050406030204" pitchFamily="18" charset="0"/>
                            </a:rPr>
                            <m:t>𝑝</m:t>
                          </m:r>
                        </m:num>
                        <m:den>
                          <m:r>
                            <a:rPr lang="cs-CZ" sz="1600" b="0" i="1" smtClean="0">
                              <a:latin typeface="Cambria Math" panose="02040503050406030204" pitchFamily="18" charset="0"/>
                            </a:rPr>
                            <m:t>𝑑</m:t>
                          </m:r>
                        </m:den>
                      </m:f>
                    </m:oMath>
                  </m:oMathPara>
                </a14:m>
                <a:endParaRPr lang="cs-CZ" sz="1600" dirty="0"/>
              </a:p>
              <a:p>
                <a:pPr marL="342891" lvl="1" indent="0" algn="just">
                  <a:buNone/>
                </a:pPr>
                <a:r>
                  <a:rPr lang="cs-CZ" sz="1600" dirty="0"/>
                  <a:t>d = normovaná průběžná doba výroby 1 výrobku v hodinách,</a:t>
                </a:r>
              </a:p>
              <a:p>
                <a:pPr marL="342891" lvl="1" indent="0" algn="just">
                  <a:buNone/>
                </a:pPr>
                <a:r>
                  <a:rPr lang="cs-CZ" sz="1600" dirty="0"/>
                  <a:t>m = kapacitní norma plochy na výrobu 1 výrobku v m</a:t>
                </a:r>
                <a:r>
                  <a:rPr lang="cs-CZ" sz="1600" baseline="30000" dirty="0"/>
                  <a:t>2</a:t>
                </a:r>
                <a:r>
                  <a:rPr lang="cs-CZ" sz="1600" dirty="0"/>
                  <a:t>,</a:t>
                </a:r>
              </a:p>
              <a:p>
                <a:pPr marL="342891" lvl="1" indent="0" algn="just">
                  <a:buNone/>
                </a:pPr>
                <a:r>
                  <a:rPr lang="cs-CZ" sz="1600" dirty="0"/>
                  <a:t>M = celková výrobní plocha v m</a:t>
                </a:r>
                <a:r>
                  <a:rPr lang="cs-CZ" sz="1600" baseline="30000" dirty="0"/>
                  <a:t>2</a:t>
                </a:r>
                <a:r>
                  <a:rPr lang="cs-CZ" sz="1600" dirty="0"/>
                  <a:t>.</a:t>
                </a:r>
              </a:p>
            </p:txBody>
          </p:sp>
        </mc:Choice>
        <mc:Fallback xmlns="">
          <p:sp>
            <p:nvSpPr>
              <p:cNvPr id="3" name="Zástupný obsah 2">
                <a:extLst>
                  <a:ext uri="{FF2B5EF4-FFF2-40B4-BE49-F238E27FC236}">
                    <a16:creationId xmlns:a16="http://schemas.microsoft.com/office/drawing/2014/main" id="{C60EF424-3AD9-F2F2-2BB1-1183E9D56A67}"/>
                  </a:ext>
                </a:extLst>
              </p:cNvPr>
              <p:cNvSpPr>
                <a:spLocks noGrp="1" noRot="1" noChangeAspect="1" noMove="1" noResize="1" noEditPoints="1" noAdjustHandles="1" noChangeArrowheads="1" noChangeShapeType="1" noTextEdit="1"/>
              </p:cNvSpPr>
              <p:nvPr>
                <p:ph idx="1"/>
              </p:nvPr>
            </p:nvSpPr>
            <p:spPr>
              <a:xfrm>
                <a:off x="540000" y="1825624"/>
                <a:ext cx="8064000" cy="4427692"/>
              </a:xfrm>
              <a:blipFill>
                <a:blip r:embed="rId2"/>
                <a:stretch>
                  <a:fillRect l="-454" t="-413" r="-454"/>
                </a:stretch>
              </a:blipFill>
            </p:spPr>
            <p:txBody>
              <a:bodyPr/>
              <a:lstStyle/>
              <a:p>
                <a:r>
                  <a:rPr lang="cs-CZ">
                    <a:noFill/>
                  </a:rPr>
                  <a:t> </a:t>
                </a:r>
              </a:p>
            </p:txBody>
          </p:sp>
        </mc:Fallback>
      </mc:AlternateContent>
    </p:spTree>
    <p:extLst>
      <p:ext uri="{BB962C8B-B14F-4D97-AF65-F5344CB8AC3E}">
        <p14:creationId xmlns:p14="http://schemas.microsoft.com/office/powerpoint/2010/main" val="1992519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59C5A0-F4C8-3409-9DF2-7EA6EA4AF0B3}"/>
              </a:ext>
            </a:extLst>
          </p:cNvPr>
          <p:cNvSpPr>
            <a:spLocks noGrp="1"/>
          </p:cNvSpPr>
          <p:nvPr>
            <p:ph type="title"/>
          </p:nvPr>
        </p:nvSpPr>
        <p:spPr/>
        <p:txBody>
          <a:bodyPr/>
          <a:lstStyle/>
          <a:p>
            <a:r>
              <a:rPr lang="cs-CZ" sz="3200" dirty="0"/>
              <a:t>6. Výrobní kapacita</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431CD136-E7BE-1E02-01FA-04A4D4BD4354}"/>
                  </a:ext>
                </a:extLst>
              </p:cNvPr>
              <p:cNvSpPr>
                <a:spLocks noGrp="1"/>
              </p:cNvSpPr>
              <p:nvPr>
                <p:ph idx="1"/>
              </p:nvPr>
            </p:nvSpPr>
            <p:spPr>
              <a:xfrm>
                <a:off x="540000" y="1825624"/>
                <a:ext cx="8064000" cy="4362233"/>
              </a:xfrm>
            </p:spPr>
            <p:txBody>
              <a:bodyPr>
                <a:noAutofit/>
              </a:bodyPr>
              <a:lstStyle/>
              <a:p>
                <a:pPr marL="0" indent="0">
                  <a:buNone/>
                </a:pPr>
                <a:r>
                  <a:rPr lang="cs-CZ" sz="1600" dirty="0">
                    <a:solidFill>
                      <a:schemeClr val="tx1"/>
                    </a:solidFill>
                  </a:rPr>
                  <a:t>Způsob výpočtu výrobní kapacity: </a:t>
                </a:r>
                <a:r>
                  <a:rPr lang="cs-CZ" sz="1600" dirty="0">
                    <a:solidFill>
                      <a:srgbClr val="C00000"/>
                    </a:solidFill>
                  </a:rPr>
                  <a:t>Výrobní kapacita vyjádřená jako časový fond</a:t>
                </a:r>
              </a:p>
              <a:p>
                <a:pPr marL="0" indent="0" algn="just">
                  <a:buNone/>
                </a:pPr>
                <a:r>
                  <a:rPr lang="cs-CZ" sz="1600" dirty="0"/>
                  <a:t>Používáme v případě, vyrábí-li se na stroji nebo jiném výrobním zařízení více druhů výrobků. Základem je porovnávání časových fondů s potřebnou výrobní kapacitou. Podle plánovaného objemu výroby vypočítáme celkovou pracnost (časovou náročnost) výrobního plánu podle vzorce:</a:t>
                </a:r>
              </a:p>
              <a:p>
                <a:pPr marL="0" indent="0">
                  <a:buNone/>
                </a:pPr>
                <a14:m>
                  <m:oMathPara xmlns:m="http://schemas.openxmlformats.org/officeDocument/2006/math">
                    <m:oMathParaPr>
                      <m:jc m:val="centerGroup"/>
                    </m:oMathParaPr>
                    <m:oMath xmlns:m="http://schemas.openxmlformats.org/officeDocument/2006/math">
                      <m:r>
                        <a:rPr lang="cs-CZ" sz="1600" b="0" i="1" smtClean="0">
                          <a:latin typeface="Cambria Math" panose="02040503050406030204" pitchFamily="18" charset="0"/>
                        </a:rPr>
                        <m:t>𝑃</m:t>
                      </m:r>
                      <m:r>
                        <a:rPr lang="cs-CZ" sz="1600" b="0" i="1" smtClean="0">
                          <a:latin typeface="Cambria Math" panose="02040503050406030204" pitchFamily="18" charset="0"/>
                        </a:rPr>
                        <m:t>=</m:t>
                      </m:r>
                      <m:f>
                        <m:fPr>
                          <m:ctrlPr>
                            <a:rPr lang="cs-CZ" sz="1600" b="0" i="1" smtClean="0">
                              <a:latin typeface="Cambria Math" panose="02040503050406030204" pitchFamily="18" charset="0"/>
                            </a:rPr>
                          </m:ctrlPr>
                        </m:fPr>
                        <m:num>
                          <m:nary>
                            <m:naryPr>
                              <m:chr m:val="∑"/>
                              <m:subHide m:val="on"/>
                              <m:supHide m:val="on"/>
                              <m:ctrlPr>
                                <a:rPr lang="cs-CZ" sz="1600" b="0" i="1" smtClean="0">
                                  <a:latin typeface="Cambria Math" panose="02040503050406030204" pitchFamily="18" charset="0"/>
                                </a:rPr>
                              </m:ctrlPr>
                            </m:naryPr>
                            <m:sub/>
                            <m:sup/>
                            <m:e>
                              <m:r>
                                <a:rPr lang="cs-CZ" sz="1600" b="0" i="1" smtClean="0">
                                  <a:latin typeface="Cambria Math" panose="02040503050406030204" pitchFamily="18" charset="0"/>
                                </a:rPr>
                                <m:t>𝑞</m:t>
                              </m:r>
                              <m:r>
                                <a:rPr lang="cs-CZ" sz="1600" b="0" i="1" baseline="-25000" smtClean="0">
                                  <a:latin typeface="Cambria Math" panose="02040503050406030204" pitchFamily="18" charset="0"/>
                                </a:rPr>
                                <m:t>𝑖</m:t>
                              </m:r>
                              <m:r>
                                <a:rPr lang="cs-CZ" sz="1600" b="0" i="1" smtClean="0">
                                  <a:latin typeface="Cambria Math" panose="02040503050406030204" pitchFamily="18" charset="0"/>
                                </a:rPr>
                                <m:t> ∗</m:t>
                              </m:r>
                              <m:r>
                                <a:rPr lang="cs-CZ" sz="1600" b="0" i="1" smtClean="0">
                                  <a:latin typeface="Cambria Math" panose="02040503050406030204" pitchFamily="18" charset="0"/>
                                </a:rPr>
                                <m:t>𝑡𝑖</m:t>
                              </m:r>
                            </m:e>
                          </m:nary>
                        </m:num>
                        <m:den>
                          <m:r>
                            <a:rPr lang="cs-CZ" sz="1600" b="0" i="1" smtClean="0">
                              <a:latin typeface="Cambria Math" panose="02040503050406030204" pitchFamily="18" charset="0"/>
                            </a:rPr>
                            <m:t>𝑘</m:t>
                          </m:r>
                        </m:den>
                      </m:f>
                    </m:oMath>
                  </m:oMathPara>
                </a14:m>
                <a:endParaRPr lang="cs-CZ" sz="1600" dirty="0"/>
              </a:p>
              <a:p>
                <a:pPr marL="0" indent="0">
                  <a:buNone/>
                </a:pPr>
                <a:r>
                  <a:rPr lang="cs-CZ" sz="1200" dirty="0"/>
                  <a:t>P = celková pracnost výrobního úkolu v hodinách,, </a:t>
                </a:r>
                <a:r>
                  <a:rPr lang="cs-CZ" sz="1200" dirty="0" err="1"/>
                  <a:t>qi</a:t>
                </a:r>
                <a:r>
                  <a:rPr lang="cs-CZ" sz="1200" dirty="0"/>
                  <a:t> = počet výrobků i ( i = 1,2… n),, ti = norma pracnosti výrobku i v hodinách,    k = koeficient plnění norem na strojních pracovištích.</a:t>
                </a:r>
              </a:p>
              <a:p>
                <a:pPr marL="0" indent="0" algn="just">
                  <a:buNone/>
                </a:pPr>
                <a:r>
                  <a:rPr lang="cs-CZ" sz="1600" dirty="0">
                    <a:solidFill>
                      <a:srgbClr val="C00000"/>
                    </a:solidFill>
                  </a:rPr>
                  <a:t>Výrobní kapacita.</a:t>
                </a:r>
                <a:r>
                  <a:rPr lang="cs-CZ" sz="1600" dirty="0"/>
                  <a:t> Je-li tomu naopak, výrobní kapacita nestačí. Je-li celkový využitelný časový fond stroje větší než celková pracnost všech výrobků na něm vyráběných podle plánu, pak existuje volná VK.</a:t>
                </a:r>
              </a:p>
              <a:p>
                <a:pPr marL="0" indent="0" algn="just">
                  <a:buNone/>
                </a:pPr>
                <a:r>
                  <a:rPr lang="cs-CZ" sz="1600" dirty="0">
                    <a:solidFill>
                      <a:srgbClr val="C00000"/>
                    </a:solidFill>
                  </a:rPr>
                  <a:t>Využití:</a:t>
                </a:r>
                <a:r>
                  <a:rPr lang="cs-CZ" sz="1600" dirty="0"/>
                  <a:t> převážně ve strojírenství. Výpočet je velmi pracný, nelze provádět pro jednotlivé stroje a druhy prací. Proto se veškeré práce a výrobní zařízení člení do stejnorodých skupin (profesí) a pro ně se provádějí kapacitní výpočty.</a:t>
                </a:r>
              </a:p>
            </p:txBody>
          </p:sp>
        </mc:Choice>
        <mc:Fallback xmlns="">
          <p:sp>
            <p:nvSpPr>
              <p:cNvPr id="3" name="Zástupný obsah 2">
                <a:extLst>
                  <a:ext uri="{FF2B5EF4-FFF2-40B4-BE49-F238E27FC236}">
                    <a16:creationId xmlns:a16="http://schemas.microsoft.com/office/drawing/2014/main" id="{431CD136-E7BE-1E02-01FA-04A4D4BD4354}"/>
                  </a:ext>
                </a:extLst>
              </p:cNvPr>
              <p:cNvSpPr>
                <a:spLocks noGrp="1" noRot="1" noChangeAspect="1" noMove="1" noResize="1" noEditPoints="1" noAdjustHandles="1" noChangeArrowheads="1" noChangeShapeType="1" noTextEdit="1"/>
              </p:cNvSpPr>
              <p:nvPr>
                <p:ph idx="1"/>
              </p:nvPr>
            </p:nvSpPr>
            <p:spPr>
              <a:xfrm>
                <a:off x="540000" y="1825624"/>
                <a:ext cx="8064000" cy="4362233"/>
              </a:xfrm>
              <a:blipFill>
                <a:blip r:embed="rId2"/>
                <a:stretch>
                  <a:fillRect l="-454" t="-419" r="-454"/>
                </a:stretch>
              </a:blipFill>
            </p:spPr>
            <p:txBody>
              <a:bodyPr/>
              <a:lstStyle/>
              <a:p>
                <a:r>
                  <a:rPr lang="cs-CZ">
                    <a:noFill/>
                  </a:rPr>
                  <a:t> </a:t>
                </a:r>
              </a:p>
            </p:txBody>
          </p:sp>
        </mc:Fallback>
      </mc:AlternateContent>
    </p:spTree>
    <p:extLst>
      <p:ext uri="{BB962C8B-B14F-4D97-AF65-F5344CB8AC3E}">
        <p14:creationId xmlns:p14="http://schemas.microsoft.com/office/powerpoint/2010/main" val="3448530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59C5A0-F4C8-3409-9DF2-7EA6EA4AF0B3}"/>
              </a:ext>
            </a:extLst>
          </p:cNvPr>
          <p:cNvSpPr>
            <a:spLocks noGrp="1"/>
          </p:cNvSpPr>
          <p:nvPr>
            <p:ph type="title"/>
          </p:nvPr>
        </p:nvSpPr>
        <p:spPr/>
        <p:txBody>
          <a:bodyPr/>
          <a:lstStyle/>
          <a:p>
            <a:r>
              <a:rPr lang="cs-CZ" sz="3600" dirty="0"/>
              <a:t>5. Výrobní kapacita</a:t>
            </a:r>
          </a:p>
        </p:txBody>
      </p:sp>
      <p:sp>
        <p:nvSpPr>
          <p:cNvPr id="3" name="Zástupný obsah 2">
            <a:extLst>
              <a:ext uri="{FF2B5EF4-FFF2-40B4-BE49-F238E27FC236}">
                <a16:creationId xmlns:a16="http://schemas.microsoft.com/office/drawing/2014/main" id="{431CD136-E7BE-1E02-01FA-04A4D4BD4354}"/>
              </a:ext>
            </a:extLst>
          </p:cNvPr>
          <p:cNvSpPr>
            <a:spLocks noGrp="1"/>
          </p:cNvSpPr>
          <p:nvPr>
            <p:ph idx="1"/>
          </p:nvPr>
        </p:nvSpPr>
        <p:spPr>
          <a:xfrm>
            <a:off x="540000" y="1825624"/>
            <a:ext cx="8064000" cy="4362233"/>
          </a:xfrm>
        </p:spPr>
        <p:txBody>
          <a:bodyPr>
            <a:noAutofit/>
          </a:bodyPr>
          <a:lstStyle/>
          <a:p>
            <a:pPr marL="0" indent="0" algn="just">
              <a:buNone/>
            </a:pPr>
            <a:r>
              <a:rPr lang="cs-CZ" sz="1800" dirty="0">
                <a:solidFill>
                  <a:schemeClr val="tx1"/>
                </a:solidFill>
              </a:rPr>
              <a:t>Způsob výpočtu výrobní kapacity: </a:t>
            </a:r>
            <a:r>
              <a:rPr lang="cs-CZ" sz="1800" dirty="0">
                <a:solidFill>
                  <a:srgbClr val="C00000"/>
                </a:solidFill>
              </a:rPr>
              <a:t>Výrobní kapacita dílny, provozu, závodu</a:t>
            </a:r>
          </a:p>
          <a:p>
            <a:pPr algn="just"/>
            <a:r>
              <a:rPr lang="cs-CZ" sz="1800" dirty="0"/>
              <a:t>Dva způsoby stanovení výrobní kapacity:</a:t>
            </a:r>
          </a:p>
          <a:p>
            <a:pPr lvl="1" algn="just"/>
            <a:r>
              <a:rPr lang="cs-CZ" b="1" dirty="0"/>
              <a:t>Výrobní kapacita dána součtem dílčích výrobních kapacit </a:t>
            </a:r>
            <a:r>
              <a:rPr lang="cs-CZ" dirty="0"/>
              <a:t>– výrobní jednotka se stejnorodým výrobním parkem (např. technologicky organizovaná dílna ve strojírenství, tkalcovna v textilním závodě apod.) je příkladem výrobní jednotky se stroji řazenými vedle sebe. Výrobní kapacita těchto výrobních jednotek je dána součtem výrobních kapacit.</a:t>
            </a:r>
          </a:p>
          <a:p>
            <a:pPr lvl="1" algn="just"/>
            <a:r>
              <a:rPr lang="cs-CZ" b="1" dirty="0"/>
              <a:t>Výrobní kapacita daná hlavním výrobním článkem </a:t>
            </a:r>
            <a:r>
              <a:rPr lang="cs-CZ" dirty="0"/>
              <a:t>– výrobní jednotky s různorodým strojním parkem bývají zpravidla organizovány tak, že výrobek (součást) přechází z jednoho pracoviště (výrobního zařízení, stroje) na druhé. </a:t>
            </a:r>
          </a:p>
          <a:p>
            <a:pPr algn="just"/>
            <a:r>
              <a:rPr lang="cs-CZ" sz="1800" dirty="0"/>
              <a:t>Celková výrobní kapacita je určena tzv. hlavním výrobním článkem. Ostatní výrobní jednotky v porovnání s hlavním výrobním článkem představují úzké nebo široké profily. Úkolem organizace a řízení výroby je dosáhnout maximálního sladění dílčích výrobních kapacit.</a:t>
            </a:r>
          </a:p>
        </p:txBody>
      </p:sp>
    </p:spTree>
    <p:extLst>
      <p:ext uri="{BB962C8B-B14F-4D97-AF65-F5344CB8AC3E}">
        <p14:creationId xmlns:p14="http://schemas.microsoft.com/office/powerpoint/2010/main" val="1362729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3B4D78-9BEB-1A4B-894D-E9F799BED5F2}"/>
              </a:ext>
            </a:extLst>
          </p:cNvPr>
          <p:cNvSpPr>
            <a:spLocks noGrp="1"/>
          </p:cNvSpPr>
          <p:nvPr>
            <p:ph type="title"/>
          </p:nvPr>
        </p:nvSpPr>
        <p:spPr/>
        <p:txBody>
          <a:bodyPr/>
          <a:lstStyle/>
          <a:p>
            <a:r>
              <a:rPr lang="cs-CZ" sz="3200" dirty="0"/>
              <a:t>5. Výrobní kapacita – </a:t>
            </a:r>
            <a:r>
              <a:rPr lang="cs-CZ" sz="3600" dirty="0"/>
              <a:t>využití </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02F4F1C4-AA9A-B9C0-1321-E5D2CACE7EFA}"/>
                  </a:ext>
                </a:extLst>
              </p:cNvPr>
              <p:cNvSpPr>
                <a:spLocks noGrp="1"/>
              </p:cNvSpPr>
              <p:nvPr>
                <p:ph idx="1"/>
              </p:nvPr>
            </p:nvSpPr>
            <p:spPr/>
            <p:txBody>
              <a:bodyPr>
                <a:noAutofit/>
              </a:bodyPr>
              <a:lstStyle/>
              <a:p>
                <a:pPr algn="just"/>
                <a:r>
                  <a:rPr lang="cs-CZ" sz="2000" dirty="0">
                    <a:solidFill>
                      <a:srgbClr val="C00000"/>
                    </a:solidFill>
                  </a:rPr>
                  <a:t>Činitelé ovlivňující výrobní kapacitu</a:t>
                </a:r>
              </a:p>
              <a:p>
                <a:pPr lvl="1" algn="just"/>
                <a:r>
                  <a:rPr lang="cs-CZ" sz="2000" dirty="0"/>
                  <a:t>Výrobní kapacita je stanovena jako maximální možný objem produkce dosažitelný výrobní jednotkou za určité období. Skutečný dosažený objem výroby je ve většině případů nižší.</a:t>
                </a:r>
              </a:p>
              <a:p>
                <a:pPr algn="just"/>
                <a:r>
                  <a:rPr lang="cs-CZ" sz="2000" dirty="0">
                    <a:solidFill>
                      <a:srgbClr val="C00000"/>
                    </a:solidFill>
                  </a:rPr>
                  <a:t>Využití výrobní kapacity</a:t>
                </a:r>
                <a:r>
                  <a:rPr lang="cs-CZ" sz="2000" b="1" dirty="0"/>
                  <a:t> </a:t>
                </a:r>
                <a:r>
                  <a:rPr lang="cs-CZ" sz="2000" dirty="0"/>
                  <a:t>= poměr mezi skutečným objemem výroby a výrobní kapacitou. </a:t>
                </a:r>
              </a:p>
              <a:p>
                <a:pPr lvl="1" algn="just"/>
                <a:r>
                  <a:rPr lang="cs-CZ" sz="2000" dirty="0"/>
                  <a:t>Vyjádříme-li koeficientem – pohybuje se od 0 do 1. Po vynásobení stem vyjadřuje využití výrobní kapacity v %.</a:t>
                </a:r>
              </a:p>
              <a:p>
                <a:pPr marL="342891" lvl="1" indent="0" algn="just">
                  <a:buNone/>
                </a:pPr>
                <a14:m>
                  <m:oMathPara xmlns:m="http://schemas.openxmlformats.org/officeDocument/2006/math">
                    <m:oMathParaPr>
                      <m:jc m:val="centerGroup"/>
                    </m:oMathParaPr>
                    <m:oMath xmlns:m="http://schemas.openxmlformats.org/officeDocument/2006/math">
                      <m:r>
                        <a:rPr lang="cs-CZ" sz="2000" b="0" i="1" smtClean="0">
                          <a:latin typeface="Cambria Math" panose="02040503050406030204" pitchFamily="18" charset="0"/>
                        </a:rPr>
                        <m:t>𝑉𝑦𝑢</m:t>
                      </m:r>
                      <m:r>
                        <a:rPr lang="cs-CZ" sz="2000" b="0" i="1" smtClean="0">
                          <a:latin typeface="Cambria Math" panose="02040503050406030204" pitchFamily="18" charset="0"/>
                        </a:rPr>
                        <m:t>ž</m:t>
                      </m:r>
                      <m:r>
                        <a:rPr lang="cs-CZ" sz="2000" b="0" i="1" smtClean="0">
                          <a:latin typeface="Cambria Math" panose="02040503050406030204" pitchFamily="18" charset="0"/>
                        </a:rPr>
                        <m:t>𝑖𝑡</m:t>
                      </m:r>
                      <m:r>
                        <a:rPr lang="cs-CZ" sz="2000" b="0" i="1" smtClean="0">
                          <a:latin typeface="Cambria Math" panose="02040503050406030204" pitchFamily="18" charset="0"/>
                        </a:rPr>
                        <m:t>í </m:t>
                      </m:r>
                      <m:r>
                        <a:rPr lang="cs-CZ" sz="2000" b="0" i="1" smtClean="0">
                          <a:latin typeface="Cambria Math" panose="02040503050406030204" pitchFamily="18" charset="0"/>
                        </a:rPr>
                        <m:t>𝑣</m:t>
                      </m:r>
                      <m:r>
                        <a:rPr lang="cs-CZ" sz="2000" b="0" i="1" smtClean="0">
                          <a:latin typeface="Cambria Math" panose="02040503050406030204" pitchFamily="18" charset="0"/>
                        </a:rPr>
                        <m:t>ý</m:t>
                      </m:r>
                      <m:r>
                        <a:rPr lang="cs-CZ" sz="2000" b="0" i="1" smtClean="0">
                          <a:latin typeface="Cambria Math" panose="02040503050406030204" pitchFamily="18" charset="0"/>
                        </a:rPr>
                        <m:t>𝑟𝑜𝑏𝑛</m:t>
                      </m:r>
                      <m:r>
                        <a:rPr lang="cs-CZ" sz="2000" b="0" i="1" smtClean="0">
                          <a:latin typeface="Cambria Math" panose="02040503050406030204" pitchFamily="18" charset="0"/>
                        </a:rPr>
                        <m:t>í </m:t>
                      </m:r>
                      <m:r>
                        <a:rPr lang="cs-CZ" sz="2000" b="0" i="1" smtClean="0">
                          <a:latin typeface="Cambria Math" panose="02040503050406030204" pitchFamily="18" charset="0"/>
                        </a:rPr>
                        <m:t>𝑘𝑎𝑝𝑎𝑐𝑖𝑡𝑦</m:t>
                      </m:r>
                      <m:d>
                        <m:dPr>
                          <m:ctrlPr>
                            <a:rPr lang="cs-CZ" sz="2000" b="0" i="1" smtClean="0">
                              <a:latin typeface="Cambria Math" panose="02040503050406030204" pitchFamily="18" charset="0"/>
                            </a:rPr>
                          </m:ctrlPr>
                        </m:dPr>
                        <m:e>
                          <m:r>
                            <a:rPr lang="cs-CZ" sz="2000" b="0" i="1" smtClean="0">
                              <a:latin typeface="Cambria Math" panose="02040503050406030204" pitchFamily="18" charset="0"/>
                            </a:rPr>
                            <m:t>𝑘</m:t>
                          </m:r>
                          <m:r>
                            <a:rPr lang="cs-CZ" sz="2000" b="0" i="1" baseline="-25000" smtClean="0">
                              <a:latin typeface="Cambria Math" panose="02040503050406030204" pitchFamily="18" charset="0"/>
                            </a:rPr>
                            <m:t>𝑐</m:t>
                          </m:r>
                        </m:e>
                      </m:d>
                      <m:r>
                        <a:rPr lang="cs-CZ" sz="2000" b="0" i="1" smtClean="0">
                          <a:latin typeface="Cambria Math" panose="02040503050406030204" pitchFamily="18" charset="0"/>
                        </a:rPr>
                        <m:t>=</m:t>
                      </m:r>
                      <m:f>
                        <m:fPr>
                          <m:ctrlPr>
                            <a:rPr lang="cs-CZ" sz="2000" b="0" i="1" smtClean="0">
                              <a:latin typeface="Cambria Math" panose="02040503050406030204" pitchFamily="18" charset="0"/>
                            </a:rPr>
                          </m:ctrlPr>
                        </m:fPr>
                        <m:num>
                          <m:r>
                            <a:rPr lang="cs-CZ" sz="2000" b="0" i="1" smtClean="0">
                              <a:latin typeface="Cambria Math" panose="02040503050406030204" pitchFamily="18" charset="0"/>
                            </a:rPr>
                            <m:t>𝑄</m:t>
                          </m:r>
                          <m:r>
                            <a:rPr lang="cs-CZ" sz="2000" b="0" i="1" baseline="-25000" smtClean="0">
                              <a:latin typeface="Cambria Math" panose="02040503050406030204" pitchFamily="18" charset="0"/>
                            </a:rPr>
                            <m:t>𝑠</m:t>
                          </m:r>
                        </m:num>
                        <m:den>
                          <m:r>
                            <a:rPr lang="cs-CZ" sz="2000" b="0" i="1" smtClean="0">
                              <a:latin typeface="Cambria Math" panose="02040503050406030204" pitchFamily="18" charset="0"/>
                            </a:rPr>
                            <m:t>𝑄</m:t>
                          </m:r>
                          <m:r>
                            <a:rPr lang="cs-CZ" sz="2000" b="0" i="1" baseline="-25000" smtClean="0">
                              <a:latin typeface="Cambria Math" panose="02040503050406030204" pitchFamily="18" charset="0"/>
                            </a:rPr>
                            <m:t>𝑝</m:t>
                          </m:r>
                        </m:den>
                      </m:f>
                    </m:oMath>
                  </m:oMathPara>
                </a14:m>
                <a:endParaRPr lang="cs-CZ" sz="2000" dirty="0"/>
              </a:p>
              <a:p>
                <a:pPr lvl="1" algn="just"/>
                <a:r>
                  <a:rPr lang="cs-CZ" sz="2000" dirty="0" err="1"/>
                  <a:t>Q</a:t>
                </a:r>
                <a:r>
                  <a:rPr lang="cs-CZ" sz="2000" baseline="-25000" dirty="0" err="1"/>
                  <a:t>s</a:t>
                </a:r>
                <a:r>
                  <a:rPr lang="cs-CZ" sz="2000" dirty="0"/>
                  <a:t> = skutečný objem výroby, </a:t>
                </a:r>
                <a:r>
                  <a:rPr lang="cs-CZ" sz="2000" dirty="0" err="1"/>
                  <a:t>Q</a:t>
                </a:r>
                <a:r>
                  <a:rPr lang="cs-CZ" sz="2000" baseline="-25000" dirty="0" err="1"/>
                  <a:t>p</a:t>
                </a:r>
                <a:r>
                  <a:rPr lang="cs-CZ" sz="2000" dirty="0"/>
                  <a:t> = výrobní kapacita (kapacitní objem výroby).</a:t>
                </a:r>
              </a:p>
            </p:txBody>
          </p:sp>
        </mc:Choice>
        <mc:Fallback xmlns="">
          <p:sp>
            <p:nvSpPr>
              <p:cNvPr id="3" name="Zástupný obsah 2">
                <a:extLst>
                  <a:ext uri="{FF2B5EF4-FFF2-40B4-BE49-F238E27FC236}">
                    <a16:creationId xmlns:a16="http://schemas.microsoft.com/office/drawing/2014/main" id="{02F4F1C4-AA9A-B9C0-1321-E5D2CACE7EFA}"/>
                  </a:ext>
                </a:extLst>
              </p:cNvPr>
              <p:cNvSpPr>
                <a:spLocks noGrp="1" noRot="1" noChangeAspect="1" noMove="1" noResize="1" noEditPoints="1" noAdjustHandles="1" noChangeArrowheads="1" noChangeShapeType="1" noTextEdit="1"/>
              </p:cNvSpPr>
              <p:nvPr>
                <p:ph idx="1"/>
              </p:nvPr>
            </p:nvSpPr>
            <p:spPr>
              <a:blipFill>
                <a:blip r:embed="rId2"/>
                <a:stretch>
                  <a:fillRect l="-227" t="-746" r="-832" b="-4627"/>
                </a:stretch>
              </a:blipFill>
            </p:spPr>
            <p:txBody>
              <a:bodyPr/>
              <a:lstStyle/>
              <a:p>
                <a:r>
                  <a:rPr lang="cs-CZ">
                    <a:noFill/>
                  </a:rPr>
                  <a:t> </a:t>
                </a:r>
              </a:p>
            </p:txBody>
          </p:sp>
        </mc:Fallback>
      </mc:AlternateContent>
    </p:spTree>
    <p:extLst>
      <p:ext uri="{BB962C8B-B14F-4D97-AF65-F5344CB8AC3E}">
        <p14:creationId xmlns:p14="http://schemas.microsoft.com/office/powerpoint/2010/main" val="3819706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3B4D78-9BEB-1A4B-894D-E9F799BED5F2}"/>
              </a:ext>
            </a:extLst>
          </p:cNvPr>
          <p:cNvSpPr>
            <a:spLocks noGrp="1"/>
          </p:cNvSpPr>
          <p:nvPr>
            <p:ph type="title"/>
          </p:nvPr>
        </p:nvSpPr>
        <p:spPr/>
        <p:txBody>
          <a:bodyPr/>
          <a:lstStyle/>
          <a:p>
            <a:r>
              <a:rPr lang="cs-CZ" sz="3600" dirty="0"/>
              <a:t>5. Výrobní kapacita - využití</a:t>
            </a:r>
          </a:p>
        </p:txBody>
      </p:sp>
      <p:sp>
        <p:nvSpPr>
          <p:cNvPr id="3" name="Zástupný obsah 2">
            <a:extLst>
              <a:ext uri="{FF2B5EF4-FFF2-40B4-BE49-F238E27FC236}">
                <a16:creationId xmlns:a16="http://schemas.microsoft.com/office/drawing/2014/main" id="{02F4F1C4-AA9A-B9C0-1321-E5D2CACE7EFA}"/>
              </a:ext>
            </a:extLst>
          </p:cNvPr>
          <p:cNvSpPr>
            <a:spLocks noGrp="1"/>
          </p:cNvSpPr>
          <p:nvPr>
            <p:ph idx="1"/>
          </p:nvPr>
        </p:nvSpPr>
        <p:spPr/>
        <p:txBody>
          <a:bodyPr>
            <a:normAutofit/>
          </a:bodyPr>
          <a:lstStyle/>
          <a:p>
            <a:pPr algn="just"/>
            <a:r>
              <a:rPr lang="cs-CZ" sz="2400" dirty="0">
                <a:solidFill>
                  <a:srgbClr val="C00000"/>
                </a:solidFill>
              </a:rPr>
              <a:t>Stupeň využití výrobních kapacity ovlivňuje řada činitelů:</a:t>
            </a:r>
          </a:p>
          <a:p>
            <a:pPr lvl="1" algn="just"/>
            <a:r>
              <a:rPr lang="cs-CZ" sz="2400" dirty="0">
                <a:solidFill>
                  <a:srgbClr val="C00000"/>
                </a:solidFill>
              </a:rPr>
              <a:t>plán výroby </a:t>
            </a:r>
            <a:r>
              <a:rPr lang="cs-CZ" sz="2400" dirty="0">
                <a:solidFill>
                  <a:schemeClr val="tx1"/>
                </a:solidFill>
              </a:rPr>
              <a:t>určuje plánované využití kapacity (koeficient plánovaného využití VK = podíl plánovaného objemu výroby a výrobní kapacity),</a:t>
            </a:r>
          </a:p>
          <a:p>
            <a:pPr lvl="1" algn="just"/>
            <a:r>
              <a:rPr lang="cs-CZ" sz="2400" dirty="0">
                <a:solidFill>
                  <a:srgbClr val="C00000"/>
                </a:solidFill>
              </a:rPr>
              <a:t>skutečný pracovní čas </a:t>
            </a:r>
            <a:r>
              <a:rPr lang="cs-CZ" sz="2400" dirty="0">
                <a:solidFill>
                  <a:schemeClr val="tx1"/>
                </a:solidFill>
              </a:rPr>
              <a:t>(pracovní režim, využití směn, obsazování strojů, dodržení plánovaných oprav),</a:t>
            </a:r>
          </a:p>
          <a:p>
            <a:pPr lvl="1" algn="just"/>
            <a:r>
              <a:rPr lang="cs-CZ" sz="2400" dirty="0">
                <a:solidFill>
                  <a:srgbClr val="C00000"/>
                </a:solidFill>
              </a:rPr>
              <a:t>využití výkonu zařízení </a:t>
            </a:r>
            <a:r>
              <a:rPr lang="cs-CZ" sz="2400" dirty="0">
                <a:solidFill>
                  <a:schemeClr val="tx1"/>
                </a:solidFill>
              </a:rPr>
              <a:t>(organizace práce, kvalifikace pracovníků, použité suroviny aj.).</a:t>
            </a:r>
          </a:p>
        </p:txBody>
      </p:sp>
    </p:spTree>
    <p:extLst>
      <p:ext uri="{BB962C8B-B14F-4D97-AF65-F5344CB8AC3E}">
        <p14:creationId xmlns:p14="http://schemas.microsoft.com/office/powerpoint/2010/main" val="3840207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3B4D78-9BEB-1A4B-894D-E9F799BED5F2}"/>
              </a:ext>
            </a:extLst>
          </p:cNvPr>
          <p:cNvSpPr>
            <a:spLocks noGrp="1"/>
          </p:cNvSpPr>
          <p:nvPr>
            <p:ph type="title"/>
          </p:nvPr>
        </p:nvSpPr>
        <p:spPr/>
        <p:txBody>
          <a:bodyPr/>
          <a:lstStyle/>
          <a:p>
            <a:r>
              <a:rPr lang="cs-CZ" sz="3200" dirty="0"/>
              <a:t>5. Výrobní kapacita - využití</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02F4F1C4-AA9A-B9C0-1321-E5D2CACE7EFA}"/>
                  </a:ext>
                </a:extLst>
              </p:cNvPr>
              <p:cNvSpPr>
                <a:spLocks noGrp="1"/>
              </p:cNvSpPr>
              <p:nvPr>
                <p:ph idx="1"/>
              </p:nvPr>
            </p:nvSpPr>
            <p:spPr/>
            <p:txBody>
              <a:bodyPr>
                <a:normAutofit fontScale="62500" lnSpcReduction="20000"/>
              </a:bodyPr>
              <a:lstStyle/>
              <a:p>
                <a:pPr algn="just"/>
                <a:r>
                  <a:rPr lang="cs-CZ" sz="2600" dirty="0">
                    <a:solidFill>
                      <a:srgbClr val="C00000"/>
                    </a:solidFill>
                  </a:rPr>
                  <a:t>Kapacitní rezerva:</a:t>
                </a:r>
                <a:r>
                  <a:rPr lang="cs-CZ" sz="2600" b="1" dirty="0">
                    <a:solidFill>
                      <a:schemeClr val="tx1"/>
                    </a:solidFill>
                  </a:rPr>
                  <a:t>  </a:t>
                </a:r>
                <a14:m>
                  <m:oMath xmlns:m="http://schemas.openxmlformats.org/officeDocument/2006/math">
                    <m:r>
                      <m:rPr>
                        <m:nor/>
                      </m:rPr>
                      <a:rPr lang="cs-CZ" sz="2600" dirty="0">
                        <a:solidFill>
                          <a:schemeClr val="tx1"/>
                        </a:solidFill>
                        <a:sym typeface="Symbol" pitchFamily="18" charset="2"/>
                      </a:rPr>
                      <m:t></m:t>
                    </m:r>
                    <m:r>
                      <m:rPr>
                        <m:nor/>
                      </m:rPr>
                      <a:rPr lang="cs-CZ" sz="2600" dirty="0">
                        <a:solidFill>
                          <a:schemeClr val="tx1"/>
                        </a:solidFill>
                      </a:rPr>
                      <m:t>Q</m:t>
                    </m:r>
                  </m:oMath>
                </a14:m>
                <a:r>
                  <a:rPr lang="cs-CZ" sz="2600" dirty="0">
                    <a:solidFill>
                      <a:schemeClr val="tx1"/>
                    </a:solidFill>
                  </a:rPr>
                  <a:t> = </a:t>
                </a:r>
                <a:r>
                  <a:rPr lang="cs-CZ" sz="2600" dirty="0" err="1">
                    <a:solidFill>
                      <a:schemeClr val="tx1"/>
                    </a:solidFill>
                  </a:rPr>
                  <a:t>Q</a:t>
                </a:r>
                <a:r>
                  <a:rPr lang="cs-CZ" sz="2600" baseline="-25000" dirty="0" err="1">
                    <a:solidFill>
                      <a:schemeClr val="tx1"/>
                    </a:solidFill>
                  </a:rPr>
                  <a:t>p</a:t>
                </a:r>
                <a:r>
                  <a:rPr lang="cs-CZ" sz="2600" dirty="0">
                    <a:solidFill>
                      <a:schemeClr val="tx1"/>
                    </a:solidFill>
                  </a:rPr>
                  <a:t> – </a:t>
                </a:r>
                <a:r>
                  <a:rPr lang="cs-CZ" sz="2600" dirty="0" err="1">
                    <a:solidFill>
                      <a:schemeClr val="tx1"/>
                    </a:solidFill>
                  </a:rPr>
                  <a:t>Q</a:t>
                </a:r>
                <a:r>
                  <a:rPr lang="cs-CZ" sz="2600" baseline="-25000" dirty="0" err="1">
                    <a:solidFill>
                      <a:schemeClr val="tx1"/>
                    </a:solidFill>
                  </a:rPr>
                  <a:t>s</a:t>
                </a:r>
                <a:r>
                  <a:rPr lang="cs-CZ" sz="2600" dirty="0">
                    <a:solidFill>
                      <a:schemeClr val="tx1"/>
                    </a:solidFill>
                  </a:rPr>
                  <a:t> (objem výroby, který by mohl být vyroben navíc při plném využití výrobní kapacity).</a:t>
                </a:r>
              </a:p>
              <a:p>
                <a:pPr algn="just"/>
                <a:r>
                  <a:rPr lang="cs-CZ" sz="2600" dirty="0" err="1">
                    <a:solidFill>
                      <a:schemeClr val="tx1"/>
                    </a:solidFill>
                  </a:rPr>
                  <a:t>kc</a:t>
                </a:r>
                <a:r>
                  <a:rPr lang="cs-CZ" sz="2600" dirty="0">
                    <a:solidFill>
                      <a:schemeClr val="tx1"/>
                    </a:solidFill>
                  </a:rPr>
                  <a:t> = syntetický ukazatel, promítá se v něm vliv všech činitelů ovlivňujících výrobní kapacitu.</a:t>
                </a:r>
              </a:p>
              <a:p>
                <a:pPr algn="just"/>
                <a:endParaRPr lang="cs-CZ" sz="2600" dirty="0">
                  <a:solidFill>
                    <a:schemeClr val="tx1"/>
                  </a:solidFill>
                </a:endParaRPr>
              </a:p>
              <a:p>
                <a:pPr algn="just"/>
                <a:r>
                  <a:rPr lang="cs-CZ" sz="2600" dirty="0">
                    <a:solidFill>
                      <a:schemeClr val="tx1"/>
                    </a:solidFill>
                  </a:rPr>
                  <a:t>Víme, že </a:t>
                </a:r>
                <a14:m>
                  <m:oMath xmlns:m="http://schemas.openxmlformats.org/officeDocument/2006/math">
                    <m:r>
                      <a:rPr lang="cs-CZ" sz="2600" b="0" i="1" smtClean="0">
                        <a:solidFill>
                          <a:schemeClr val="tx1"/>
                        </a:solidFill>
                        <a:latin typeface="Cambria Math" panose="02040503050406030204" pitchFamily="18" charset="0"/>
                      </a:rPr>
                      <m:t>𝑄</m:t>
                    </m:r>
                    <m:r>
                      <a:rPr lang="cs-CZ" sz="2600" b="0" i="1" baseline="-25000" smtClean="0">
                        <a:solidFill>
                          <a:schemeClr val="tx1"/>
                        </a:solidFill>
                        <a:latin typeface="Cambria Math" panose="02040503050406030204" pitchFamily="18" charset="0"/>
                      </a:rPr>
                      <m:t>𝑝</m:t>
                    </m:r>
                    <m:r>
                      <a:rPr lang="cs-CZ" sz="2600" b="0" i="1" smtClean="0">
                        <a:solidFill>
                          <a:schemeClr val="tx1"/>
                        </a:solidFill>
                        <a:latin typeface="Cambria Math" panose="02040503050406030204" pitchFamily="18" charset="0"/>
                      </a:rPr>
                      <m:t>=</m:t>
                    </m:r>
                    <m:r>
                      <a:rPr lang="cs-CZ" sz="2600" b="0" i="1" smtClean="0">
                        <a:solidFill>
                          <a:schemeClr val="tx1"/>
                        </a:solidFill>
                        <a:latin typeface="Cambria Math" panose="02040503050406030204" pitchFamily="18" charset="0"/>
                      </a:rPr>
                      <m:t>𝑇𝑝</m:t>
                    </m:r>
                    <m:r>
                      <a:rPr lang="cs-CZ" sz="2600" b="0" i="1" smtClean="0">
                        <a:solidFill>
                          <a:schemeClr val="tx1"/>
                        </a:solidFill>
                        <a:latin typeface="Cambria Math" panose="02040503050406030204" pitchFamily="18" charset="0"/>
                      </a:rPr>
                      <m:t> ∗</m:t>
                    </m:r>
                    <m:r>
                      <a:rPr lang="cs-CZ" sz="2600" b="0" i="1" smtClean="0">
                        <a:solidFill>
                          <a:schemeClr val="tx1"/>
                        </a:solidFill>
                        <a:latin typeface="Cambria Math" panose="02040503050406030204" pitchFamily="18" charset="0"/>
                      </a:rPr>
                      <m:t>𝑉𝑝</m:t>
                    </m:r>
                  </m:oMath>
                </a14:m>
                <a:r>
                  <a:rPr lang="cs-CZ" sz="2600" dirty="0">
                    <a:solidFill>
                      <a:schemeClr val="tx1"/>
                    </a:solidFill>
                  </a:rPr>
                  <a:t>, analogicky platí </a:t>
                </a:r>
                <a14:m>
                  <m:oMath xmlns:m="http://schemas.openxmlformats.org/officeDocument/2006/math">
                    <m:r>
                      <a:rPr lang="cs-CZ" sz="2600" b="0" i="1" smtClean="0">
                        <a:solidFill>
                          <a:schemeClr val="tx1"/>
                        </a:solidFill>
                        <a:latin typeface="Cambria Math" panose="02040503050406030204" pitchFamily="18" charset="0"/>
                      </a:rPr>
                      <m:t>𝑄</m:t>
                    </m:r>
                    <m:r>
                      <a:rPr lang="cs-CZ" sz="2600" b="0" i="1" baseline="-25000" smtClean="0">
                        <a:solidFill>
                          <a:schemeClr val="tx1"/>
                        </a:solidFill>
                        <a:latin typeface="Cambria Math" panose="02040503050406030204" pitchFamily="18" charset="0"/>
                      </a:rPr>
                      <m:t>𝑠</m:t>
                    </m:r>
                    <m:r>
                      <a:rPr lang="cs-CZ" sz="2600" b="0" i="1" smtClean="0">
                        <a:solidFill>
                          <a:schemeClr val="tx1"/>
                        </a:solidFill>
                        <a:latin typeface="Cambria Math" panose="02040503050406030204" pitchFamily="18" charset="0"/>
                      </a:rPr>
                      <m:t>=</m:t>
                    </m:r>
                    <m:r>
                      <a:rPr lang="cs-CZ" sz="2600" b="0" i="1" smtClean="0">
                        <a:solidFill>
                          <a:schemeClr val="tx1"/>
                        </a:solidFill>
                        <a:latin typeface="Cambria Math" panose="02040503050406030204" pitchFamily="18" charset="0"/>
                      </a:rPr>
                      <m:t>𝑇𝑠</m:t>
                    </m:r>
                    <m:r>
                      <a:rPr lang="cs-CZ" sz="2600" b="0" i="1" smtClean="0">
                        <a:solidFill>
                          <a:schemeClr val="tx1"/>
                        </a:solidFill>
                        <a:latin typeface="Cambria Math" panose="02040503050406030204" pitchFamily="18" charset="0"/>
                      </a:rPr>
                      <m:t> ∗</m:t>
                    </m:r>
                    <m:r>
                      <a:rPr lang="cs-CZ" sz="2600" b="0" i="1" smtClean="0">
                        <a:solidFill>
                          <a:schemeClr val="tx1"/>
                        </a:solidFill>
                        <a:latin typeface="Cambria Math" panose="02040503050406030204" pitchFamily="18" charset="0"/>
                      </a:rPr>
                      <m:t>𝑉𝑠</m:t>
                    </m:r>
                    <m:r>
                      <a:rPr lang="cs-CZ" sz="2600" b="0" i="1" smtClean="0">
                        <a:solidFill>
                          <a:schemeClr val="tx1"/>
                        </a:solidFill>
                        <a:latin typeface="Cambria Math" panose="02040503050406030204" pitchFamily="18" charset="0"/>
                      </a:rPr>
                      <m:t>.</m:t>
                    </m:r>
                  </m:oMath>
                </a14:m>
                <a:endParaRPr lang="cs-CZ" sz="2600" dirty="0">
                  <a:solidFill>
                    <a:schemeClr val="tx1"/>
                  </a:solidFill>
                </a:endParaRPr>
              </a:p>
              <a:p>
                <a:pPr algn="just"/>
                <a:endParaRPr lang="cs-CZ" sz="2600" dirty="0">
                  <a:solidFill>
                    <a:schemeClr val="tx1"/>
                  </a:solidFill>
                </a:endParaRPr>
              </a:p>
              <a:p>
                <a:pPr algn="just"/>
                <a:r>
                  <a:rPr lang="cs-CZ" sz="2600" dirty="0">
                    <a:solidFill>
                      <a:schemeClr val="tx1"/>
                    </a:solidFill>
                  </a:rPr>
                  <a:t>Z toho lze odvodit, že:</a:t>
                </a:r>
              </a:p>
              <a:p>
                <a:pPr marL="0" indent="0" algn="just">
                  <a:buNone/>
                </a:pPr>
                <a14:m>
                  <m:oMathPara xmlns:m="http://schemas.openxmlformats.org/officeDocument/2006/math">
                    <m:oMathParaPr>
                      <m:jc m:val="centerGroup"/>
                    </m:oMathParaPr>
                    <m:oMath xmlns:m="http://schemas.openxmlformats.org/officeDocument/2006/math">
                      <m:r>
                        <a:rPr lang="cs-CZ" sz="2600" b="0" i="1" smtClean="0">
                          <a:solidFill>
                            <a:schemeClr val="tx1"/>
                          </a:solidFill>
                          <a:latin typeface="Cambria Math" panose="02040503050406030204" pitchFamily="18" charset="0"/>
                        </a:rPr>
                        <m:t>𝑘</m:t>
                      </m:r>
                      <m:r>
                        <a:rPr lang="cs-CZ" sz="2600" b="0" i="1" baseline="-25000" smtClean="0">
                          <a:solidFill>
                            <a:schemeClr val="tx1"/>
                          </a:solidFill>
                          <a:latin typeface="Cambria Math" panose="02040503050406030204" pitchFamily="18" charset="0"/>
                        </a:rPr>
                        <m:t>𝑐</m:t>
                      </m:r>
                      <m:r>
                        <a:rPr lang="cs-CZ" sz="2600" b="0" i="1" smtClean="0">
                          <a:solidFill>
                            <a:schemeClr val="tx1"/>
                          </a:solidFill>
                          <a:latin typeface="Cambria Math" panose="02040503050406030204" pitchFamily="18" charset="0"/>
                        </a:rPr>
                        <m:t>=</m:t>
                      </m:r>
                      <m:f>
                        <m:fPr>
                          <m:ctrlPr>
                            <a:rPr lang="cs-CZ" sz="2600" i="1" smtClean="0">
                              <a:solidFill>
                                <a:schemeClr val="tx1"/>
                              </a:solidFill>
                              <a:latin typeface="Cambria Math" panose="02040503050406030204" pitchFamily="18" charset="0"/>
                            </a:rPr>
                          </m:ctrlPr>
                        </m:fPr>
                        <m:num>
                          <m:r>
                            <a:rPr lang="cs-CZ" sz="2600" b="0" i="1" smtClean="0">
                              <a:solidFill>
                                <a:schemeClr val="tx1"/>
                              </a:solidFill>
                              <a:latin typeface="Cambria Math" panose="02040503050406030204" pitchFamily="18" charset="0"/>
                            </a:rPr>
                            <m:t>𝑄</m:t>
                          </m:r>
                          <m:r>
                            <a:rPr lang="cs-CZ" sz="2600" b="0" i="1" baseline="-25000" smtClean="0">
                              <a:solidFill>
                                <a:schemeClr val="tx1"/>
                              </a:solidFill>
                              <a:latin typeface="Cambria Math" panose="02040503050406030204" pitchFamily="18" charset="0"/>
                            </a:rPr>
                            <m:t>𝑠</m:t>
                          </m:r>
                        </m:num>
                        <m:den>
                          <m:r>
                            <a:rPr lang="cs-CZ" sz="2600" b="0" i="1" smtClean="0">
                              <a:solidFill>
                                <a:schemeClr val="tx1"/>
                              </a:solidFill>
                              <a:latin typeface="Cambria Math" panose="02040503050406030204" pitchFamily="18" charset="0"/>
                            </a:rPr>
                            <m:t>𝑄</m:t>
                          </m:r>
                          <m:r>
                            <a:rPr lang="cs-CZ" sz="2600" b="0" i="1" baseline="-25000" smtClean="0">
                              <a:solidFill>
                                <a:schemeClr val="tx1"/>
                              </a:solidFill>
                              <a:latin typeface="Cambria Math" panose="02040503050406030204" pitchFamily="18" charset="0"/>
                            </a:rPr>
                            <m:t>𝑝</m:t>
                          </m:r>
                        </m:den>
                      </m:f>
                      <m:r>
                        <a:rPr lang="cs-CZ" sz="2600" b="0" i="1" smtClean="0">
                          <a:solidFill>
                            <a:schemeClr val="tx1"/>
                          </a:solidFill>
                          <a:latin typeface="Cambria Math" panose="02040503050406030204" pitchFamily="18" charset="0"/>
                        </a:rPr>
                        <m:t>=</m:t>
                      </m:r>
                      <m:f>
                        <m:fPr>
                          <m:ctrlPr>
                            <a:rPr lang="cs-CZ" sz="2600" i="1" smtClean="0">
                              <a:solidFill>
                                <a:schemeClr val="tx1"/>
                              </a:solidFill>
                              <a:latin typeface="Cambria Math" panose="02040503050406030204" pitchFamily="18" charset="0"/>
                            </a:rPr>
                          </m:ctrlPr>
                        </m:fPr>
                        <m:num>
                          <m:r>
                            <a:rPr lang="cs-CZ" sz="2600" b="0" i="1" smtClean="0">
                              <a:solidFill>
                                <a:schemeClr val="tx1"/>
                              </a:solidFill>
                              <a:latin typeface="Cambria Math" panose="02040503050406030204" pitchFamily="18" charset="0"/>
                            </a:rPr>
                            <m:t>𝑇</m:t>
                          </m:r>
                          <m:r>
                            <a:rPr lang="cs-CZ" sz="2600" b="0" i="1" baseline="-25000" smtClean="0">
                              <a:solidFill>
                                <a:schemeClr val="tx1"/>
                              </a:solidFill>
                              <a:latin typeface="Cambria Math" panose="02040503050406030204" pitchFamily="18" charset="0"/>
                            </a:rPr>
                            <m:t>𝑠</m:t>
                          </m:r>
                          <m:r>
                            <a:rPr lang="cs-CZ" sz="2600" b="0" i="1" smtClean="0">
                              <a:solidFill>
                                <a:schemeClr val="tx1"/>
                              </a:solidFill>
                              <a:latin typeface="Cambria Math" panose="02040503050406030204" pitchFamily="18" charset="0"/>
                            </a:rPr>
                            <m:t> ∗</m:t>
                          </m:r>
                          <m:r>
                            <a:rPr lang="cs-CZ" sz="2600" b="0" i="1" smtClean="0">
                              <a:solidFill>
                                <a:schemeClr val="tx1"/>
                              </a:solidFill>
                              <a:latin typeface="Cambria Math" panose="02040503050406030204" pitchFamily="18" charset="0"/>
                            </a:rPr>
                            <m:t>𝑉𝑠</m:t>
                          </m:r>
                        </m:num>
                        <m:den>
                          <m:r>
                            <a:rPr lang="cs-CZ" sz="2600" b="0" i="1" smtClean="0">
                              <a:solidFill>
                                <a:schemeClr val="tx1"/>
                              </a:solidFill>
                              <a:latin typeface="Cambria Math" panose="02040503050406030204" pitchFamily="18" charset="0"/>
                            </a:rPr>
                            <m:t>𝑇</m:t>
                          </m:r>
                          <m:r>
                            <a:rPr lang="cs-CZ" sz="2600" b="0" i="1" baseline="-25000" smtClean="0">
                              <a:solidFill>
                                <a:schemeClr val="tx1"/>
                              </a:solidFill>
                              <a:latin typeface="Cambria Math" panose="02040503050406030204" pitchFamily="18" charset="0"/>
                            </a:rPr>
                            <m:t>𝑝</m:t>
                          </m:r>
                          <m:r>
                            <a:rPr lang="cs-CZ" sz="2600" b="0" i="1" smtClean="0">
                              <a:solidFill>
                                <a:schemeClr val="tx1"/>
                              </a:solidFill>
                              <a:latin typeface="Cambria Math" panose="02040503050406030204" pitchFamily="18" charset="0"/>
                            </a:rPr>
                            <m:t> ∗</m:t>
                          </m:r>
                          <m:r>
                            <a:rPr lang="cs-CZ" sz="2600" b="0" i="1" smtClean="0">
                              <a:solidFill>
                                <a:schemeClr val="tx1"/>
                              </a:solidFill>
                              <a:latin typeface="Cambria Math" panose="02040503050406030204" pitchFamily="18" charset="0"/>
                            </a:rPr>
                            <m:t>𝑉𝑝</m:t>
                          </m:r>
                        </m:den>
                      </m:f>
                      <m:r>
                        <a:rPr lang="cs-CZ" sz="2600" b="0" i="1" smtClean="0">
                          <a:solidFill>
                            <a:schemeClr val="tx1"/>
                          </a:solidFill>
                          <a:latin typeface="Cambria Math" panose="02040503050406030204" pitchFamily="18" charset="0"/>
                        </a:rPr>
                        <m:t>=</m:t>
                      </m:r>
                      <m:f>
                        <m:fPr>
                          <m:ctrlPr>
                            <a:rPr lang="cs-CZ" sz="2600" i="1" smtClean="0">
                              <a:solidFill>
                                <a:schemeClr val="tx1"/>
                              </a:solidFill>
                              <a:latin typeface="Cambria Math" panose="02040503050406030204" pitchFamily="18" charset="0"/>
                            </a:rPr>
                          </m:ctrlPr>
                        </m:fPr>
                        <m:num>
                          <m:r>
                            <a:rPr lang="cs-CZ" sz="2600" b="0" i="1" smtClean="0">
                              <a:solidFill>
                                <a:schemeClr val="tx1"/>
                              </a:solidFill>
                              <a:latin typeface="Cambria Math" panose="02040503050406030204" pitchFamily="18" charset="0"/>
                            </a:rPr>
                            <m:t>𝑇</m:t>
                          </m:r>
                          <m:r>
                            <a:rPr lang="cs-CZ" sz="2600" b="0" i="1" baseline="-25000" smtClean="0">
                              <a:solidFill>
                                <a:schemeClr val="tx1"/>
                              </a:solidFill>
                              <a:latin typeface="Cambria Math" panose="02040503050406030204" pitchFamily="18" charset="0"/>
                            </a:rPr>
                            <m:t>𝑠</m:t>
                          </m:r>
                        </m:num>
                        <m:den>
                          <m:r>
                            <a:rPr lang="cs-CZ" sz="2600" b="0" i="1" smtClean="0">
                              <a:solidFill>
                                <a:schemeClr val="tx1"/>
                              </a:solidFill>
                              <a:latin typeface="Cambria Math" panose="02040503050406030204" pitchFamily="18" charset="0"/>
                            </a:rPr>
                            <m:t>𝑇</m:t>
                          </m:r>
                          <m:r>
                            <a:rPr lang="cs-CZ" sz="2600" b="0" i="1" baseline="-25000" smtClean="0">
                              <a:solidFill>
                                <a:schemeClr val="tx1"/>
                              </a:solidFill>
                              <a:latin typeface="Cambria Math" panose="02040503050406030204" pitchFamily="18" charset="0"/>
                            </a:rPr>
                            <m:t>𝑝</m:t>
                          </m:r>
                        </m:den>
                      </m:f>
                      <m:r>
                        <a:rPr lang="cs-CZ" sz="2600" b="0" i="1" smtClean="0">
                          <a:solidFill>
                            <a:schemeClr val="tx1"/>
                          </a:solidFill>
                          <a:latin typeface="Cambria Math" panose="02040503050406030204" pitchFamily="18" charset="0"/>
                        </a:rPr>
                        <m:t> ∗</m:t>
                      </m:r>
                      <m:f>
                        <m:fPr>
                          <m:ctrlPr>
                            <a:rPr lang="cs-CZ" sz="2600" i="1" smtClean="0">
                              <a:solidFill>
                                <a:schemeClr val="tx1"/>
                              </a:solidFill>
                              <a:latin typeface="Cambria Math" panose="02040503050406030204" pitchFamily="18" charset="0"/>
                            </a:rPr>
                          </m:ctrlPr>
                        </m:fPr>
                        <m:num>
                          <m:r>
                            <a:rPr lang="cs-CZ" sz="2600" b="0" i="1" smtClean="0">
                              <a:solidFill>
                                <a:schemeClr val="tx1"/>
                              </a:solidFill>
                              <a:latin typeface="Cambria Math" panose="02040503050406030204" pitchFamily="18" charset="0"/>
                            </a:rPr>
                            <m:t>𝑉</m:t>
                          </m:r>
                          <m:r>
                            <a:rPr lang="cs-CZ" sz="2600" b="0" i="1" baseline="-25000" smtClean="0">
                              <a:solidFill>
                                <a:schemeClr val="tx1"/>
                              </a:solidFill>
                              <a:latin typeface="Cambria Math" panose="02040503050406030204" pitchFamily="18" charset="0"/>
                            </a:rPr>
                            <m:t>𝑠</m:t>
                          </m:r>
                        </m:num>
                        <m:den>
                          <m:r>
                            <a:rPr lang="cs-CZ" sz="2600" b="0" i="1" smtClean="0">
                              <a:solidFill>
                                <a:schemeClr val="tx1"/>
                              </a:solidFill>
                              <a:latin typeface="Cambria Math" panose="02040503050406030204" pitchFamily="18" charset="0"/>
                            </a:rPr>
                            <m:t>𝑉</m:t>
                          </m:r>
                          <m:r>
                            <a:rPr lang="cs-CZ" sz="2600" b="0" i="1" baseline="-25000" smtClean="0">
                              <a:solidFill>
                                <a:schemeClr val="tx1"/>
                              </a:solidFill>
                              <a:latin typeface="Cambria Math" panose="02040503050406030204" pitchFamily="18" charset="0"/>
                            </a:rPr>
                            <m:t>𝑝</m:t>
                          </m:r>
                        </m:den>
                      </m:f>
                      <m:r>
                        <a:rPr lang="cs-CZ" sz="2600" b="0" i="1" smtClean="0">
                          <a:solidFill>
                            <a:schemeClr val="tx1"/>
                          </a:solidFill>
                          <a:latin typeface="Cambria Math" panose="02040503050406030204" pitchFamily="18" charset="0"/>
                        </a:rPr>
                        <m:t>=</m:t>
                      </m:r>
                      <m:r>
                        <a:rPr lang="cs-CZ" sz="2600" b="0" i="1" smtClean="0">
                          <a:solidFill>
                            <a:schemeClr val="tx1"/>
                          </a:solidFill>
                          <a:latin typeface="Cambria Math" panose="02040503050406030204" pitchFamily="18" charset="0"/>
                        </a:rPr>
                        <m:t>𝑘𝑒</m:t>
                      </m:r>
                      <m:r>
                        <a:rPr lang="cs-CZ" sz="2600" b="0" i="1" smtClean="0">
                          <a:solidFill>
                            <a:schemeClr val="tx1"/>
                          </a:solidFill>
                          <a:latin typeface="Cambria Math" panose="02040503050406030204" pitchFamily="18" charset="0"/>
                        </a:rPr>
                        <m:t> ∗</m:t>
                      </m:r>
                      <m:r>
                        <a:rPr lang="cs-CZ" sz="2600" b="0" i="1" smtClean="0">
                          <a:solidFill>
                            <a:schemeClr val="tx1"/>
                          </a:solidFill>
                          <a:latin typeface="Cambria Math" panose="02040503050406030204" pitchFamily="18" charset="0"/>
                        </a:rPr>
                        <m:t>𝑘𝑖</m:t>
                      </m:r>
                    </m:oMath>
                  </m:oMathPara>
                </a14:m>
                <a:endParaRPr lang="cs-CZ" sz="2600" baseline="-25000" dirty="0">
                  <a:solidFill>
                    <a:schemeClr val="tx1"/>
                  </a:solidFill>
                </a:endParaRPr>
              </a:p>
              <a:p>
                <a:pPr algn="just"/>
                <a:endParaRPr lang="cs-CZ" sz="2600" dirty="0">
                  <a:solidFill>
                    <a:schemeClr val="tx1"/>
                  </a:solidFill>
                </a:endParaRPr>
              </a:p>
              <a:p>
                <a:pPr algn="just"/>
                <a:r>
                  <a:rPr lang="cs-CZ" sz="2600" dirty="0">
                    <a:solidFill>
                      <a:schemeClr val="tx1"/>
                    </a:solidFill>
                  </a:rPr>
                  <a:t>k</a:t>
                </a:r>
                <a:r>
                  <a:rPr lang="cs-CZ" sz="2600" baseline="-25000" dirty="0">
                    <a:solidFill>
                      <a:schemeClr val="tx1"/>
                    </a:solidFill>
                  </a:rPr>
                  <a:t>e</a:t>
                </a:r>
                <a:r>
                  <a:rPr lang="cs-CZ" sz="2600" dirty="0">
                    <a:solidFill>
                      <a:schemeClr val="tx1"/>
                    </a:solidFill>
                  </a:rPr>
                  <a:t> = koeficient časového (extenzivního) využití, ukazuje stupeň využití časového fondu.</a:t>
                </a:r>
              </a:p>
              <a:p>
                <a:pPr algn="just"/>
                <a:r>
                  <a:rPr lang="cs-CZ" sz="2600" dirty="0" err="1">
                    <a:solidFill>
                      <a:schemeClr val="tx1"/>
                    </a:solidFill>
                  </a:rPr>
                  <a:t>k</a:t>
                </a:r>
                <a:r>
                  <a:rPr lang="cs-CZ" sz="2600" baseline="-25000" dirty="0" err="1">
                    <a:solidFill>
                      <a:schemeClr val="tx1"/>
                    </a:solidFill>
                  </a:rPr>
                  <a:t>i</a:t>
                </a:r>
                <a:r>
                  <a:rPr lang="cs-CZ" sz="2600" dirty="0">
                    <a:solidFill>
                      <a:schemeClr val="tx1"/>
                    </a:solidFill>
                  </a:rPr>
                  <a:t> = koeficient výkonového (intenzivního) využití výrobní kapacity, stupeň využití výkonnostních parametrů stroje nebo zařízení</a:t>
                </a:r>
                <a:r>
                  <a:rPr lang="cs-CZ" sz="1200" dirty="0">
                    <a:solidFill>
                      <a:schemeClr val="tx1"/>
                    </a:solidFill>
                  </a:rPr>
                  <a:t>.</a:t>
                </a:r>
              </a:p>
            </p:txBody>
          </p:sp>
        </mc:Choice>
        <mc:Fallback xmlns="">
          <p:sp>
            <p:nvSpPr>
              <p:cNvPr id="3" name="Zástupný obsah 2">
                <a:extLst>
                  <a:ext uri="{FF2B5EF4-FFF2-40B4-BE49-F238E27FC236}">
                    <a16:creationId xmlns:a16="http://schemas.microsoft.com/office/drawing/2014/main" id="{02F4F1C4-AA9A-B9C0-1321-E5D2CACE7EFA}"/>
                  </a:ext>
                </a:extLst>
              </p:cNvPr>
              <p:cNvSpPr>
                <a:spLocks noGrp="1" noRot="1" noChangeAspect="1" noMove="1" noResize="1" noEditPoints="1" noAdjustHandles="1" noChangeArrowheads="1" noChangeShapeType="1" noTextEdit="1"/>
              </p:cNvSpPr>
              <p:nvPr>
                <p:ph idx="1"/>
              </p:nvPr>
            </p:nvSpPr>
            <p:spPr>
              <a:blipFill>
                <a:blip r:embed="rId2"/>
                <a:stretch>
                  <a:fillRect t="-1493" r="-454"/>
                </a:stretch>
              </a:blipFill>
            </p:spPr>
            <p:txBody>
              <a:bodyPr/>
              <a:lstStyle/>
              <a:p>
                <a:r>
                  <a:rPr lang="cs-CZ">
                    <a:noFill/>
                  </a:rPr>
                  <a:t> </a:t>
                </a:r>
              </a:p>
            </p:txBody>
          </p:sp>
        </mc:Fallback>
      </mc:AlternateContent>
    </p:spTree>
    <p:extLst>
      <p:ext uri="{BB962C8B-B14F-4D97-AF65-F5344CB8AC3E}">
        <p14:creationId xmlns:p14="http://schemas.microsoft.com/office/powerpoint/2010/main" val="445804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F6E785-7EA9-3DBD-06D7-FAEE6031485F}"/>
              </a:ext>
            </a:extLst>
          </p:cNvPr>
          <p:cNvSpPr>
            <a:spLocks noGrp="1"/>
          </p:cNvSpPr>
          <p:nvPr>
            <p:ph type="title"/>
          </p:nvPr>
        </p:nvSpPr>
        <p:spPr/>
        <p:txBody>
          <a:bodyPr/>
          <a:lstStyle/>
          <a:p>
            <a:r>
              <a:rPr lang="cs-CZ" sz="3600" dirty="0"/>
              <a:t>1. Výrobní činnost</a:t>
            </a:r>
          </a:p>
        </p:txBody>
      </p:sp>
      <p:sp>
        <p:nvSpPr>
          <p:cNvPr id="3" name="Zástupný obsah 2">
            <a:extLst>
              <a:ext uri="{FF2B5EF4-FFF2-40B4-BE49-F238E27FC236}">
                <a16:creationId xmlns:a16="http://schemas.microsoft.com/office/drawing/2014/main" id="{9098BFB2-638B-F9A9-F3A3-19D6BD1A3DC0}"/>
              </a:ext>
            </a:extLst>
          </p:cNvPr>
          <p:cNvSpPr>
            <a:spLocks noGrp="1"/>
          </p:cNvSpPr>
          <p:nvPr>
            <p:ph idx="1"/>
          </p:nvPr>
        </p:nvSpPr>
        <p:spPr/>
        <p:txBody>
          <a:bodyPr>
            <a:normAutofit/>
          </a:bodyPr>
          <a:lstStyle/>
          <a:p>
            <a:pPr algn="just"/>
            <a:r>
              <a:rPr lang="cs-CZ" sz="2400" dirty="0">
                <a:solidFill>
                  <a:srgbClr val="C00000"/>
                </a:solidFill>
              </a:rPr>
              <a:t>Širší pojetí</a:t>
            </a:r>
            <a:r>
              <a:rPr lang="cs-CZ" sz="2400" dirty="0"/>
              <a:t> – každé spojení výrobních faktorů za účelem získání určitých výkonů. </a:t>
            </a:r>
          </a:p>
          <a:p>
            <a:pPr algn="just"/>
            <a:r>
              <a:rPr lang="cs-CZ" sz="2400" dirty="0" err="1">
                <a:solidFill>
                  <a:srgbClr val="C00000"/>
                </a:solidFill>
              </a:rPr>
              <a:t>Uzší</a:t>
            </a:r>
            <a:r>
              <a:rPr lang="cs-CZ" sz="2400" dirty="0">
                <a:solidFill>
                  <a:srgbClr val="C00000"/>
                </a:solidFill>
              </a:rPr>
              <a:t> pojetí</a:t>
            </a:r>
            <a:r>
              <a:rPr lang="cs-CZ" sz="2400" dirty="0"/>
              <a:t> – hospodárná přeměna výrobních faktorů v účelné výrobky a služby umožňující podnikatelskému subjektu dosažení zisku.</a:t>
            </a:r>
          </a:p>
          <a:p>
            <a:pPr algn="just"/>
            <a:r>
              <a:rPr lang="cs-CZ" sz="2400" b="1" dirty="0">
                <a:solidFill>
                  <a:srgbClr val="C00000"/>
                </a:solidFill>
              </a:rPr>
              <a:t>Výroba musí vycházet z požadavku trhu.</a:t>
            </a:r>
            <a:r>
              <a:rPr lang="cs-CZ" sz="2400" dirty="0"/>
              <a:t> </a:t>
            </a:r>
          </a:p>
        </p:txBody>
      </p:sp>
    </p:spTree>
    <p:extLst>
      <p:ext uri="{BB962C8B-B14F-4D97-AF65-F5344CB8AC3E}">
        <p14:creationId xmlns:p14="http://schemas.microsoft.com/office/powerpoint/2010/main" val="3020882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E08DB1-CCE9-C65B-D9DF-45C16F59730B}"/>
              </a:ext>
            </a:extLst>
          </p:cNvPr>
          <p:cNvSpPr>
            <a:spLocks noGrp="1"/>
          </p:cNvSpPr>
          <p:nvPr>
            <p:ph type="title"/>
          </p:nvPr>
        </p:nvSpPr>
        <p:spPr/>
        <p:txBody>
          <a:bodyPr/>
          <a:lstStyle/>
          <a:p>
            <a:r>
              <a:rPr lang="cs-CZ" dirty="0"/>
              <a:t>Literatura</a:t>
            </a:r>
          </a:p>
        </p:txBody>
      </p:sp>
      <p:sp>
        <p:nvSpPr>
          <p:cNvPr id="3" name="Zástupný obsah 2">
            <a:extLst>
              <a:ext uri="{FF2B5EF4-FFF2-40B4-BE49-F238E27FC236}">
                <a16:creationId xmlns:a16="http://schemas.microsoft.com/office/drawing/2014/main" id="{66686E3F-273D-35ED-FEC3-5139FC030EFF}"/>
              </a:ext>
            </a:extLst>
          </p:cNvPr>
          <p:cNvSpPr>
            <a:spLocks noGrp="1"/>
          </p:cNvSpPr>
          <p:nvPr>
            <p:ph idx="1"/>
          </p:nvPr>
        </p:nvSpPr>
        <p:spPr/>
        <p:txBody>
          <a:bodyPr>
            <a:normAutofit/>
          </a:bodyPr>
          <a:lstStyle/>
          <a:p>
            <a:pPr algn="just"/>
            <a:r>
              <a:rPr lang="cs-CZ" sz="2400" dirty="0"/>
              <a:t>Procházková, P.T. a E. Jelínková. Podniková ekonomika – klíčové oblasti. Praha: Hrada </a:t>
            </a:r>
            <a:r>
              <a:rPr lang="cs-CZ" sz="2400" dirty="0" err="1"/>
              <a:t>Publishing</a:t>
            </a:r>
            <a:r>
              <a:rPr lang="cs-CZ" sz="2400" dirty="0"/>
              <a:t>, 2018. ISBN 978-80-27-0689-9.</a:t>
            </a:r>
          </a:p>
          <a:p>
            <a:pPr algn="just"/>
            <a:r>
              <a:rPr lang="cs-CZ" sz="2400" dirty="0" err="1"/>
              <a:t>Martinovičová</a:t>
            </a:r>
            <a:r>
              <a:rPr lang="cs-CZ" sz="2400" dirty="0"/>
              <a:t>, D., Konečný, M. a J. Vavřina. Úvod do podnikové ekonomiky. Praha: Grada </a:t>
            </a:r>
            <a:r>
              <a:rPr lang="cs-CZ" sz="2400" dirty="0" err="1"/>
              <a:t>Publishing</a:t>
            </a:r>
            <a:r>
              <a:rPr lang="cs-CZ" sz="2400" dirty="0"/>
              <a:t>, 2019. ISBN 978-80-27-2034-5.</a:t>
            </a:r>
          </a:p>
          <a:p>
            <a:pPr algn="just"/>
            <a:r>
              <a:rPr lang="cs-CZ" sz="2400" dirty="0"/>
              <a:t>Procházková, P.T. a kol. Úvod do podnikové ekonomiky. Plzeň: PREKOMIA, 2017. ISBN 978-80-261-0733-0.</a:t>
            </a:r>
          </a:p>
        </p:txBody>
      </p:sp>
    </p:spTree>
    <p:extLst>
      <p:ext uri="{BB962C8B-B14F-4D97-AF65-F5344CB8AC3E}">
        <p14:creationId xmlns:p14="http://schemas.microsoft.com/office/powerpoint/2010/main" val="98080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22049D-9A72-3AFA-4959-3EBC663310C0}"/>
              </a:ext>
            </a:extLst>
          </p:cNvPr>
          <p:cNvSpPr>
            <a:spLocks noGrp="1"/>
          </p:cNvSpPr>
          <p:nvPr>
            <p:ph type="title"/>
          </p:nvPr>
        </p:nvSpPr>
        <p:spPr/>
        <p:txBody>
          <a:bodyPr/>
          <a:lstStyle/>
          <a:p>
            <a:r>
              <a:rPr lang="cs-CZ" sz="3600" dirty="0"/>
              <a:t>2. Výrobní proces</a:t>
            </a:r>
          </a:p>
        </p:txBody>
      </p:sp>
      <p:sp>
        <p:nvSpPr>
          <p:cNvPr id="3" name="Zástupný obsah 2">
            <a:extLst>
              <a:ext uri="{FF2B5EF4-FFF2-40B4-BE49-F238E27FC236}">
                <a16:creationId xmlns:a16="http://schemas.microsoft.com/office/drawing/2014/main" id="{6396623F-48B7-F8FA-8707-E33259D9D06B}"/>
              </a:ext>
            </a:extLst>
          </p:cNvPr>
          <p:cNvSpPr>
            <a:spLocks noGrp="1"/>
          </p:cNvSpPr>
          <p:nvPr>
            <p:ph idx="1"/>
          </p:nvPr>
        </p:nvSpPr>
        <p:spPr/>
        <p:txBody>
          <a:bodyPr>
            <a:normAutofit fontScale="92500" lnSpcReduction="20000"/>
          </a:bodyPr>
          <a:lstStyle/>
          <a:p>
            <a:pPr algn="just"/>
            <a:r>
              <a:rPr lang="cs-CZ" sz="2400" dirty="0"/>
              <a:t>Výrobní proces - transformace vstupů (materiál, práce atd.) na požadované výstupy (výrobky, služby).</a:t>
            </a:r>
          </a:p>
          <a:p>
            <a:pPr algn="just"/>
            <a:r>
              <a:rPr lang="cs-CZ" sz="2400" dirty="0"/>
              <a:t>Výrobní proces probíhá ve třech etapách:</a:t>
            </a:r>
          </a:p>
          <a:p>
            <a:pPr lvl="1" algn="just">
              <a:buFont typeface="Courier New" panose="02070309020205020404" pitchFamily="49" charset="0"/>
              <a:buChar char="o"/>
            </a:pPr>
            <a:r>
              <a:rPr lang="cs-CZ" sz="2400" dirty="0">
                <a:solidFill>
                  <a:srgbClr val="C00000"/>
                </a:solidFill>
              </a:rPr>
              <a:t>předvýrobní etapa</a:t>
            </a:r>
            <a:r>
              <a:rPr lang="cs-CZ" sz="2400" dirty="0"/>
              <a:t> – vývoj, konstrukční a technologická příprava výrobku,</a:t>
            </a:r>
          </a:p>
          <a:p>
            <a:pPr lvl="1" algn="just">
              <a:buFont typeface="Courier New" panose="02070309020205020404" pitchFamily="49" charset="0"/>
              <a:buChar char="o"/>
            </a:pPr>
            <a:r>
              <a:rPr lang="cs-CZ" sz="2400" dirty="0">
                <a:solidFill>
                  <a:srgbClr val="C00000"/>
                </a:solidFill>
              </a:rPr>
              <a:t>výrobní etapa</a:t>
            </a:r>
            <a:r>
              <a:rPr lang="cs-CZ" sz="2400" dirty="0"/>
              <a:t> – přeměna vstupu na výrobky,</a:t>
            </a:r>
          </a:p>
          <a:p>
            <a:pPr lvl="1" algn="just">
              <a:buFont typeface="Courier New" panose="02070309020205020404" pitchFamily="49" charset="0"/>
              <a:buChar char="o"/>
            </a:pPr>
            <a:r>
              <a:rPr lang="cs-CZ" sz="2400" dirty="0">
                <a:solidFill>
                  <a:srgbClr val="C00000"/>
                </a:solidFill>
              </a:rPr>
              <a:t>odbytová etapa</a:t>
            </a:r>
            <a:r>
              <a:rPr lang="cs-CZ" sz="2400" dirty="0"/>
              <a:t> – skladování, logistika, prodej.</a:t>
            </a:r>
          </a:p>
          <a:p>
            <a:pPr marL="171446" lvl="1" algn="just"/>
            <a:r>
              <a:rPr lang="cs-CZ" sz="2400" dirty="0"/>
              <a:t> Výrobní proces se skládá z procesů:</a:t>
            </a:r>
          </a:p>
          <a:p>
            <a:pPr lvl="1" algn="just">
              <a:buFont typeface="Courier New" panose="02070309020205020404" pitchFamily="49" charset="0"/>
              <a:buChar char="o"/>
            </a:pPr>
            <a:r>
              <a:rPr lang="cs-CZ" sz="2400" dirty="0">
                <a:solidFill>
                  <a:srgbClr val="C00000"/>
                </a:solidFill>
              </a:rPr>
              <a:t>pracovních</a:t>
            </a:r>
            <a:r>
              <a:rPr lang="cs-CZ" sz="2400" dirty="0"/>
              <a:t> – účastní přímo člověk,</a:t>
            </a:r>
          </a:p>
          <a:p>
            <a:pPr lvl="1" algn="just">
              <a:buFont typeface="Courier New" panose="02070309020205020404" pitchFamily="49" charset="0"/>
              <a:buChar char="o"/>
            </a:pPr>
            <a:r>
              <a:rPr lang="cs-CZ" sz="2400" dirty="0">
                <a:solidFill>
                  <a:srgbClr val="C00000"/>
                </a:solidFill>
              </a:rPr>
              <a:t>automatických</a:t>
            </a:r>
            <a:r>
              <a:rPr lang="cs-CZ" sz="2400" dirty="0"/>
              <a:t> – bez přímé účasti člověka,</a:t>
            </a:r>
          </a:p>
          <a:p>
            <a:pPr lvl="1" algn="just">
              <a:buFont typeface="Courier New" panose="02070309020205020404" pitchFamily="49" charset="0"/>
              <a:buChar char="o"/>
            </a:pPr>
            <a:r>
              <a:rPr lang="cs-CZ" sz="2400" dirty="0">
                <a:solidFill>
                  <a:srgbClr val="C00000"/>
                </a:solidFill>
              </a:rPr>
              <a:t>přírodních</a:t>
            </a:r>
            <a:r>
              <a:rPr lang="cs-CZ" sz="2400" dirty="0"/>
              <a:t> – působí přírodní síly.</a:t>
            </a:r>
          </a:p>
        </p:txBody>
      </p:sp>
    </p:spTree>
    <p:extLst>
      <p:ext uri="{BB962C8B-B14F-4D97-AF65-F5344CB8AC3E}">
        <p14:creationId xmlns:p14="http://schemas.microsoft.com/office/powerpoint/2010/main" val="1864521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C61D8-6602-22CB-5C65-E301E6F1B67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0DFE8A8-9F3B-CFF8-3753-597E9E88DCD6}"/>
              </a:ext>
            </a:extLst>
          </p:cNvPr>
          <p:cNvSpPr>
            <a:spLocks noGrp="1"/>
          </p:cNvSpPr>
          <p:nvPr>
            <p:ph type="title"/>
          </p:nvPr>
        </p:nvSpPr>
        <p:spPr/>
        <p:txBody>
          <a:bodyPr/>
          <a:lstStyle/>
          <a:p>
            <a:r>
              <a:rPr lang="cs-CZ" sz="3600" dirty="0"/>
              <a:t>3. Členění výrobního procesu</a:t>
            </a:r>
          </a:p>
        </p:txBody>
      </p:sp>
      <p:sp>
        <p:nvSpPr>
          <p:cNvPr id="3" name="Zástupný obsah 2">
            <a:extLst>
              <a:ext uri="{FF2B5EF4-FFF2-40B4-BE49-F238E27FC236}">
                <a16:creationId xmlns:a16="http://schemas.microsoft.com/office/drawing/2014/main" id="{077EFF46-5DB0-FFC0-3F58-95617C925D06}"/>
              </a:ext>
            </a:extLst>
          </p:cNvPr>
          <p:cNvSpPr>
            <a:spLocks noGrp="1"/>
          </p:cNvSpPr>
          <p:nvPr>
            <p:ph idx="1"/>
          </p:nvPr>
        </p:nvSpPr>
        <p:spPr/>
        <p:txBody>
          <a:bodyPr>
            <a:normAutofit fontScale="92500" lnSpcReduction="10000"/>
          </a:bodyPr>
          <a:lstStyle/>
          <a:p>
            <a:pPr algn="just"/>
            <a:r>
              <a:rPr lang="cs-CZ" sz="2400" dirty="0"/>
              <a:t>Podle použité technologie:</a:t>
            </a:r>
          </a:p>
          <a:p>
            <a:pPr lvl="1" algn="just">
              <a:buFont typeface="Courier New" panose="02070309020205020404" pitchFamily="49" charset="0"/>
              <a:buChar char="o"/>
            </a:pPr>
            <a:r>
              <a:rPr lang="cs-CZ" sz="2400" dirty="0">
                <a:solidFill>
                  <a:srgbClr val="C00000"/>
                </a:solidFill>
              </a:rPr>
              <a:t>mechanicko-fyzikální</a:t>
            </a:r>
            <a:r>
              <a:rPr lang="cs-CZ" sz="2400" dirty="0"/>
              <a:t> – látková podstata vstupní suroviny zůstává stejná,</a:t>
            </a:r>
          </a:p>
          <a:p>
            <a:pPr lvl="1" algn="just">
              <a:buFont typeface="Courier New" panose="02070309020205020404" pitchFamily="49" charset="0"/>
              <a:buChar char="o"/>
            </a:pPr>
            <a:r>
              <a:rPr lang="cs-CZ" sz="2400" dirty="0">
                <a:solidFill>
                  <a:srgbClr val="C00000"/>
                </a:solidFill>
              </a:rPr>
              <a:t>chemické</a:t>
            </a:r>
            <a:r>
              <a:rPr lang="cs-CZ" sz="2400" dirty="0"/>
              <a:t> – látková podstata se mění, </a:t>
            </a:r>
          </a:p>
          <a:p>
            <a:pPr lvl="1" algn="just">
              <a:buFont typeface="Courier New" panose="02070309020205020404" pitchFamily="49" charset="0"/>
              <a:buChar char="o"/>
            </a:pPr>
            <a:r>
              <a:rPr lang="cs-CZ" sz="2400" dirty="0">
                <a:solidFill>
                  <a:srgbClr val="C00000"/>
                </a:solidFill>
              </a:rPr>
              <a:t>biologické</a:t>
            </a:r>
            <a:r>
              <a:rPr lang="cs-CZ" sz="2400" dirty="0"/>
              <a:t> – vstupní surovina mění své vlastnosti.</a:t>
            </a:r>
          </a:p>
          <a:p>
            <a:pPr marL="171446" lvl="1" algn="just"/>
            <a:r>
              <a:rPr lang="cs-CZ" sz="2400" dirty="0"/>
              <a:t>Podle etap výroby</a:t>
            </a:r>
          </a:p>
          <a:p>
            <a:pPr lvl="1" algn="just">
              <a:buFont typeface="Courier New" panose="02070309020205020404" pitchFamily="49" charset="0"/>
              <a:buChar char="o"/>
            </a:pPr>
            <a:r>
              <a:rPr lang="cs-CZ" sz="2400" dirty="0" err="1">
                <a:solidFill>
                  <a:srgbClr val="C00000"/>
                </a:solidFill>
              </a:rPr>
              <a:t>předzhotovující</a:t>
            </a:r>
            <a:r>
              <a:rPr lang="cs-CZ" sz="2400" dirty="0"/>
              <a:t> – výroba základních dílů pomocí obrábění, tváření atd.,</a:t>
            </a:r>
          </a:p>
          <a:p>
            <a:pPr lvl="1" algn="just">
              <a:buFont typeface="Courier New" panose="02070309020205020404" pitchFamily="49" charset="0"/>
              <a:buChar char="o"/>
            </a:pPr>
            <a:r>
              <a:rPr lang="cs-CZ" sz="2400" dirty="0">
                <a:solidFill>
                  <a:srgbClr val="C00000"/>
                </a:solidFill>
              </a:rPr>
              <a:t>zhotovující</a:t>
            </a:r>
            <a:r>
              <a:rPr lang="cs-CZ" sz="2400" dirty="0"/>
              <a:t> – předmontáž výroba základních sestav,</a:t>
            </a:r>
          </a:p>
          <a:p>
            <a:pPr lvl="1" algn="just">
              <a:buFont typeface="Courier New" panose="02070309020205020404" pitchFamily="49" charset="0"/>
              <a:buChar char="o"/>
            </a:pPr>
            <a:r>
              <a:rPr lang="cs-CZ" sz="2400" dirty="0">
                <a:solidFill>
                  <a:srgbClr val="C00000"/>
                </a:solidFill>
              </a:rPr>
              <a:t>dohotovující</a:t>
            </a:r>
            <a:r>
              <a:rPr lang="cs-CZ" sz="2400" dirty="0"/>
              <a:t> – výroba finálních produktů.</a:t>
            </a:r>
          </a:p>
        </p:txBody>
      </p:sp>
    </p:spTree>
    <p:extLst>
      <p:ext uri="{BB962C8B-B14F-4D97-AF65-F5344CB8AC3E}">
        <p14:creationId xmlns:p14="http://schemas.microsoft.com/office/powerpoint/2010/main" val="241648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4D14D-C395-7A1E-3C97-85F2F562561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343C70A-5295-FE0A-CA8C-2BCA7680D15D}"/>
              </a:ext>
            </a:extLst>
          </p:cNvPr>
          <p:cNvSpPr>
            <a:spLocks noGrp="1"/>
          </p:cNvSpPr>
          <p:nvPr>
            <p:ph type="title"/>
          </p:nvPr>
        </p:nvSpPr>
        <p:spPr/>
        <p:txBody>
          <a:bodyPr/>
          <a:lstStyle/>
          <a:p>
            <a:r>
              <a:rPr lang="cs-CZ" sz="3600" dirty="0"/>
              <a:t>3. Členění výrobního procesu</a:t>
            </a:r>
          </a:p>
        </p:txBody>
      </p:sp>
      <p:sp>
        <p:nvSpPr>
          <p:cNvPr id="3" name="Zástupný obsah 2">
            <a:extLst>
              <a:ext uri="{FF2B5EF4-FFF2-40B4-BE49-F238E27FC236}">
                <a16:creationId xmlns:a16="http://schemas.microsoft.com/office/drawing/2014/main" id="{F68EE2F0-BAAA-07EE-295A-654274D155EE}"/>
              </a:ext>
            </a:extLst>
          </p:cNvPr>
          <p:cNvSpPr>
            <a:spLocks noGrp="1"/>
          </p:cNvSpPr>
          <p:nvPr>
            <p:ph idx="1"/>
          </p:nvPr>
        </p:nvSpPr>
        <p:spPr/>
        <p:txBody>
          <a:bodyPr>
            <a:normAutofit/>
          </a:bodyPr>
          <a:lstStyle/>
          <a:p>
            <a:pPr algn="just"/>
            <a:r>
              <a:rPr lang="cs-CZ" sz="2400" dirty="0"/>
              <a:t>Podle výrobního programu:</a:t>
            </a:r>
          </a:p>
          <a:p>
            <a:pPr lvl="1" algn="just">
              <a:buFont typeface="Courier New" panose="02070309020205020404" pitchFamily="49" charset="0"/>
              <a:buChar char="o"/>
            </a:pPr>
            <a:r>
              <a:rPr lang="cs-CZ" sz="2200" dirty="0">
                <a:solidFill>
                  <a:srgbClr val="C00000"/>
                </a:solidFill>
              </a:rPr>
              <a:t>Hlavní výroba</a:t>
            </a:r>
            <a:r>
              <a:rPr lang="cs-CZ" sz="2200" dirty="0"/>
              <a:t> – její výstupy tvoří hlavní náplň výroby podniku.</a:t>
            </a:r>
          </a:p>
          <a:p>
            <a:pPr lvl="1" algn="just">
              <a:buFont typeface="Courier New" panose="02070309020205020404" pitchFamily="49" charset="0"/>
              <a:buChar char="o"/>
            </a:pPr>
            <a:r>
              <a:rPr lang="cs-CZ" sz="2200" dirty="0">
                <a:solidFill>
                  <a:srgbClr val="C00000"/>
                </a:solidFill>
              </a:rPr>
              <a:t>Vedlejší výroba</a:t>
            </a:r>
            <a:r>
              <a:rPr lang="cs-CZ" sz="2200" dirty="0"/>
              <a:t> – výroba polotovarů, náhradních dílů.</a:t>
            </a:r>
          </a:p>
          <a:p>
            <a:pPr lvl="1" algn="just">
              <a:buFont typeface="Courier New" panose="02070309020205020404" pitchFamily="49" charset="0"/>
              <a:buChar char="o"/>
            </a:pPr>
            <a:r>
              <a:rPr lang="cs-CZ" sz="2200" dirty="0">
                <a:solidFill>
                  <a:srgbClr val="C00000"/>
                </a:solidFill>
              </a:rPr>
              <a:t>Doplňková výroba</a:t>
            </a:r>
            <a:r>
              <a:rPr lang="cs-CZ" sz="2200" dirty="0"/>
              <a:t> – její výstupy vznikají využitím a zpracováním odpadu z hlavní a vedlejší výroby, může jít také o využití volné výrobní kapacity.</a:t>
            </a:r>
          </a:p>
          <a:p>
            <a:pPr lvl="1" algn="just">
              <a:buFont typeface="Courier New" panose="02070309020205020404" pitchFamily="49" charset="0"/>
              <a:buChar char="o"/>
            </a:pPr>
            <a:r>
              <a:rPr lang="cs-CZ" sz="2200" dirty="0">
                <a:solidFill>
                  <a:srgbClr val="C00000"/>
                </a:solidFill>
              </a:rPr>
              <a:t>Přidružená výroba</a:t>
            </a:r>
            <a:r>
              <a:rPr lang="cs-CZ" sz="2200" dirty="0"/>
              <a:t> – liší se od předcházejících druhů výrob. </a:t>
            </a:r>
          </a:p>
          <a:p>
            <a:pPr marL="0" indent="0" algn="just">
              <a:buNone/>
            </a:pPr>
            <a:r>
              <a:rPr lang="cs-CZ" sz="2400" dirty="0"/>
              <a:t>V podniku probíhají také pomocné výrobní procesy (údržba strojů a budov) a obslužné výrobní procesy (skladování, doprava, balení).</a:t>
            </a:r>
          </a:p>
        </p:txBody>
      </p:sp>
    </p:spTree>
    <p:extLst>
      <p:ext uri="{BB962C8B-B14F-4D97-AF65-F5344CB8AC3E}">
        <p14:creationId xmlns:p14="http://schemas.microsoft.com/office/powerpoint/2010/main" val="377708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906EA-F6E9-FB88-9FBF-5B5A5D52D80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FE0B882-2FEE-70CF-C1C5-87E110509130}"/>
              </a:ext>
            </a:extLst>
          </p:cNvPr>
          <p:cNvSpPr>
            <a:spLocks noGrp="1"/>
          </p:cNvSpPr>
          <p:nvPr>
            <p:ph type="title"/>
          </p:nvPr>
        </p:nvSpPr>
        <p:spPr/>
        <p:txBody>
          <a:bodyPr/>
          <a:lstStyle/>
          <a:p>
            <a:r>
              <a:rPr lang="cs-CZ" sz="3600" dirty="0"/>
              <a:t>3. Členění výrobního procesu</a:t>
            </a:r>
          </a:p>
        </p:txBody>
      </p:sp>
      <p:sp>
        <p:nvSpPr>
          <p:cNvPr id="3" name="Zástupný obsah 2">
            <a:extLst>
              <a:ext uri="{FF2B5EF4-FFF2-40B4-BE49-F238E27FC236}">
                <a16:creationId xmlns:a16="http://schemas.microsoft.com/office/drawing/2014/main" id="{FB9725FA-29DE-4B9F-3266-3A038E05607B}"/>
              </a:ext>
            </a:extLst>
          </p:cNvPr>
          <p:cNvSpPr>
            <a:spLocks noGrp="1"/>
          </p:cNvSpPr>
          <p:nvPr>
            <p:ph idx="1"/>
          </p:nvPr>
        </p:nvSpPr>
        <p:spPr/>
        <p:txBody>
          <a:bodyPr>
            <a:normAutofit fontScale="77500" lnSpcReduction="20000"/>
          </a:bodyPr>
          <a:lstStyle/>
          <a:p>
            <a:pPr algn="just"/>
            <a:r>
              <a:rPr lang="cs-CZ" sz="2400" dirty="0"/>
              <a:t>Podle charakteru přeměny pracovních předmětů:</a:t>
            </a:r>
          </a:p>
          <a:p>
            <a:pPr lvl="1" algn="just"/>
            <a:r>
              <a:rPr lang="cs-CZ" sz="2400" dirty="0">
                <a:solidFill>
                  <a:srgbClr val="C00000"/>
                </a:solidFill>
              </a:rPr>
              <a:t>Technologické procesy</a:t>
            </a:r>
            <a:r>
              <a:rPr lang="cs-CZ" sz="2400" dirty="0"/>
              <a:t> – mění se pracovní předmět</a:t>
            </a:r>
          </a:p>
          <a:p>
            <a:pPr lvl="1" algn="just"/>
            <a:r>
              <a:rPr lang="cs-CZ" sz="2400" dirty="0">
                <a:solidFill>
                  <a:srgbClr val="C00000"/>
                </a:solidFill>
              </a:rPr>
              <a:t>Netechnologické </a:t>
            </a:r>
            <a:r>
              <a:rPr lang="cs-CZ" sz="2400" dirty="0"/>
              <a:t>– nemění se pracovní předmět</a:t>
            </a:r>
          </a:p>
          <a:p>
            <a:pPr algn="just"/>
            <a:r>
              <a:rPr lang="cs-CZ" sz="2400" dirty="0"/>
              <a:t>Podle opakovatelnosti výroby:</a:t>
            </a:r>
          </a:p>
          <a:p>
            <a:pPr lvl="1" algn="just"/>
            <a:r>
              <a:rPr lang="cs-CZ" sz="2400" dirty="0">
                <a:solidFill>
                  <a:srgbClr val="C00000"/>
                </a:solidFill>
              </a:rPr>
              <a:t>Kusová</a:t>
            </a:r>
            <a:r>
              <a:rPr lang="cs-CZ" sz="2400" dirty="0"/>
              <a:t> - malé množství, v jednom vyhotovení</a:t>
            </a:r>
          </a:p>
          <a:p>
            <a:pPr lvl="1" algn="just"/>
            <a:r>
              <a:rPr lang="cs-CZ" sz="2400" dirty="0">
                <a:solidFill>
                  <a:srgbClr val="C00000"/>
                </a:solidFill>
              </a:rPr>
              <a:t>Sériová</a:t>
            </a:r>
            <a:r>
              <a:rPr lang="cs-CZ" sz="2400" dirty="0"/>
              <a:t> - výroba stejného výrobku se opakuje</a:t>
            </a:r>
          </a:p>
          <a:p>
            <a:pPr lvl="1" algn="just"/>
            <a:r>
              <a:rPr lang="cs-CZ" sz="2400" dirty="0">
                <a:solidFill>
                  <a:srgbClr val="C00000"/>
                </a:solidFill>
              </a:rPr>
              <a:t>Hromadná</a:t>
            </a:r>
            <a:r>
              <a:rPr lang="cs-CZ" sz="2400" dirty="0"/>
              <a:t> – výroba velkého množství jednoho nebo malého počtu druhů výrobků</a:t>
            </a:r>
          </a:p>
          <a:p>
            <a:r>
              <a:rPr lang="cs-CZ" sz="1900" dirty="0"/>
              <a:t>Podle </a:t>
            </a:r>
            <a:r>
              <a:rPr lang="cs-CZ" sz="1900" dirty="0" err="1"/>
              <a:t>Druckera</a:t>
            </a:r>
            <a:r>
              <a:rPr lang="cs-CZ" sz="1900" dirty="0"/>
              <a:t> lze výrobu dělit následovně:</a:t>
            </a:r>
          </a:p>
          <a:p>
            <a:pPr lvl="1"/>
            <a:r>
              <a:rPr lang="cs-CZ" sz="1900" dirty="0">
                <a:solidFill>
                  <a:srgbClr val="C00000"/>
                </a:solidFill>
              </a:rPr>
              <a:t>Zakázková výroba</a:t>
            </a:r>
            <a:r>
              <a:rPr lang="cs-CZ" sz="1900" dirty="0"/>
              <a:t> - dle přání zákazníka, kusově</a:t>
            </a:r>
          </a:p>
          <a:p>
            <a:pPr lvl="1"/>
            <a:r>
              <a:rPr lang="cs-CZ" sz="1900" dirty="0">
                <a:solidFill>
                  <a:srgbClr val="C00000"/>
                </a:solidFill>
              </a:rPr>
              <a:t>Hromadná výroba</a:t>
            </a:r>
            <a:r>
              <a:rPr lang="cs-CZ" sz="1900" dirty="0"/>
              <a:t> - unifikovaný produkt</a:t>
            </a:r>
          </a:p>
          <a:p>
            <a:pPr lvl="1"/>
            <a:r>
              <a:rPr lang="cs-CZ" sz="1900" dirty="0">
                <a:solidFill>
                  <a:srgbClr val="C00000"/>
                </a:solidFill>
              </a:rPr>
              <a:t>Pružná výroba</a:t>
            </a:r>
            <a:r>
              <a:rPr lang="cs-CZ" sz="1900" dirty="0"/>
              <a:t> - kombinace zakázkové a hromadné výroby</a:t>
            </a:r>
          </a:p>
          <a:p>
            <a:pPr lvl="1"/>
            <a:r>
              <a:rPr lang="cs-CZ" sz="1900" dirty="0">
                <a:solidFill>
                  <a:srgbClr val="C00000"/>
                </a:solidFill>
              </a:rPr>
              <a:t>Plynulá výroba</a:t>
            </a:r>
            <a:r>
              <a:rPr lang="cs-CZ" sz="1900" dirty="0"/>
              <a:t> - vysoce autonomní výrobní proces, hromadná výroba</a:t>
            </a:r>
          </a:p>
          <a:p>
            <a:pPr lvl="1" algn="just"/>
            <a:endParaRPr lang="cs-CZ" sz="2400" dirty="0"/>
          </a:p>
          <a:p>
            <a:pPr lvl="1" algn="just"/>
            <a:endParaRPr lang="cs-CZ" sz="2400" dirty="0"/>
          </a:p>
        </p:txBody>
      </p:sp>
    </p:spTree>
    <p:extLst>
      <p:ext uri="{BB962C8B-B14F-4D97-AF65-F5344CB8AC3E}">
        <p14:creationId xmlns:p14="http://schemas.microsoft.com/office/powerpoint/2010/main" val="1980516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743D9-A29C-D708-614E-76D72CA1100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7EE2139-8291-1004-00BF-3F583D908B32}"/>
              </a:ext>
            </a:extLst>
          </p:cNvPr>
          <p:cNvSpPr>
            <a:spLocks noGrp="1"/>
          </p:cNvSpPr>
          <p:nvPr>
            <p:ph type="title"/>
          </p:nvPr>
        </p:nvSpPr>
        <p:spPr/>
        <p:txBody>
          <a:bodyPr/>
          <a:lstStyle/>
          <a:p>
            <a:r>
              <a:rPr lang="cs-CZ" sz="3600" dirty="0"/>
              <a:t>4. Příprava a plánování výroby</a:t>
            </a:r>
            <a:br>
              <a:rPr lang="cs-CZ" sz="3600" dirty="0"/>
            </a:br>
            <a:r>
              <a:rPr lang="cs-CZ" sz="3600" dirty="0"/>
              <a:t>4.1 Příprava výroby</a:t>
            </a:r>
          </a:p>
        </p:txBody>
      </p:sp>
      <p:sp>
        <p:nvSpPr>
          <p:cNvPr id="3" name="Zástupný obsah 2">
            <a:extLst>
              <a:ext uri="{FF2B5EF4-FFF2-40B4-BE49-F238E27FC236}">
                <a16:creationId xmlns:a16="http://schemas.microsoft.com/office/drawing/2014/main" id="{BCEF6CE1-5736-6FFF-3C4E-29F44D336476}"/>
              </a:ext>
            </a:extLst>
          </p:cNvPr>
          <p:cNvSpPr>
            <a:spLocks noGrp="1"/>
          </p:cNvSpPr>
          <p:nvPr>
            <p:ph idx="1"/>
          </p:nvPr>
        </p:nvSpPr>
        <p:spPr>
          <a:xfrm>
            <a:off x="540000" y="1841255"/>
            <a:ext cx="8064000" cy="4081204"/>
          </a:xfrm>
        </p:spPr>
        <p:txBody>
          <a:bodyPr>
            <a:normAutofit fontScale="85000" lnSpcReduction="20000"/>
          </a:bodyPr>
          <a:lstStyle/>
          <a:p>
            <a:pPr algn="just"/>
            <a:r>
              <a:rPr lang="cs-CZ" dirty="0"/>
              <a:t>Příprava výroby – určuje parametry a způsoby průběhu následujících výrobních činností. Zahrnuje </a:t>
            </a:r>
            <a:r>
              <a:rPr lang="cs-CZ" dirty="0">
                <a:solidFill>
                  <a:srgbClr val="C00000"/>
                </a:solidFill>
              </a:rPr>
              <a:t>technickou přípravu výroby</a:t>
            </a:r>
            <a:r>
              <a:rPr lang="cs-CZ" dirty="0"/>
              <a:t> (výstupem je technická dokumentace):</a:t>
            </a:r>
          </a:p>
          <a:p>
            <a:pPr lvl="1" algn="just">
              <a:buFont typeface="Courier New" panose="02070309020205020404" pitchFamily="49" charset="0"/>
              <a:buChar char="o"/>
            </a:pPr>
            <a:r>
              <a:rPr lang="cs-CZ" dirty="0"/>
              <a:t>Vypracování konstrukčních a technologických </a:t>
            </a:r>
            <a:r>
              <a:rPr lang="cs-CZ" dirty="0" err="1"/>
              <a:t>podkladůpro</a:t>
            </a:r>
            <a:r>
              <a:rPr lang="cs-CZ" dirty="0"/>
              <a:t> výrobu prototypu</a:t>
            </a:r>
          </a:p>
          <a:p>
            <a:pPr lvl="1" algn="just">
              <a:buFont typeface="Courier New" panose="02070309020205020404" pitchFamily="49" charset="0"/>
              <a:buChar char="o"/>
            </a:pPr>
            <a:r>
              <a:rPr lang="cs-CZ" dirty="0"/>
              <a:t>Výrobu prototypu a ověřovací zkoušky prototypu</a:t>
            </a:r>
          </a:p>
          <a:p>
            <a:pPr lvl="1" algn="just">
              <a:buFont typeface="Courier New" panose="02070309020205020404" pitchFamily="49" charset="0"/>
              <a:buChar char="o"/>
            </a:pPr>
            <a:r>
              <a:rPr lang="cs-CZ" dirty="0"/>
              <a:t>Úpravu technické dokumentace prototypu</a:t>
            </a:r>
          </a:p>
          <a:p>
            <a:pPr lvl="1" algn="just">
              <a:buFont typeface="Courier New" panose="02070309020205020404" pitchFamily="49" charset="0"/>
              <a:buChar char="o"/>
            </a:pPr>
            <a:r>
              <a:rPr lang="cs-CZ" dirty="0"/>
              <a:t>Vypracování konstrukční dokumentace pro výrobu ověřovací série pro kusovou výrobu</a:t>
            </a:r>
          </a:p>
          <a:p>
            <a:pPr lvl="1" algn="just">
              <a:buFont typeface="Courier New" panose="02070309020205020404" pitchFamily="49" charset="0"/>
              <a:buChar char="o"/>
            </a:pPr>
            <a:r>
              <a:rPr lang="cs-CZ" dirty="0"/>
              <a:t>Technologická příprava ověřovací série nebo kusové výroby.</a:t>
            </a:r>
          </a:p>
          <a:p>
            <a:pPr algn="just"/>
            <a:r>
              <a:rPr lang="cs-CZ" dirty="0">
                <a:solidFill>
                  <a:srgbClr val="C00000"/>
                </a:solidFill>
              </a:rPr>
              <a:t>Materiální přípravu výroby</a:t>
            </a:r>
            <a:r>
              <a:rPr lang="cs-CZ" dirty="0"/>
              <a:t>– vybavení výroby speciálními pracovními prostředky, příprava materiálu, zajištění řízení jakosti, zajištění výroby energií a vnitropodnikovou dopravou.</a:t>
            </a:r>
          </a:p>
          <a:p>
            <a:pPr algn="just"/>
            <a:r>
              <a:rPr lang="cs-CZ" dirty="0">
                <a:solidFill>
                  <a:srgbClr val="C00000"/>
                </a:solidFill>
              </a:rPr>
              <a:t>Personální přípravu výroby</a:t>
            </a:r>
            <a:r>
              <a:rPr lang="cs-CZ" dirty="0"/>
              <a:t> – zajištění kvalifikovaných pracovníků.</a:t>
            </a:r>
          </a:p>
          <a:p>
            <a:pPr algn="just"/>
            <a:r>
              <a:rPr lang="cs-CZ" dirty="0">
                <a:solidFill>
                  <a:srgbClr val="C00000"/>
                </a:solidFill>
              </a:rPr>
              <a:t>Organizační přípravu výroby</a:t>
            </a:r>
            <a:r>
              <a:rPr lang="cs-CZ" dirty="0"/>
              <a:t> – optimální uspořádání výrobního procesu z pohledu věcného, prostorového i časového.</a:t>
            </a:r>
          </a:p>
        </p:txBody>
      </p:sp>
    </p:spTree>
    <p:extLst>
      <p:ext uri="{BB962C8B-B14F-4D97-AF65-F5344CB8AC3E}">
        <p14:creationId xmlns:p14="http://schemas.microsoft.com/office/powerpoint/2010/main" val="3692385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1B572F-194A-5E1E-A837-6657FD8D0D34}"/>
              </a:ext>
            </a:extLst>
          </p:cNvPr>
          <p:cNvSpPr>
            <a:spLocks noGrp="1"/>
          </p:cNvSpPr>
          <p:nvPr>
            <p:ph type="title"/>
          </p:nvPr>
        </p:nvSpPr>
        <p:spPr/>
        <p:txBody>
          <a:bodyPr/>
          <a:lstStyle/>
          <a:p>
            <a:r>
              <a:rPr lang="cs-CZ" sz="3600" dirty="0"/>
              <a:t>4. Příprava a plánování výroby</a:t>
            </a:r>
            <a:br>
              <a:rPr lang="cs-CZ" sz="3600" dirty="0"/>
            </a:br>
            <a:r>
              <a:rPr lang="cs-CZ" sz="3600" dirty="0"/>
              <a:t>4.2 Plánování výroby</a:t>
            </a:r>
          </a:p>
        </p:txBody>
      </p:sp>
      <p:sp>
        <p:nvSpPr>
          <p:cNvPr id="3" name="Zástupný obsah 2">
            <a:extLst>
              <a:ext uri="{FF2B5EF4-FFF2-40B4-BE49-F238E27FC236}">
                <a16:creationId xmlns:a16="http://schemas.microsoft.com/office/drawing/2014/main" id="{CD715980-F8E3-0FC0-AE63-88A5A34ACE4C}"/>
              </a:ext>
            </a:extLst>
          </p:cNvPr>
          <p:cNvSpPr>
            <a:spLocks noGrp="1"/>
          </p:cNvSpPr>
          <p:nvPr>
            <p:ph idx="1"/>
          </p:nvPr>
        </p:nvSpPr>
        <p:spPr/>
        <p:txBody>
          <a:bodyPr>
            <a:normAutofit lnSpcReduction="10000"/>
          </a:bodyPr>
          <a:lstStyle/>
          <a:p>
            <a:pPr algn="just"/>
            <a:r>
              <a:rPr lang="cs-CZ" sz="2400" dirty="0">
                <a:solidFill>
                  <a:srgbClr val="C00000"/>
                </a:solidFill>
              </a:rPr>
              <a:t>Plánování výroby </a:t>
            </a:r>
            <a:r>
              <a:rPr lang="cs-CZ" sz="2400" dirty="0"/>
              <a:t>– je základem pro splnění dodacích termínů smluvených se zákazníky, pro využití výrobních faktorů v podniku a následně pro dosažení zisku.</a:t>
            </a:r>
          </a:p>
          <a:p>
            <a:pPr algn="just"/>
            <a:r>
              <a:rPr lang="cs-CZ" sz="2400" dirty="0"/>
              <a:t>Plán výroby se zaměřuje na:</a:t>
            </a:r>
          </a:p>
          <a:p>
            <a:pPr lvl="1" algn="just"/>
            <a:r>
              <a:rPr lang="cs-CZ" sz="2400" dirty="0"/>
              <a:t>Plánování výrobního program – Co budu vyrábět a pro koho?</a:t>
            </a:r>
          </a:p>
          <a:p>
            <a:pPr lvl="1" algn="just"/>
            <a:r>
              <a:rPr lang="cs-CZ" sz="2400" dirty="0"/>
              <a:t>Plánování výrobního procesu a výrobní kapacity – Jak budu vyrábět? Kdy to budu vyrábět?</a:t>
            </a:r>
          </a:p>
          <a:p>
            <a:pPr lvl="1" algn="just"/>
            <a:r>
              <a:rPr lang="cs-CZ" sz="2400" dirty="0"/>
              <a:t>Plánování zdrojů - Z čeho budu vyrábět? Za kolik budu vyrábět?</a:t>
            </a:r>
          </a:p>
          <a:p>
            <a:pPr lvl="1" algn="just"/>
            <a:endParaRPr lang="cs-CZ" sz="2400" dirty="0"/>
          </a:p>
        </p:txBody>
      </p:sp>
    </p:spTree>
    <p:extLst>
      <p:ext uri="{BB962C8B-B14F-4D97-AF65-F5344CB8AC3E}">
        <p14:creationId xmlns:p14="http://schemas.microsoft.com/office/powerpoint/2010/main" val="2798507313"/>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A52299-0A53-4721-B31F-8FA30F217965}">
  <ds:schemaRefs>
    <ds:schemaRef ds:uri="http://schemas.microsoft.com/sharepoint/v3/contenttype/forms"/>
  </ds:schemaRefs>
</ds:datastoreItem>
</file>

<file path=customXml/itemProps2.xml><?xml version="1.0" encoding="utf-8"?>
<ds:datastoreItem xmlns:ds="http://schemas.openxmlformats.org/officeDocument/2006/customXml" ds:itemID="{93CE2964-7F69-4E72-92D7-96CA5FB750D3}">
  <ds:schemaRefs>
    <ds:schemaRef ds:uri="http://schemas.microsoft.com/office/2006/documentManagement/types"/>
    <ds:schemaRef ds:uri="http://purl.org/dc/elements/1.1/"/>
    <ds:schemaRef ds:uri="8ecbcb86-b731-4611-b369-1887ab3d3c8c"/>
    <ds:schemaRef ds:uri="http://schemas.microsoft.com/office/2006/metadata/properties"/>
    <ds:schemaRef ds:uri="http://schemas.microsoft.com/office/infopath/2007/PartnerControls"/>
    <ds:schemaRef ds:uri="http://purl.org/dc/dcmitype/"/>
    <ds:schemaRef ds:uri="e5af2723-ed53-4308-af2e-df55c807cb65"/>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14352</TotalTime>
  <Words>2558</Words>
  <Application>Microsoft Office PowerPoint</Application>
  <PresentationFormat>Předvádění na obrazovce (4:3)</PresentationFormat>
  <Paragraphs>235</Paragraphs>
  <Slides>30</Slides>
  <Notes>10</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30</vt:i4>
      </vt:variant>
    </vt:vector>
  </HeadingPairs>
  <TitlesOfParts>
    <vt:vector size="40" baseType="lpstr">
      <vt:lpstr>Aptos</vt:lpstr>
      <vt:lpstr>Arial</vt:lpstr>
      <vt:lpstr>Calibri</vt:lpstr>
      <vt:lpstr>Calibri Light</vt:lpstr>
      <vt:lpstr>Cambria Math</vt:lpstr>
      <vt:lpstr>Courier New</vt:lpstr>
      <vt:lpstr>Symbol</vt:lpstr>
      <vt:lpstr>Times New Roman</vt:lpstr>
      <vt:lpstr>Wingdings</vt:lpstr>
      <vt:lpstr>Motiv Office</vt:lpstr>
      <vt:lpstr>  PODniková ekonomika  přednáška</vt:lpstr>
      <vt:lpstr>Obsah </vt:lpstr>
      <vt:lpstr>1. Výrobní činnost</vt:lpstr>
      <vt:lpstr>2. Výrobní proces</vt:lpstr>
      <vt:lpstr>3. Členění výrobního procesu</vt:lpstr>
      <vt:lpstr>3. Členění výrobního procesu</vt:lpstr>
      <vt:lpstr>3. Členění výrobního procesu</vt:lpstr>
      <vt:lpstr>4. Příprava a plánování výroby 4.1 Příprava výroby</vt:lpstr>
      <vt:lpstr>4. Příprava a plánování výroby 4.2 Plánování výroby</vt:lpstr>
      <vt:lpstr>4. Příprava a plánování výroby 4.2 Plánování výroby</vt:lpstr>
      <vt:lpstr>Prezentace aplikace PowerPoint</vt:lpstr>
      <vt:lpstr>4. Příprava a plánování výroby 4.2 Plánování výroby</vt:lpstr>
      <vt:lpstr>Prezentace aplikace PowerPoint</vt:lpstr>
      <vt:lpstr>Prezentace aplikace PowerPoint</vt:lpstr>
      <vt:lpstr>Prezentace aplikace PowerPoint</vt:lpstr>
      <vt:lpstr>5. Výrobní kapacita</vt:lpstr>
      <vt:lpstr>5. Výrobní kapacita</vt:lpstr>
      <vt:lpstr>5. Výrobní kapacita</vt:lpstr>
      <vt:lpstr>5. Výrobní kapacita</vt:lpstr>
      <vt:lpstr>5. Výrobní kapacita</vt:lpstr>
      <vt:lpstr>5. Výrobní kapacita</vt:lpstr>
      <vt:lpstr>5. Výrobní kapacita</vt:lpstr>
      <vt:lpstr>5. Výrobní kapacita</vt:lpstr>
      <vt:lpstr>5. Výrobní kapacita</vt:lpstr>
      <vt:lpstr>6. Výrobní kapacita</vt:lpstr>
      <vt:lpstr>5. Výrobní kapacita</vt:lpstr>
      <vt:lpstr>5. Výrobní kapacita – využití </vt:lpstr>
      <vt:lpstr>5. Výrobní kapacita - využití</vt:lpstr>
      <vt:lpstr>5. Výrobní kapacita - využití</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Volfová Veronika</cp:lastModifiedBy>
  <cp:revision>97</cp:revision>
  <dcterms:created xsi:type="dcterms:W3CDTF">2020-09-10T07:22:32Z</dcterms:created>
  <dcterms:modified xsi:type="dcterms:W3CDTF">2025-11-12T07:40:34Z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