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8"/>
  </p:notesMasterIdLst>
  <p:sldIdLst>
    <p:sldId id="319" r:id="rId5"/>
    <p:sldId id="257" r:id="rId6"/>
    <p:sldId id="307" r:id="rId7"/>
    <p:sldId id="309" r:id="rId8"/>
    <p:sldId id="258" r:id="rId9"/>
    <p:sldId id="262" r:id="rId10"/>
    <p:sldId id="264" r:id="rId11"/>
    <p:sldId id="310" r:id="rId12"/>
    <p:sldId id="311" r:id="rId13"/>
    <p:sldId id="327" r:id="rId14"/>
    <p:sldId id="321" r:id="rId15"/>
    <p:sldId id="322" r:id="rId16"/>
    <p:sldId id="312" r:id="rId17"/>
    <p:sldId id="313" r:id="rId18"/>
    <p:sldId id="314" r:id="rId19"/>
    <p:sldId id="323" r:id="rId20"/>
    <p:sldId id="326" r:id="rId21"/>
    <p:sldId id="324" r:id="rId22"/>
    <p:sldId id="325" r:id="rId23"/>
    <p:sldId id="330" r:id="rId24"/>
    <p:sldId id="331" r:id="rId25"/>
    <p:sldId id="332" r:id="rId26"/>
    <p:sldId id="333" r:id="rId27"/>
    <p:sldId id="315" r:id="rId28"/>
    <p:sldId id="316" r:id="rId29"/>
    <p:sldId id="320" r:id="rId30"/>
    <p:sldId id="328" r:id="rId31"/>
    <p:sldId id="329" r:id="rId32"/>
    <p:sldId id="296" r:id="rId33"/>
    <p:sldId id="294" r:id="rId34"/>
    <p:sldId id="295" r:id="rId35"/>
    <p:sldId id="293" r:id="rId36"/>
    <p:sldId id="292" r:id="rId3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41" autoAdjust="0"/>
  </p:normalViewPr>
  <p:slideViewPr>
    <p:cSldViewPr snapToGrid="0" showGuides="1">
      <p:cViewPr varScale="1">
        <p:scale>
          <a:sx n="105" d="100"/>
          <a:sy n="105" d="100"/>
        </p:scale>
        <p:origin x="165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13B585-50A8-430E-B0DC-EC1878AB47EE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C0201-7A28-4585-8DE2-2644A83420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1436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3485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AC0201-7A28-4585-8DE2-2644A834200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185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AC0201-7A28-4585-8DE2-2644A834200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3408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AC0201-7A28-4585-8DE2-2644A834200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108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AC0201-7A28-4585-8DE2-2644A834200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9406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AC0201-7A28-4585-8DE2-2644A8342002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39758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823A9-F7E0-1E1B-F325-90A604825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1EF4F57-6AD2-636C-0AEE-42A12D6F66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6632CF8-0160-901C-023D-50778DFA1B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443BBFE-CB73-3A71-B32C-923057EC31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AC0201-7A28-4585-8DE2-2644A8342002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30925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AC0201-7A28-4585-8DE2-2644A8342002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437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6593" y="998481"/>
            <a:ext cx="7886700" cy="2387600"/>
          </a:xfrm>
        </p:spPr>
        <p:txBody>
          <a:bodyPr>
            <a:normAutofit/>
          </a:bodyPr>
          <a:lstStyle/>
          <a:p>
            <a:pPr algn="ctr"/>
            <a:br>
              <a:rPr lang="cs-CZ" sz="4400" b="1" dirty="0"/>
            </a:br>
            <a:br>
              <a:rPr lang="cs-CZ" sz="4400" b="1" dirty="0"/>
            </a:br>
            <a:r>
              <a:rPr lang="cs-CZ" sz="4400" b="1" dirty="0" err="1"/>
              <a:t>PODniková</a:t>
            </a:r>
            <a:r>
              <a:rPr lang="cs-CZ" sz="4400" b="1" dirty="0"/>
              <a:t> ekonomika </a:t>
            </a:r>
            <a:br>
              <a:rPr lang="cs-CZ" sz="4400" b="1" dirty="0"/>
            </a:br>
            <a:r>
              <a:rPr lang="cs-CZ" sz="2400" b="1" dirty="0">
                <a:solidFill>
                  <a:schemeClr val="tx1"/>
                </a:solidFill>
              </a:rPr>
              <a:t>přednáška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8104" y="3676041"/>
            <a:ext cx="8062589" cy="1004114"/>
          </a:xfrm>
          <a:ln>
            <a:solidFill>
              <a:schemeClr val="tx1"/>
            </a:solidFill>
          </a:ln>
        </p:spPr>
        <p:txBody>
          <a:bodyPr>
            <a:normAutofit fontScale="25000" lnSpcReduction="20000"/>
          </a:bodyPr>
          <a:lstStyle/>
          <a:p>
            <a:pPr algn="ctr"/>
            <a:endParaRPr lang="cs-CZ" sz="3500" b="1" dirty="0">
              <a:solidFill>
                <a:schemeClr val="tx1"/>
              </a:solidFill>
            </a:endParaRPr>
          </a:p>
          <a:p>
            <a:pPr algn="ctr"/>
            <a:r>
              <a:rPr lang="cs-CZ" sz="7600" b="1" dirty="0">
                <a:solidFill>
                  <a:schemeClr val="tx1"/>
                </a:solidFill>
              </a:rPr>
              <a:t>T7: Nákupní činnost</a:t>
            </a:r>
          </a:p>
          <a:p>
            <a:pPr algn="ctr"/>
            <a:endParaRPr lang="cs-CZ" sz="7400" b="1" dirty="0">
              <a:solidFill>
                <a:schemeClr val="tx1"/>
              </a:solidFill>
            </a:endParaRPr>
          </a:p>
          <a:p>
            <a:pPr algn="ctr"/>
            <a:endParaRPr lang="cs-CZ" sz="74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cs-CZ" sz="7400" b="1" dirty="0"/>
              <a:t>doc. Ing. Jindra Peterková, Ph.D.</a:t>
            </a:r>
          </a:p>
          <a:p>
            <a:pPr algn="ctr"/>
            <a:r>
              <a:rPr lang="cs-CZ" sz="7400" b="1" dirty="0"/>
              <a:t>e-mail: jindra.peterkova@mvso.cz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455634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980CC9-9607-D501-5383-EBA2D839A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5885B7-5156-B841-6525-609BAED2D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5.1 Úrovně řízení zásob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B8ACD9-8CF2-E4A4-0289-6B963A0F8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582994"/>
            <a:ext cx="8064000" cy="4323835"/>
          </a:xfrm>
        </p:spPr>
        <p:txBody>
          <a:bodyPr>
            <a:normAutofit/>
          </a:bodyPr>
          <a:lstStyle/>
          <a:p>
            <a:pPr algn="just"/>
            <a:r>
              <a:rPr lang="cs-CZ" sz="2400" dirty="0">
                <a:solidFill>
                  <a:srgbClr val="C00000"/>
                </a:solidFill>
              </a:rPr>
              <a:t>Strategické řízení zásob </a:t>
            </a:r>
            <a:r>
              <a:rPr lang="cs-CZ" sz="2400" dirty="0"/>
              <a:t>– dlouhodobé usměrňování jejich rozsahu, struktury a rozmístění při min. nákladech a při optimální vázanosti kapitálu v zásobách. Jedná se o rozhodnutí o výši finančních zdrojů, které může vyčlenit z celkových disponibilních zdrojů na krytí zásob v dané struktuře.</a:t>
            </a:r>
          </a:p>
          <a:p>
            <a:pPr algn="just"/>
            <a:r>
              <a:rPr lang="cs-CZ" sz="2400" dirty="0">
                <a:solidFill>
                  <a:srgbClr val="C00000"/>
                </a:solidFill>
              </a:rPr>
              <a:t>Operativní řízení zásob</a:t>
            </a:r>
            <a:r>
              <a:rPr lang="cs-CZ" sz="2400" dirty="0"/>
              <a:t>– udržuje konkrétní druhy zásob v takové výši a struktuře, které odpovídají potřebám vnitropodnikových spotřebitelů, tyto potřeby včas uspokojuje s min. náklady a v souladu se strategickými cíli.</a:t>
            </a:r>
          </a:p>
        </p:txBody>
      </p:sp>
    </p:spTree>
    <p:extLst>
      <p:ext uri="{BB962C8B-B14F-4D97-AF65-F5344CB8AC3E}">
        <p14:creationId xmlns:p14="http://schemas.microsoft.com/office/powerpoint/2010/main" val="1992303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8E077-E492-E78F-D484-216D7AC38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F32E2C-F370-12F6-1D46-36CF09E31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Řízení zásob – Bilanční rovnice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F71D7B9D-EA18-1D52-7642-82BF7AC2E2A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cs-CZ" sz="1900" b="1" dirty="0"/>
                  <a:t>Vztah mezi potřebou materiálů a zajištěním jejich zdrojů: </a:t>
                </a:r>
              </a:p>
              <a:p>
                <a:endParaRPr lang="cs-CZ" sz="1900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9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900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cs-CZ" sz="19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cs-CZ" sz="19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sz="19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cs-CZ" sz="19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1900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cs-CZ" sz="1900" b="0" i="1" smtClean="0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cs-CZ" sz="19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900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cs-CZ" sz="19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cs-CZ" sz="19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9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cs-CZ" sz="19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19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cs-CZ" sz="19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cs-CZ" sz="19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900" b="0" i="1" smtClean="0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cs-CZ" sz="19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cs-CZ" sz="1900" b="0" i="1" smtClean="0">
                              <a:latin typeface="Cambria Math" panose="02040503050406030204" pitchFamily="18" charset="0"/>
                            </a:rPr>
                            <m:t> − </m:t>
                          </m:r>
                          <m:sSub>
                            <m:sSubPr>
                              <m:ctrlPr>
                                <a:rPr lang="cs-CZ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900" b="0" i="1" smtClean="0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cs-CZ" sz="19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cs-CZ" sz="19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9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900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cs-CZ" sz="19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cs-CZ" sz="1900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cs-CZ" sz="19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900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cs-CZ" sz="19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cs-CZ" sz="19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19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9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cs-CZ" sz="19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900" b="0" i="1" smtClean="0">
                          <a:latin typeface="Cambria Math" panose="02040503050406030204" pitchFamily="18" charset="0"/>
                        </a:rPr>
                        <m:t> − </m:t>
                      </m:r>
                      <m:sSub>
                        <m:sSubPr>
                          <m:ctrlPr>
                            <a:rPr lang="cs-CZ" sz="19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9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cs-CZ" sz="19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cs-CZ" sz="1900" dirty="0"/>
              </a:p>
              <a:p>
                <a:endParaRPr lang="cs-CZ" sz="18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1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400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cs-CZ" sz="1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cs-CZ" sz="1400" dirty="0"/>
                  <a:t> = velikost počáteční zásoby materiálu,</a:t>
                </a:r>
              </a:p>
              <a:p>
                <a14:m>
                  <m:oMath xmlns:m="http://schemas.openxmlformats.org/officeDocument/2006/math">
                    <m:r>
                      <a:rPr lang="cs-CZ" sz="1400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cs-CZ" sz="1400" dirty="0"/>
                  <a:t> = velikost dodávky materiálu potřebné do zásob pro zajištění plynulé výroby do další dodávky, vypočítá se z průměrné spotřeby za období mezi   dvěma dodávkami s ohledem na technické možnosti přepravované dávky,</a:t>
                </a:r>
              </a:p>
              <a:p>
                <a14:m>
                  <m:oMath xmlns:m="http://schemas.openxmlformats.org/officeDocument/2006/math">
                    <m:r>
                      <a:rPr lang="cs-CZ" sz="1400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cs-CZ" sz="1400" dirty="0"/>
                  <a:t> = velikost spotřeby materiálu pro výrobu za dané období, vypočtená z průměrné denní spotřeby materiálu,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1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400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cs-CZ" sz="1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sz="1400" dirty="0"/>
                  <a:t> = velikost konečné zásoby,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1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cs-CZ" sz="1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sz="1400" dirty="0"/>
                  <a:t> = očekávané dodávky (potvrzené, ještě nedodané),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1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cs-CZ" sz="1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sz="1400" dirty="0"/>
                  <a:t> = očekávaná spotřeba materiálu do začátku plánovaného období. </a:t>
                </a:r>
              </a:p>
              <a:p>
                <a:endParaRPr lang="cs-CZ" sz="1800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9D49BB8D-F961-59C3-D134-38528F1AF27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6" t="-7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5745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D2C57-EDE0-0BB6-6F0E-E0F510875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8ECAD3-E21B-09E6-1012-F2041FEEB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Řízení zásob – Bilanční rovnice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90AE7C-1D1F-F232-50BD-A0D366C84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/>
              <a:t>Aby byla zajištěna plynulost výroby a zásobování, je nutné, aby strany rovnice byly v  rovnováze. </a:t>
            </a:r>
          </a:p>
          <a:p>
            <a:endParaRPr lang="cs-CZ" sz="2400" dirty="0"/>
          </a:p>
          <a:p>
            <a:r>
              <a:rPr lang="cs-CZ" sz="2400" dirty="0"/>
              <a:t>Ztráty vznikají když:</a:t>
            </a:r>
          </a:p>
          <a:p>
            <a:pPr lvl="1"/>
            <a:r>
              <a:rPr lang="cs-CZ" sz="2400" dirty="0"/>
              <a:t>budou v daném období dodávky (D) menší jako spotřeba materiálu (M) po odčerpání konečné zásoby (ZK) může dojít k zastavení výroby.</a:t>
            </a:r>
          </a:p>
          <a:p>
            <a:pPr lvl="1"/>
            <a:r>
              <a:rPr lang="cs-CZ" sz="2400" dirty="0"/>
              <a:t>budou dodávky (D) větší jako je spotřeba (M) zvýší se zásoby, podnik má v zásobách vázané vložené finanční prostředky.</a:t>
            </a:r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317655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504220-E76F-D599-8868-D30429AEA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5.2 Normy zásob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E4EBDF-9A01-F5DE-22BD-662FED095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Normy zásob – žádoucí optimální úroveň zásob jednotlivých druhů materiálů v hmotném, v časovém nebo peněžním vyjádření.</a:t>
            </a:r>
          </a:p>
          <a:p>
            <a:pPr algn="just"/>
            <a:r>
              <a:rPr lang="cs-CZ" dirty="0">
                <a:solidFill>
                  <a:srgbClr val="C00000"/>
                </a:solidFill>
              </a:rPr>
              <a:t>Obratová zásoba </a:t>
            </a:r>
            <a:r>
              <a:rPr lang="cs-CZ" dirty="0"/>
              <a:t>– zásoba, kterou se uspokojuje očekávaná spotřeba v průběhu jednoho dodávkového cyklu. </a:t>
            </a:r>
          </a:p>
          <a:p>
            <a:pPr algn="just"/>
            <a:r>
              <a:rPr lang="cs-CZ" dirty="0"/>
              <a:t>Obratový cyklus – období mezi začátkem první a ukončením poslední po sobě následujících základních fází obratu zásob: plnění zásoby, skladování zásoby, čerpání ze zásoby a </a:t>
            </a:r>
            <a:r>
              <a:rPr lang="cs-CZ" dirty="0" err="1"/>
              <a:t>meziobratová</a:t>
            </a:r>
            <a:r>
              <a:rPr lang="cs-CZ" dirty="0"/>
              <a:t> prodleva.</a:t>
            </a:r>
          </a:p>
          <a:p>
            <a:pPr algn="just"/>
            <a:r>
              <a:rPr lang="cs-CZ" dirty="0"/>
              <a:t>Norma obratové zásoby na začátku dodávkového cyklu (Z</a:t>
            </a:r>
            <a:r>
              <a:rPr lang="cs-CZ" baseline="-25000" dirty="0"/>
              <a:t>OZ</a:t>
            </a:r>
            <a:r>
              <a:rPr lang="cs-CZ" dirty="0"/>
              <a:t>) se vypočítá:</a:t>
            </a:r>
          </a:p>
          <a:p>
            <a:pPr marL="0" indent="0" algn="just">
              <a:buNone/>
            </a:pPr>
            <a:r>
              <a:rPr lang="cs-CZ" dirty="0"/>
              <a:t>Z</a:t>
            </a:r>
            <a:r>
              <a:rPr lang="cs-CZ" baseline="-25000" dirty="0"/>
              <a:t>OZ </a:t>
            </a:r>
            <a:r>
              <a:rPr lang="cs-CZ" dirty="0"/>
              <a:t>=</a:t>
            </a:r>
            <a:r>
              <a:rPr lang="cs-CZ" baseline="-25000" dirty="0"/>
              <a:t> </a:t>
            </a:r>
            <a:r>
              <a:rPr lang="cs-CZ" dirty="0" err="1"/>
              <a:t>S</a:t>
            </a:r>
            <a:r>
              <a:rPr lang="cs-CZ" baseline="-25000" dirty="0" err="1"/>
              <a:t>d</a:t>
            </a:r>
            <a:r>
              <a:rPr lang="cs-CZ" baseline="-25000" dirty="0"/>
              <a:t> </a:t>
            </a:r>
            <a:r>
              <a:rPr lang="cs-CZ" dirty="0"/>
              <a:t>x c</a:t>
            </a:r>
          </a:p>
          <a:p>
            <a:pPr marL="0" indent="0" algn="just">
              <a:buNone/>
            </a:pPr>
            <a:r>
              <a:rPr lang="cs-CZ" dirty="0"/>
              <a:t>C – dodávkový cyklus ve dnech</a:t>
            </a:r>
          </a:p>
          <a:p>
            <a:pPr marL="0" indent="0" algn="just">
              <a:buNone/>
            </a:pPr>
            <a:r>
              <a:rPr lang="cs-CZ" dirty="0" err="1"/>
              <a:t>Sd</a:t>
            </a:r>
            <a:r>
              <a:rPr lang="cs-CZ" dirty="0"/>
              <a:t> – průměrná denní spotřeba za plánované období dělená počtem dnů v plánovaném období (v naturálních jednotkách).</a:t>
            </a:r>
          </a:p>
        </p:txBody>
      </p:sp>
    </p:spTree>
    <p:extLst>
      <p:ext uri="{BB962C8B-B14F-4D97-AF65-F5344CB8AC3E}">
        <p14:creationId xmlns:p14="http://schemas.microsoft.com/office/powerpoint/2010/main" val="258428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AC9AEFB-16A4-3170-63C8-A58882AE7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658761"/>
            <a:ext cx="8064000" cy="524806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>
                <a:solidFill>
                  <a:srgbClr val="C00000"/>
                </a:solidFill>
              </a:rPr>
              <a:t>Pojistná zásoba </a:t>
            </a:r>
            <a:r>
              <a:rPr lang="cs-CZ" dirty="0"/>
              <a:t>– je záměrně vytvářená část celkové zásoby, která má zabezpečit výrobní spotřebu materiálu při náhodných odchylkách skutečné spotřeby od očekávané spotřeby a při náhodných odchylkách skutečných dodávek od smluvně zajištěných dodávek</a:t>
            </a:r>
          </a:p>
          <a:p>
            <a:pPr algn="just"/>
            <a:r>
              <a:rPr lang="cs-CZ" dirty="0"/>
              <a:t>Pojistná zásoba se vypočte:</a:t>
            </a:r>
          </a:p>
          <a:p>
            <a:pPr marL="0" indent="0" algn="just">
              <a:buNone/>
            </a:pPr>
            <a:r>
              <a:rPr lang="cs-CZ" dirty="0"/>
              <a:t>    </a:t>
            </a:r>
            <a:r>
              <a:rPr lang="cs-CZ" dirty="0" err="1"/>
              <a:t>Z</a:t>
            </a:r>
            <a:r>
              <a:rPr lang="cs-CZ" baseline="-25000" dirty="0" err="1"/>
              <a:t>p</a:t>
            </a:r>
            <a:r>
              <a:rPr lang="cs-CZ" dirty="0"/>
              <a:t> = </a:t>
            </a:r>
            <a:r>
              <a:rPr lang="cs-CZ" dirty="0" err="1"/>
              <a:t>S</a:t>
            </a:r>
            <a:r>
              <a:rPr lang="cs-CZ" baseline="-25000" dirty="0" err="1"/>
              <a:t>d</a:t>
            </a:r>
            <a:r>
              <a:rPr lang="cs-CZ" dirty="0"/>
              <a:t> x p</a:t>
            </a:r>
          </a:p>
          <a:p>
            <a:pPr marL="0" indent="0" algn="just">
              <a:buNone/>
            </a:pPr>
            <a:r>
              <a:rPr lang="cs-CZ" dirty="0" err="1"/>
              <a:t>Z</a:t>
            </a:r>
            <a:r>
              <a:rPr lang="cs-CZ" baseline="-25000" dirty="0" err="1"/>
              <a:t>p</a:t>
            </a:r>
            <a:r>
              <a:rPr lang="cs-CZ" dirty="0"/>
              <a:t> – pojistná zásoba materiálu (v naturálních jednotkách)</a:t>
            </a:r>
          </a:p>
          <a:p>
            <a:pPr marL="0" indent="0" algn="just">
              <a:buNone/>
            </a:pPr>
            <a:r>
              <a:rPr lang="cs-CZ" dirty="0"/>
              <a:t>P – pojistná zásoba ve dnech (z předpokladu stejné rovnoměrné spotřeby jako u obratové zásob</a:t>
            </a:r>
          </a:p>
          <a:p>
            <a:pPr marL="0" indent="0" algn="just">
              <a:buNone/>
            </a:pPr>
            <a:r>
              <a:rPr lang="cs-CZ" dirty="0">
                <a:solidFill>
                  <a:srgbClr val="C00000"/>
                </a:solidFill>
              </a:rPr>
              <a:t>Technologická zásoba </a:t>
            </a:r>
            <a:r>
              <a:rPr lang="cs-CZ" dirty="0"/>
              <a:t>– zásoba materiálu a polotovarů, v nichž probíhají nutné přírodní procesy, které musí být ukončeny před jejich spotřebou.</a:t>
            </a:r>
          </a:p>
          <a:p>
            <a:pPr marL="0" indent="0" algn="just">
              <a:buNone/>
            </a:pPr>
            <a:r>
              <a:rPr lang="cs-CZ" dirty="0"/>
              <a:t>Technologická zásoba se vypočte:</a:t>
            </a:r>
          </a:p>
          <a:p>
            <a:pPr marL="0" indent="0" algn="just">
              <a:buNone/>
            </a:pPr>
            <a:r>
              <a:rPr lang="cs-CZ" dirty="0" err="1"/>
              <a:t>Z</a:t>
            </a:r>
            <a:r>
              <a:rPr lang="cs-CZ" baseline="-25000" dirty="0" err="1"/>
              <a:t>t</a:t>
            </a:r>
            <a:r>
              <a:rPr lang="cs-CZ" dirty="0"/>
              <a:t> = </a:t>
            </a:r>
            <a:r>
              <a:rPr lang="cs-CZ" dirty="0" err="1"/>
              <a:t>S</a:t>
            </a:r>
            <a:r>
              <a:rPr lang="cs-CZ" baseline="-25000" dirty="0" err="1"/>
              <a:t>d</a:t>
            </a:r>
            <a:r>
              <a:rPr lang="cs-CZ" dirty="0"/>
              <a:t> x t</a:t>
            </a:r>
          </a:p>
          <a:p>
            <a:pPr marL="0" indent="0" algn="just">
              <a:buNone/>
            </a:pPr>
            <a:r>
              <a:rPr lang="cs-CZ" dirty="0" err="1"/>
              <a:t>Zt</a:t>
            </a:r>
            <a:r>
              <a:rPr lang="cs-CZ" dirty="0"/>
              <a:t> – pojistná zásoba materiálu (v naturálních jednotkách)</a:t>
            </a:r>
          </a:p>
          <a:p>
            <a:pPr marL="0" indent="0" algn="just">
              <a:buNone/>
            </a:pPr>
            <a:r>
              <a:rPr lang="cs-CZ" dirty="0"/>
              <a:t>T – technologická zásoba ve dnech (za předpokladu stejné rovnoměrné spotřeby jako u obratové zásoby)</a:t>
            </a:r>
          </a:p>
        </p:txBody>
      </p:sp>
    </p:spTree>
    <p:extLst>
      <p:ext uri="{BB962C8B-B14F-4D97-AF65-F5344CB8AC3E}">
        <p14:creationId xmlns:p14="http://schemas.microsoft.com/office/powerpoint/2010/main" val="596928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A691E0-8322-2B5C-03BB-E4446B201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668594"/>
            <a:ext cx="8064000" cy="5238235"/>
          </a:xfrm>
        </p:spPr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Celková zásoba</a:t>
            </a:r>
            <a:r>
              <a:rPr lang="cs-CZ" dirty="0"/>
              <a:t> určitého materiálu na začátku dodávkového cyklu se vypočítá:</a:t>
            </a:r>
          </a:p>
          <a:p>
            <a:r>
              <a:rPr lang="cs-CZ" dirty="0"/>
              <a:t>Z</a:t>
            </a:r>
            <a:r>
              <a:rPr lang="cs-CZ" baseline="-25000" dirty="0"/>
              <a:t>CZ</a:t>
            </a:r>
            <a:r>
              <a:rPr lang="cs-CZ" dirty="0"/>
              <a:t> = Z</a:t>
            </a:r>
            <a:r>
              <a:rPr lang="cs-CZ" baseline="-25000" dirty="0"/>
              <a:t>OZ</a:t>
            </a:r>
            <a:r>
              <a:rPr lang="cs-CZ" dirty="0"/>
              <a:t> + </a:t>
            </a:r>
            <a:r>
              <a:rPr lang="cs-CZ" dirty="0" err="1"/>
              <a:t>Z</a:t>
            </a:r>
            <a:r>
              <a:rPr lang="cs-CZ" baseline="-25000" dirty="0" err="1"/>
              <a:t>p</a:t>
            </a:r>
            <a:r>
              <a:rPr lang="cs-CZ" dirty="0"/>
              <a:t> + </a:t>
            </a:r>
            <a:r>
              <a:rPr lang="cs-CZ" dirty="0" err="1"/>
              <a:t>Z</a:t>
            </a:r>
            <a:r>
              <a:rPr lang="cs-CZ" baseline="-25000" dirty="0" err="1"/>
              <a:t>t</a:t>
            </a:r>
            <a:endParaRPr lang="cs-CZ" baseline="-25000" dirty="0"/>
          </a:p>
          <a:p>
            <a:endParaRPr lang="cs-CZ" baseline="-25000" dirty="0"/>
          </a:p>
          <a:p>
            <a:pPr algn="just"/>
            <a:r>
              <a:rPr lang="cs-CZ" dirty="0">
                <a:solidFill>
                  <a:srgbClr val="C00000"/>
                </a:solidFill>
              </a:rPr>
              <a:t>Průměrná celková zásoba </a:t>
            </a:r>
            <a:r>
              <a:rPr lang="cs-CZ" dirty="0"/>
              <a:t>určitého materiálu v dodávkovém cyklu (za předpokladu jednorázového uskutečnění celé dodávky, konstantního dodávkového cyklu, rovnoměrné spotřeby, rovnosti dodávky a spotřeby) se vypočte: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</a:t>
            </a:r>
            <a:r>
              <a:rPr lang="cs-CZ" baseline="-25000" dirty="0"/>
              <a:t>C</a:t>
            </a:r>
            <a:r>
              <a:rPr lang="cs-CZ" dirty="0"/>
              <a:t> = S</a:t>
            </a:r>
            <a:r>
              <a:rPr lang="cs-CZ" baseline="-25000" dirty="0"/>
              <a:t>D</a:t>
            </a:r>
            <a:r>
              <a:rPr lang="cs-CZ" dirty="0"/>
              <a:t> (0,5 c + p + t) tj. Z</a:t>
            </a:r>
            <a:r>
              <a:rPr lang="cs-CZ" baseline="-25000" dirty="0"/>
              <a:t>C</a:t>
            </a:r>
            <a:r>
              <a:rPr lang="cs-CZ" dirty="0"/>
              <a:t> = Z</a:t>
            </a:r>
            <a:r>
              <a:rPr lang="cs-CZ" baseline="-25000" dirty="0"/>
              <a:t>O</a:t>
            </a:r>
            <a:r>
              <a:rPr lang="cs-CZ" dirty="0"/>
              <a:t> + Z</a:t>
            </a:r>
            <a:r>
              <a:rPr lang="cs-CZ" baseline="-25000" dirty="0"/>
              <a:t>P</a:t>
            </a:r>
            <a:r>
              <a:rPr lang="cs-CZ" dirty="0"/>
              <a:t> + </a:t>
            </a:r>
            <a:r>
              <a:rPr lang="cs-CZ" dirty="0" err="1"/>
              <a:t>Z</a:t>
            </a:r>
            <a:r>
              <a:rPr lang="cs-CZ" baseline="-25000" dirty="0" err="1"/>
              <a:t>t</a:t>
            </a:r>
            <a:endParaRPr lang="cs-CZ" baseline="-25000" dirty="0"/>
          </a:p>
          <a:p>
            <a:pPr marL="0" indent="0" algn="just">
              <a:buNone/>
            </a:pPr>
            <a:endParaRPr lang="cs-CZ" baseline="-25000" dirty="0"/>
          </a:p>
          <a:p>
            <a:pPr marL="0" indent="0" algn="just">
              <a:buNone/>
            </a:pPr>
            <a:r>
              <a:rPr lang="cs-CZ" dirty="0"/>
              <a:t>kde (0,5 c + p + t) je časová norma zásob ve dnech.</a:t>
            </a:r>
          </a:p>
        </p:txBody>
      </p:sp>
    </p:spTree>
    <p:extLst>
      <p:ext uri="{BB962C8B-B14F-4D97-AF65-F5344CB8AC3E}">
        <p14:creationId xmlns:p14="http://schemas.microsoft.com/office/powerpoint/2010/main" val="3563607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0F646-781D-3301-E0D8-607E3BE40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B298EC-764F-0992-3C3A-148F7971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Minimální a maximální zásoba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74010E96-3A64-3288-164C-95468A2C55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algn="just"/>
                <a:r>
                  <a:rPr lang="cs-CZ" sz="1800" b="1" dirty="0"/>
                  <a:t>Minimální zásoba </a:t>
                </a:r>
                <a:r>
                  <a:rPr lang="cs-CZ" sz="1800" dirty="0"/>
                  <a:t>- představuje stav zásoby v okamžiku před novou dodávkou (doplněním zásoby), pokud již byla vyčerpána běžná zásoba. Je dána výší relativně stálé složky zásob nebo jejich součtem (např. zásoby pojistné, technické, havarijní a pod.).</a:t>
                </a:r>
              </a:p>
              <a:p>
                <a:pPr algn="just"/>
                <a:endParaRPr lang="cs-CZ" sz="1800" dirty="0"/>
              </a:p>
              <a:p>
                <a:pPr algn="just"/>
                <a:r>
                  <a:rPr lang="cs-CZ" sz="1800" b="1" dirty="0"/>
                  <a:t>Maximální zásoba</a:t>
                </a:r>
                <a:r>
                  <a:rPr lang="cs-CZ" sz="1800" dirty="0"/>
                  <a:t> - je nejvyšší stav zásob, této hladiny se dosahuje v okamžiku přijetí nové dodávky, tedy při doplnění zásoby. Pro řízení zásob je důležitým ukazatelem hodnota průměrné, resp. optimální zásoby. </a:t>
                </a:r>
              </a:p>
              <a:p>
                <a14:m>
                  <m:oMath xmlns:m="http://schemas.openxmlformats.org/officeDocument/2006/math"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𝑚𝑖𝑛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á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𝑠𝑜𝑏𝑎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cs-CZ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cs-CZ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</m:oMath>
                </a14:m>
                <a:endParaRPr lang="cs-CZ" sz="1800" dirty="0"/>
              </a:p>
              <a:p>
                <a14:m>
                  <m:oMath xmlns:m="http://schemas.openxmlformats.org/officeDocument/2006/math"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𝑚𝑎𝑥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á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𝑠𝑜𝑏𝑎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cs-CZ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func>
                          <m:funcPr>
                            <m:ctrlP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 sz="1800" b="0" i="0" smtClean="0">
                                <a:latin typeface="Cambria Math" panose="02040503050406030204" pitchFamily="18" charset="0"/>
                              </a:rPr>
                              <m:t>max</m:t>
                            </m:r>
                          </m:fName>
                          <m:e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𝑏𝑧</m:t>
                            </m:r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e>
                        </m:func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cs-CZ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cs-CZ" sz="1800" dirty="0"/>
              </a:p>
              <a:p>
                <a14:m>
                  <m:oMath xmlns:m="http://schemas.openxmlformats.org/officeDocument/2006/math"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𝑝𝑟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ů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𝑛𝑜𝑟𝑚𝑎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. </m:t>
                        </m:r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𝑏𝑧</m:t>
                        </m:r>
                      </m:num>
                      <m:den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cs-CZ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cs-CZ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</m:oMath>
                </a14:m>
                <a:endParaRPr lang="cs-CZ" sz="1800" dirty="0"/>
              </a:p>
              <a:p>
                <a:pPr marL="0" indent="0">
                  <a:lnSpc>
                    <a:spcPct val="80000"/>
                  </a:lnSpc>
                  <a:buNone/>
                </a:pPr>
                <a:endParaRPr lang="cs-CZ" sz="1800" dirty="0"/>
              </a:p>
              <a:p>
                <a:pPr>
                  <a:lnSpc>
                    <a:spcPct val="8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</m:oMath>
                </a14:m>
                <a:r>
                  <a:rPr lang="cs-CZ" sz="1800" dirty="0"/>
                  <a:t> = pojistná zásoba,</a:t>
                </a:r>
              </a:p>
              <a:p>
                <a:pPr>
                  <a:lnSpc>
                    <a:spcPct val="8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</m:oMath>
                </a14:m>
                <a:r>
                  <a:rPr lang="cs-CZ" sz="1800" dirty="0"/>
                  <a:t> = technologická zásoba,</a:t>
                </a:r>
              </a:p>
              <a:p>
                <a:pPr>
                  <a:lnSpc>
                    <a:spcPct val="80000"/>
                  </a:lnSpc>
                </a:pPr>
                <a14:m>
                  <m:oMath xmlns:m="http://schemas.openxmlformats.org/officeDocument/2006/math"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𝑚𝑎𝑥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cs-CZ" sz="1800" i="1" dirty="0"/>
                  <a:t>bz </a:t>
                </a:r>
                <a:r>
                  <a:rPr lang="cs-CZ" sz="1800" dirty="0"/>
                  <a:t>= maximální běžná zásoba (</a:t>
                </a:r>
                <a:r>
                  <a:rPr lang="cs-CZ" sz="1800" dirty="0" err="1"/>
                  <a:t>prům</a:t>
                </a:r>
                <a:r>
                  <a:rPr lang="cs-CZ" sz="1800" dirty="0"/>
                  <a:t>. výška dodávky).</a:t>
                </a:r>
              </a:p>
              <a:p>
                <a:endParaRPr lang="cs-CZ" sz="1800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74010E96-3A64-3288-164C-95468A2C55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6" t="-1493" r="-5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21226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5A5738-6860-EEE9-5C44-1F5C6F5BE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87826A19-D554-38B4-073F-5B6FB6112B4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0000" y="1071716"/>
                <a:ext cx="8064000" cy="4835113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cs-CZ" sz="2000" dirty="0"/>
                  <a:t>Průměrná, resp. optimální zásoba. Ta se v podmínkách plynulé rovnoměrné spotřeby rovná polovině průměrné dodávky. U nerovnoměrné spotřeby je vhodné využít další vzorec. </a:t>
                </a:r>
              </a:p>
              <a:p>
                <a:endParaRPr lang="cs-CZ" sz="18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𝑜𝑝𝑡</m:t>
                            </m:r>
                          </m:sub>
                        </m:sSub>
                      </m:num>
                      <m:den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sz="1800" dirty="0"/>
                  <a:t>		nebo 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sSub>
                          <m:sSubPr>
                            <m:ctrlP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𝑝𝑜𝑗</m:t>
                            </m:r>
                          </m:sub>
                        </m:sSub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sSub>
                          <m:sSubPr>
                            <m:ctrlP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cs-CZ" sz="1800" b="0" i="0" smtClean="0">
                                <a:latin typeface="Cambria Math" panose="02040503050406030204" pitchFamily="18" charset="0"/>
                              </a:rPr>
                              <m:t>min</m:t>
                            </m:r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⁡)</m:t>
                            </m:r>
                          </m:sub>
                        </m:sSub>
                      </m:num>
                      <m:den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cs-CZ" sz="1800" dirty="0"/>
              </a:p>
              <a:p>
                <a:endParaRPr lang="cs-CZ" sz="1800" dirty="0"/>
              </a:p>
              <a:p>
                <a:pPr algn="just"/>
                <a:r>
                  <a:rPr lang="cs-CZ" sz="2000" b="1" dirty="0"/>
                  <a:t>Objednací zásoba (signální)</a:t>
                </a:r>
                <a:r>
                  <a:rPr lang="cs-CZ" sz="2000" dirty="0"/>
                  <a:t> - stav zásob, kdy se musí vystavit objednávka, aby dodávka dorazila nejpozději v den dosažení minimální zásoby.</a:t>
                </a:r>
              </a:p>
              <a:p>
                <a:endParaRPr lang="cs-CZ" sz="1800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87826A19-D554-38B4-073F-5B6FB6112B4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000" y="1071716"/>
                <a:ext cx="8064000" cy="4835113"/>
              </a:xfrm>
              <a:blipFill>
                <a:blip r:embed="rId2"/>
                <a:stretch>
                  <a:fillRect l="-227" t="-757" r="-8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26737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C5123-C944-12BD-051D-72CCA1DC6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E60D0B-5E20-4B70-31B1-E22BD098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Signální hladina zásob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A20CE623-78DB-8D04-CC12-F7E2ED227F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cs-CZ" sz="1800" dirty="0"/>
                  <a:t>Množství zásoby, při kterém musím provést objednání nové zásoby tak, aby mi včas byla dodána na sklad.</a:t>
                </a:r>
              </a:p>
              <a:p>
                <a:endParaRPr lang="cs-CZ" sz="1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𝑞𝑖</m:t>
                      </m:r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cs-CZ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𝑃𝐷</m:t>
                      </m:r>
                      <m:sSub>
                        <m:sSubPr>
                          <m:ctrlPr>
                            <a:rPr lang="cs-CZ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cs-CZ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</m:oMath>
                  </m:oMathPara>
                </a14:m>
                <a:endParaRPr lang="cs-CZ" sz="1800" dirty="0"/>
              </a:p>
              <a:p>
                <a:pPr marL="0" indent="0">
                  <a:buNone/>
                </a:pPr>
                <a:endParaRPr lang="cs-CZ" sz="1800" dirty="0"/>
              </a:p>
              <a:p>
                <a:r>
                  <a:rPr lang="cs-CZ" sz="1800" dirty="0" err="1"/>
                  <a:t>qi</a:t>
                </a:r>
                <a:r>
                  <a:rPr lang="cs-CZ" sz="1800" dirty="0"/>
                  <a:t> – objem výroby i-</a:t>
                </a:r>
                <a:r>
                  <a:rPr lang="cs-CZ" sz="1800" dirty="0" err="1"/>
                  <a:t>tého</a:t>
                </a:r>
                <a:r>
                  <a:rPr lang="cs-CZ" sz="1800" dirty="0"/>
                  <a:t> materiálu, při kterém je třeba zadat novou objednávku</a:t>
                </a:r>
              </a:p>
              <a:p>
                <a:r>
                  <a:rPr lang="cs-CZ" sz="1800" dirty="0"/>
                  <a:t>PDS – průměrná denní spotřeba i-</a:t>
                </a:r>
                <a:r>
                  <a:rPr lang="cs-CZ" sz="1800" dirty="0" err="1"/>
                  <a:t>tého</a:t>
                </a:r>
                <a:r>
                  <a:rPr lang="cs-CZ" sz="1800" dirty="0"/>
                  <a:t> mat.</a:t>
                </a:r>
              </a:p>
              <a:p>
                <a:r>
                  <a:rPr lang="cs-CZ" sz="1800" dirty="0"/>
                  <a:t>Ti – dodací lhůta i-</a:t>
                </a:r>
                <a:r>
                  <a:rPr lang="cs-CZ" sz="1800" dirty="0" err="1"/>
                  <a:t>tého</a:t>
                </a:r>
                <a:r>
                  <a:rPr lang="cs-CZ" sz="1800" dirty="0"/>
                  <a:t> materiálu</a:t>
                </a:r>
              </a:p>
              <a:p>
                <a:r>
                  <a:rPr lang="cs-CZ" sz="1800" dirty="0" err="1"/>
                  <a:t>Pz</a:t>
                </a:r>
                <a:r>
                  <a:rPr lang="cs-CZ" sz="1800" dirty="0"/>
                  <a:t> – pojistná zásoba i-</a:t>
                </a:r>
                <a:r>
                  <a:rPr lang="cs-CZ" sz="1800" dirty="0" err="1"/>
                  <a:t>tého</a:t>
                </a:r>
                <a:r>
                  <a:rPr lang="cs-CZ" sz="1800" dirty="0"/>
                  <a:t> materiálu</a:t>
                </a:r>
              </a:p>
              <a:p>
                <a:endParaRPr lang="cs-CZ" sz="1800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9D49BB8D-F961-59C3-D134-38528F1AF27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6" t="-7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20816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3E70D-BE09-96C3-C039-39C998516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A6C4D1-B87F-CC8A-2536-BC3092A9D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Signální hladina zásob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E5B5FB-FCD6-9A21-2EB8-8558B8002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4"/>
            <a:ext cx="8064000" cy="4349707"/>
          </a:xfrm>
        </p:spPr>
        <p:txBody>
          <a:bodyPr>
            <a:normAutofit fontScale="92500" lnSpcReduction="20000"/>
          </a:bodyPr>
          <a:lstStyle/>
          <a:p>
            <a:r>
              <a:rPr lang="cs-CZ" sz="1600" dirty="0"/>
              <a:t>Množství zásoby, při kterém musím provést objednání nové zásoby tak, aby mi včas byla dodána na sklad.</a:t>
            </a:r>
          </a:p>
          <a:p>
            <a:endParaRPr lang="cs-CZ" sz="1600" dirty="0"/>
          </a:p>
          <a:p>
            <a:endParaRPr lang="cs-CZ" sz="1600" dirty="0"/>
          </a:p>
          <a:p>
            <a:endParaRPr lang="cs-CZ" sz="1600" dirty="0"/>
          </a:p>
          <a:p>
            <a:endParaRPr lang="cs-CZ" sz="1600" dirty="0"/>
          </a:p>
          <a:p>
            <a:endParaRPr lang="cs-CZ" sz="1600" dirty="0"/>
          </a:p>
          <a:p>
            <a:endParaRPr lang="cs-CZ" sz="1600" dirty="0"/>
          </a:p>
          <a:p>
            <a:endParaRPr lang="cs-CZ" sz="1600" dirty="0"/>
          </a:p>
          <a:p>
            <a:endParaRPr lang="cs-CZ" sz="1600" dirty="0"/>
          </a:p>
          <a:p>
            <a:endParaRPr lang="cs-CZ" sz="1600" dirty="0"/>
          </a:p>
          <a:p>
            <a:endParaRPr lang="cs-CZ" sz="1600" dirty="0"/>
          </a:p>
          <a:p>
            <a:endParaRPr lang="cs-CZ" sz="1600" dirty="0"/>
          </a:p>
          <a:p>
            <a:r>
              <a:rPr lang="cs-CZ" sz="1600" dirty="0"/>
              <a:t>d … předstih objednávky,</a:t>
            </a:r>
          </a:p>
          <a:p>
            <a:r>
              <a:rPr lang="cs-CZ" sz="1600" dirty="0"/>
              <a:t>r … bod znovu-objednávky nebo též objednací úroveň (velikost zásob, při které je nutné vystavit objednávku).</a:t>
            </a:r>
          </a:p>
          <a:p>
            <a:endParaRPr lang="cs-CZ" sz="1800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84673D2-D8D2-1337-5FC5-5BD08AB871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306" y="2254686"/>
            <a:ext cx="6533388" cy="3024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7281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52F5B4-DC29-61DC-E74F-6F368F5E9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41F517-C631-E49F-96AB-450DD15BD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cap="small" dirty="0"/>
              <a:t>1. Vymezení nákupu - definice</a:t>
            </a:r>
          </a:p>
          <a:p>
            <a:pPr marL="0" indent="0">
              <a:buNone/>
            </a:pPr>
            <a:r>
              <a:rPr lang="cs-CZ" sz="2400" cap="small" dirty="0"/>
              <a:t>2. Typy nákupu -  běžný, modifikovaný, nová nákupní úloha</a:t>
            </a:r>
          </a:p>
          <a:p>
            <a:pPr marL="0" indent="0">
              <a:buNone/>
            </a:pPr>
            <a:r>
              <a:rPr lang="cs-CZ" sz="2400" cap="small" dirty="0"/>
              <a:t>3. Funkce nákupu</a:t>
            </a:r>
          </a:p>
          <a:p>
            <a:pPr marL="0" indent="0">
              <a:buNone/>
            </a:pPr>
            <a:r>
              <a:rPr lang="cs-CZ" sz="2400" cap="small" dirty="0"/>
              <a:t>4. Úkoly Útvaru nákupu – nákupní proces, kritéria volby dodavatele</a:t>
            </a:r>
          </a:p>
          <a:p>
            <a:pPr marL="0" indent="0">
              <a:buNone/>
            </a:pPr>
            <a:r>
              <a:rPr lang="cs-CZ" sz="2400" cap="small" dirty="0"/>
              <a:t>5. Řízení zásob – normy zásob, optimalizace zásob, optimální velikost dodávky</a:t>
            </a:r>
          </a:p>
          <a:p>
            <a:pPr marL="0" indent="0">
              <a:buNone/>
            </a:pPr>
            <a:r>
              <a:rPr lang="cs-CZ" sz="2400" cap="small" dirty="0"/>
              <a:t>6. Metody řízení zásob</a:t>
            </a:r>
          </a:p>
          <a:p>
            <a:pPr marL="0" indent="0">
              <a:buNone/>
            </a:pPr>
            <a:r>
              <a:rPr lang="cs-CZ" sz="2400" cap="small" dirty="0"/>
              <a:t>7. Náklady spojené se zásobami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97126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1BD1C-DBFE-5B8E-BCA3-ED32D837A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98A726-8473-47FE-59BD-417C03274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Dodací množství a množství zásob na skladě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DA438C-4351-7260-BB2D-690EC2A46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b="1" dirty="0"/>
              <a:t>Princip  řízení:</a:t>
            </a:r>
          </a:p>
          <a:p>
            <a:pPr lvl="1"/>
            <a:r>
              <a:rPr lang="cs-CZ" dirty="0"/>
              <a:t>musí být dostatek zásob pro zajištění plynulé výroby, </a:t>
            </a:r>
          </a:p>
          <a:p>
            <a:pPr lvl="1"/>
            <a:r>
              <a:rPr lang="cs-CZ" dirty="0"/>
              <a:t>zásoby musí docházet do skladu v určitých časových   intervalech v určitých velikostech jednotlivých dodávek (D),</a:t>
            </a:r>
          </a:p>
          <a:p>
            <a:pPr lvl="1"/>
            <a:r>
              <a:rPr lang="cs-CZ" dirty="0"/>
              <a:t>zásoby ze skladu jsou odebírány do výroby (výrobní materiály), nebo do spotřeby (ostatní - nevýrobní materiály) v jednotlivých dávkách (M),</a:t>
            </a:r>
          </a:p>
          <a:p>
            <a:pPr lvl="1"/>
            <a:r>
              <a:rPr lang="cs-CZ" dirty="0"/>
              <a:t>celý proces musí být veden na principu hospodárnosti. </a:t>
            </a:r>
          </a:p>
          <a:p>
            <a:endParaRPr lang="cs-CZ" sz="1800" dirty="0"/>
          </a:p>
          <a:p>
            <a:r>
              <a:rPr lang="cs-CZ" sz="1800" dirty="0"/>
              <a:t>Množství zásob ve skladě pro výrobní pohotovost je funkcí  časového intervalu jednotlivých dodávek a jejich velikosti. </a:t>
            </a:r>
          </a:p>
          <a:p>
            <a:r>
              <a:rPr lang="cs-CZ" sz="1800" dirty="0"/>
              <a:t>M = f (</a:t>
            </a:r>
            <a:r>
              <a:rPr lang="cs-CZ" sz="1800" dirty="0" err="1"/>
              <a:t>tDC</a:t>
            </a:r>
            <a:r>
              <a:rPr lang="cs-CZ" sz="1800" dirty="0"/>
              <a:t> , D)</a:t>
            </a:r>
          </a:p>
        </p:txBody>
      </p:sp>
    </p:spTree>
    <p:extLst>
      <p:ext uri="{BB962C8B-B14F-4D97-AF65-F5344CB8AC3E}">
        <p14:creationId xmlns:p14="http://schemas.microsoft.com/office/powerpoint/2010/main" val="1396365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F714B-9AC8-1629-850F-762A6E825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ECF7FF-7C83-5489-E77F-9EFE65D9E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Dodávkový cyklus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29742668-054F-4725-929D-1674B4A442E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pl-PL" sz="1800" dirty="0"/>
                  <a:t>Doba mezi dvěma po sobě jdoucími dodávkami. </a:t>
                </a:r>
              </a:p>
              <a:p>
                <a14:m>
                  <m:oMath xmlns:m="http://schemas.openxmlformats.org/officeDocument/2006/math"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𝑡𝑐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num>
                          <m:den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pl-PL" sz="1800" dirty="0"/>
              </a:p>
              <a:p>
                <a:endParaRPr lang="pl-PL" sz="1800" dirty="0"/>
              </a:p>
              <a:p>
                <a14:m>
                  <m:oMath xmlns:m="http://schemas.openxmlformats.org/officeDocument/2006/math"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𝑃𝑜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č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𝑒𝑡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𝑑𝑜𝑑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á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𝑣𝑒𝑘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𝑧𝑎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𝑠𝑙𝑒𝑑𝑜𝑣𝑎𝑛𝑜𝑢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𝑝𝑒𝑟𝑖𝑜𝑑𝑢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num>
                      <m:den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𝑡𝑐</m:t>
                        </m:r>
                      </m:den>
                    </m:f>
                  </m:oMath>
                </a14:m>
                <a:endParaRPr lang="pl-PL" sz="1800" dirty="0"/>
              </a:p>
              <a:p>
                <a:endParaRPr lang="pl-PL" sz="1800" dirty="0"/>
              </a:p>
              <a:p>
                <a:r>
                  <a:rPr lang="pl-PL" sz="1400" dirty="0"/>
                  <a:t>tc = dodávkový cyklus</a:t>
                </a:r>
              </a:p>
              <a:p>
                <a:r>
                  <a:rPr lang="pl-PL" sz="1400" dirty="0"/>
                  <a:t>t = počet dní sledovaného období</a:t>
                </a:r>
              </a:p>
              <a:p>
                <a:r>
                  <a:rPr lang="pl-PL" sz="1400" dirty="0"/>
                  <a:t>Q = předpokládaná potřeba dané položky zásob za sledované období</a:t>
                </a:r>
              </a:p>
              <a:p>
                <a:r>
                  <a:rPr lang="pl-PL" sz="1400" dirty="0"/>
                  <a:t>Q = velikost jedné dodávky</a:t>
                </a:r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9D49BB8D-F961-59C3-D134-38528F1AF27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6" t="-7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309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276A3-77F6-414E-8992-7983B7836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91C494-6F9A-B380-52CF-1DCE0926C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Velikost dodávky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4D6E62-DFD9-1A0B-9029-7F6B65398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/>
              <a:t>Je množství materiálu do skladu plánované ze spotřeby pro výrobu za období mezi dvěma dodávkami do skladu.</a:t>
            </a:r>
          </a:p>
          <a:p>
            <a:endParaRPr lang="cs-CZ" sz="1800" dirty="0"/>
          </a:p>
          <a:p>
            <a:r>
              <a:rPr lang="cs-CZ" sz="1800" dirty="0"/>
              <a:t>Při rovnoměrné spotřebě se vychází z denní průměrné spotřeby kvantifikované na dobu dodací lhůty.</a:t>
            </a:r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6468006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63E16-BF26-120E-16D5-0DA75CEFF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086D0C-036B-9F53-E31D-C99C3FA57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Dodací lhůta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16FCB4-00FA-D349-3A74-EB080CD6D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/>
              <a:t>Je časový interval mezi jednotlivými dodávkami do skladu. </a:t>
            </a:r>
          </a:p>
          <a:p>
            <a:endParaRPr lang="cs-CZ" sz="1800" dirty="0"/>
          </a:p>
          <a:p>
            <a:r>
              <a:rPr lang="cs-CZ" sz="1800" b="1" dirty="0"/>
              <a:t>Dodací lhůty mohou být :</a:t>
            </a:r>
          </a:p>
          <a:p>
            <a:pPr lvl="1"/>
            <a:r>
              <a:rPr lang="cs-CZ" dirty="0"/>
              <a:t>pravidelné,</a:t>
            </a:r>
          </a:p>
          <a:p>
            <a:pPr lvl="1"/>
            <a:r>
              <a:rPr lang="cs-CZ" dirty="0"/>
              <a:t>nepravidelné.</a:t>
            </a:r>
          </a:p>
          <a:p>
            <a:pPr lvl="1"/>
            <a:endParaRPr lang="cs-CZ" dirty="0"/>
          </a:p>
          <a:p>
            <a:r>
              <a:rPr lang="cs-CZ" sz="1800" dirty="0"/>
              <a:t>Optimální dodací lhůty jsou stanoveny s ohledem na:</a:t>
            </a:r>
          </a:p>
          <a:p>
            <a:pPr lvl="1"/>
            <a:r>
              <a:rPr lang="cs-CZ" dirty="0"/>
              <a:t>hospodárnost tvorby a čerpání zásob,</a:t>
            </a:r>
          </a:p>
          <a:p>
            <a:pPr lvl="1"/>
            <a:r>
              <a:rPr lang="cs-CZ" dirty="0"/>
              <a:t>dodací podmínky poskytované ze strany dodavatele materiálu.</a:t>
            </a:r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7350828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F6680D-02FD-F467-41D6-BD436C32E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5.3 Optimalizace stavu zásob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2F3C2F-55AC-64FD-42BA-A40C62123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504335"/>
            <a:ext cx="8064000" cy="4402494"/>
          </a:xfrm>
        </p:spPr>
        <p:txBody>
          <a:bodyPr>
            <a:normAutofit fontScale="92500" lnSpcReduction="20000"/>
          </a:bodyPr>
          <a:lstStyle/>
          <a:p>
            <a:r>
              <a:rPr lang="cs-CZ" sz="2400" dirty="0"/>
              <a:t>Při optimalizaci zásob jde o minimalizaci celkových nákladů na pořízení a udržování zásob.</a:t>
            </a:r>
          </a:p>
          <a:p>
            <a:r>
              <a:rPr lang="cs-CZ" sz="2400" dirty="0"/>
              <a:t>Náklady spojené s tvorbou a využitím zásob se dělí na:</a:t>
            </a:r>
          </a:p>
          <a:p>
            <a:pPr lvl="1" algn="just"/>
            <a:r>
              <a:rPr lang="cs-CZ" sz="2400" dirty="0">
                <a:solidFill>
                  <a:srgbClr val="C00000"/>
                </a:solidFill>
              </a:rPr>
              <a:t>Náklady na objednávku, dodávku a přejímku </a:t>
            </a:r>
            <a:r>
              <a:rPr lang="cs-CZ" sz="2400" dirty="0"/>
              <a:t>– jsou vyvolány aktivitami a režijními náklady, které souvisí s pořízením a doplněním zásob.</a:t>
            </a:r>
          </a:p>
          <a:p>
            <a:pPr lvl="1" algn="just"/>
            <a:r>
              <a:rPr lang="cs-CZ" sz="2400" dirty="0">
                <a:solidFill>
                  <a:srgbClr val="C00000"/>
                </a:solidFill>
              </a:rPr>
              <a:t>Náklady na udržování, skladování a správu zásob </a:t>
            </a:r>
            <a:r>
              <a:rPr lang="cs-CZ" sz="2400" dirty="0"/>
              <a:t>– náklady na skladování a správu zásob, náklady související s vyřazením zásob atd.</a:t>
            </a:r>
          </a:p>
          <a:p>
            <a:pPr lvl="1" algn="just"/>
            <a:r>
              <a:rPr lang="cs-CZ" sz="2400" dirty="0">
                <a:solidFill>
                  <a:srgbClr val="C00000"/>
                </a:solidFill>
              </a:rPr>
              <a:t>Náklady nedostatku</a:t>
            </a:r>
            <a:r>
              <a:rPr lang="cs-CZ" sz="2400" dirty="0"/>
              <a:t>, které vznikají v okamžiku, kdy zásoba nestačí k včasnému uspokojení potřeby vnitropodnikových odběratelů. Jedná se o náklady vznikající přímo v nákupu, ve výrobě a při prodeji.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2696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39669C-6307-511D-4879-377640918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5.4 Optimální velikost dodávky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2EF7EF-7590-0FCD-FB9B-BC07B0B14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Optimální velikost dodávky je taková, při které za daných podmínek spotřeby jsou celkové náklady spojené se zásobami minimální. </a:t>
            </a:r>
          </a:p>
          <a:p>
            <a:pPr algn="just"/>
            <a:r>
              <a:rPr lang="cs-CZ" dirty="0"/>
              <a:t>Celková potřeba dodávky materiálu za období se vypočte:</a:t>
            </a:r>
          </a:p>
          <a:p>
            <a:pPr marL="0" indent="0" algn="just">
              <a:buNone/>
            </a:pPr>
            <a:r>
              <a:rPr lang="cs-CZ" dirty="0"/>
              <a:t>    D = S + K – P</a:t>
            </a:r>
          </a:p>
          <a:p>
            <a:pPr marL="0" indent="0" algn="just">
              <a:buNone/>
            </a:pPr>
            <a:r>
              <a:rPr lang="cs-CZ" dirty="0"/>
              <a:t>    Kde S je výrobní spotřeba</a:t>
            </a:r>
          </a:p>
          <a:p>
            <a:pPr marL="0" indent="0" algn="just">
              <a:buNone/>
            </a:pPr>
            <a:r>
              <a:rPr lang="cs-CZ" dirty="0"/>
              <a:t>        K je požadovaná zásoba na konci období</a:t>
            </a:r>
          </a:p>
          <a:p>
            <a:pPr marL="0" indent="0" algn="just">
              <a:buNone/>
            </a:pPr>
            <a:r>
              <a:rPr lang="cs-CZ" dirty="0"/>
              <a:t>         P je zásoba na začátku období</a:t>
            </a:r>
          </a:p>
        </p:txBody>
      </p:sp>
    </p:spTree>
    <p:extLst>
      <p:ext uri="{BB962C8B-B14F-4D97-AF65-F5344CB8AC3E}">
        <p14:creationId xmlns:p14="http://schemas.microsoft.com/office/powerpoint/2010/main" val="38588855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1E86D-5EEC-3BAD-B757-060771BD6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E87D7E-7BF5-BB17-EA4A-83D6EF481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err="1"/>
              <a:t>Harrisův</a:t>
            </a:r>
            <a:r>
              <a:rPr lang="cs-CZ" sz="3200" dirty="0"/>
              <a:t>-Wilsonův model</a:t>
            </a:r>
            <a:endParaRPr lang="cs-CZ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0E1B746F-05ED-E2C6-C8BD-C3530F92FE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cs-CZ" sz="1800" b="1" dirty="0" err="1"/>
                  <a:t>Harrisův</a:t>
                </a:r>
                <a:r>
                  <a:rPr lang="cs-CZ" sz="1800" b="1" dirty="0"/>
                  <a:t>-Wilsonův model, který předpokládá, že budoucí spotřeba a její průběh jsou známé a že rozhodují nákladové vlivy. Vztah pro výpočet je následující: </a:t>
                </a:r>
              </a:p>
              <a:p>
                <a:endParaRPr lang="cs-CZ" sz="1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𝐷𝑜𝑝𝑡𝑖</m:t>
                      </m:r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cs-CZ" sz="1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800" b="0" i="1" smtClean="0">
                                  <a:latin typeface="Cambria Math" panose="02040503050406030204" pitchFamily="18" charset="0"/>
                                </a:rPr>
                                <m:t>2 ∗</m:t>
                              </m:r>
                              <m:sSub>
                                <m:sSubPr>
                                  <m:ctrlPr>
                                    <a:rPr lang="cs-CZ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8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cs-CZ" sz="1800" b="0" i="1" smtClean="0">
                                      <a:latin typeface="Cambria Math" panose="02040503050406030204" pitchFamily="18" charset="0"/>
                                    </a:rPr>
                                    <m:t>𝑑𝑖</m:t>
                                  </m:r>
                                </m:sub>
                              </m:sSub>
                              <m:r>
                                <a:rPr lang="cs-CZ" sz="1800" b="0" i="1" smtClean="0">
                                  <a:latin typeface="Cambria Math" panose="02040503050406030204" pitchFamily="18" charset="0"/>
                                </a:rPr>
                                <m:t> ∗</m:t>
                              </m:r>
                              <m:sSub>
                                <m:sSubPr>
                                  <m:ctrlPr>
                                    <a:rPr lang="cs-CZ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800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  <m:sub>
                                  <m:r>
                                    <a:rPr lang="cs-CZ" sz="1800" b="0" i="1" smtClean="0">
                                      <a:latin typeface="Cambria Math" panose="02040503050406030204" pitchFamily="18" charset="0"/>
                                    </a:rPr>
                                    <m:t>𝑝𝑖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cs-CZ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8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cs-CZ" sz="1800" b="0" i="1" smtClean="0">
                                      <a:latin typeface="Cambria Math" panose="02040503050406030204" pitchFamily="18" charset="0"/>
                                    </a:rPr>
                                    <m:t>𝑠𝑖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</m:oMath>
                  </m:oMathPara>
                </a14:m>
                <a:endParaRPr lang="cs-CZ" sz="1800" dirty="0"/>
              </a:p>
              <a:p>
                <a:pPr marL="0" indent="0">
                  <a:buNone/>
                </a:pPr>
                <a:endParaRPr lang="cs-CZ" sz="1800" dirty="0"/>
              </a:p>
              <a:p>
                <a:pPr marL="0" indent="0">
                  <a:buNone/>
                </a:pPr>
                <a:endParaRPr lang="cs-CZ" sz="1800" dirty="0"/>
              </a:p>
              <a:p>
                <a:pPr fontAlgn="auto">
                  <a:lnSpc>
                    <a:spcPct val="90000"/>
                  </a:lnSpc>
                  <a:spcAft>
                    <a:spcPts val="0"/>
                  </a:spcAft>
                  <a:buFont typeface="Arial" pitchFamily="34" charset="0"/>
                  <a:buNone/>
                  <a:defRPr/>
                </a:pPr>
                <a:r>
                  <a:rPr lang="cs-CZ" sz="1400" dirty="0" err="1"/>
                  <a:t>N</a:t>
                </a:r>
                <a:r>
                  <a:rPr lang="cs-CZ" sz="1400" baseline="-25000" dirty="0" err="1"/>
                  <a:t>di</a:t>
                </a:r>
                <a:r>
                  <a:rPr lang="cs-CZ" sz="1400" baseline="-25000" dirty="0"/>
                  <a:t> </a:t>
                </a:r>
                <a:r>
                  <a:rPr lang="cs-CZ" sz="1400" dirty="0"/>
                  <a:t>–  náklady na zajištění jedné dodávky i-</a:t>
                </a:r>
                <a:r>
                  <a:rPr lang="cs-CZ" sz="1400" dirty="0" err="1"/>
                  <a:t>tého</a:t>
                </a:r>
                <a:r>
                  <a:rPr lang="cs-CZ" sz="1400" dirty="0"/>
                  <a:t> materiálu,</a:t>
                </a:r>
              </a:p>
              <a:p>
                <a:pPr fontAlgn="auto">
                  <a:lnSpc>
                    <a:spcPct val="90000"/>
                  </a:lnSpc>
                  <a:spcAft>
                    <a:spcPts val="0"/>
                  </a:spcAft>
                  <a:buFont typeface="Arial" pitchFamily="34" charset="0"/>
                  <a:buNone/>
                  <a:defRPr/>
                </a:pPr>
                <a:r>
                  <a:rPr lang="cs-CZ" sz="1400" dirty="0"/>
                  <a:t>D</a:t>
                </a:r>
                <a:r>
                  <a:rPr lang="cs-CZ" sz="1400" baseline="-25000" dirty="0"/>
                  <a:t>pi </a:t>
                </a:r>
                <a:r>
                  <a:rPr lang="cs-CZ" sz="1400" dirty="0"/>
                  <a:t>–  velikost dodávky,</a:t>
                </a:r>
                <a:endParaRPr lang="cs-CZ" sz="1400" baseline="-25000" dirty="0"/>
              </a:p>
              <a:p>
                <a:pPr fontAlgn="auto">
                  <a:lnSpc>
                    <a:spcPct val="90000"/>
                  </a:lnSpc>
                  <a:spcAft>
                    <a:spcPts val="0"/>
                  </a:spcAft>
                  <a:buFont typeface="Arial" pitchFamily="34" charset="0"/>
                  <a:buNone/>
                  <a:defRPr/>
                </a:pPr>
                <a:r>
                  <a:rPr lang="cs-CZ" sz="1400" dirty="0" err="1"/>
                  <a:t>N</a:t>
                </a:r>
                <a:r>
                  <a:rPr lang="cs-CZ" sz="1400" baseline="-25000" dirty="0" err="1"/>
                  <a:t>si</a:t>
                </a:r>
                <a:r>
                  <a:rPr lang="cs-CZ" sz="1400" baseline="-25000" dirty="0"/>
                  <a:t> </a:t>
                </a:r>
                <a:r>
                  <a:rPr lang="cs-CZ" sz="1400" dirty="0"/>
                  <a:t>–  náklady na skladování a udržování zásob, v Kč za jednotku zásoby a sledované období.</a:t>
                </a:r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0E1B746F-05ED-E2C6-C8BD-C3530F92FE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27" t="-7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6107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4E358-775C-605F-5A7F-C11F2C6CB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BA1B3C-2F0D-D93A-0319-569C6561D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6. Metody řízení zásob</a:t>
            </a:r>
            <a:br>
              <a:rPr lang="cs-CZ" sz="3600" dirty="0"/>
            </a:br>
            <a:r>
              <a:rPr lang="cs-CZ" sz="3600" dirty="0"/>
              <a:t>Metoda Just in </a:t>
            </a:r>
            <a:r>
              <a:rPr lang="cs-CZ" sz="3600" dirty="0" err="1"/>
              <a:t>time</a:t>
            </a:r>
            <a:r>
              <a:rPr lang="cs-CZ" sz="3600" dirty="0"/>
              <a:t> (JIT)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812364-7E32-845E-C982-69640A5F6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dirty="0"/>
              <a:t>Zabezpečuje, aby rozhodující objem surovin, materiálů, polotovarů a subdodávek byl směřován z dopravních prostředků přímo do výrobního procesu bez skladování, přičemž se zajišťuje vyšší frekvence vstupů materiálů do výroby a nízké zásoby podle skutečných potřeb.</a:t>
            </a:r>
          </a:p>
          <a:p>
            <a:pPr algn="just"/>
            <a:r>
              <a:rPr lang="cs-CZ" dirty="0"/>
              <a:t>Ve výrobním procesu jsou eliminovány obratové zásoby, ponechávají se jen nezbytné minimální pojistné zásoby, aby nebyla narušena plynulost výroby.</a:t>
            </a:r>
          </a:p>
          <a:p>
            <a:pPr algn="just"/>
            <a:r>
              <a:rPr lang="cs-CZ" dirty="0"/>
              <a:t>Snižuje se vázanost kapitálu v zásobách a snižují se náklady na skladování a udržování zásob a také i manipulační náklady.</a:t>
            </a:r>
          </a:p>
          <a:p>
            <a:pPr algn="just"/>
            <a:r>
              <a:rPr lang="cs-CZ" dirty="0"/>
              <a:t>Tato metoda vyžaduje správnou volbu spolehlivých dodavatelů a kvalitní vztahy s dopravci.</a:t>
            </a:r>
          </a:p>
          <a:p>
            <a:pPr algn="just"/>
            <a:r>
              <a:rPr lang="cs-CZ" dirty="0"/>
              <a:t>K synchronizaci výroby, dopravy a spotřeby napomáhá uplatnění moderních podnikových informačních systémů (ERP – </a:t>
            </a:r>
            <a:r>
              <a:rPr lang="cs-CZ" dirty="0" err="1"/>
              <a:t>Enterprise</a:t>
            </a:r>
            <a:r>
              <a:rPr lang="cs-CZ" dirty="0"/>
              <a:t> </a:t>
            </a:r>
            <a:r>
              <a:rPr lang="cs-CZ" dirty="0" err="1"/>
              <a:t>Resource</a:t>
            </a:r>
            <a:r>
              <a:rPr lang="cs-CZ" dirty="0"/>
              <a:t> </a:t>
            </a:r>
            <a:r>
              <a:rPr lang="cs-CZ" dirty="0" err="1"/>
              <a:t>Planning</a:t>
            </a:r>
            <a:r>
              <a:rPr lang="cs-CZ" dirty="0"/>
              <a:t>).</a:t>
            </a:r>
          </a:p>
          <a:p>
            <a:pPr algn="just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38582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15873-AC3E-002B-635A-446266E36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A45282-961E-0C7D-C22D-AD61193C8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Metoda ABC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2F0259-F65E-E223-1C8C-0C84C9682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Třídí druhy materiálů do tří základních skupin A, B, C.</a:t>
            </a:r>
          </a:p>
          <a:p>
            <a:pPr algn="just"/>
            <a:r>
              <a:rPr lang="cs-CZ" dirty="0"/>
              <a:t>Skupina A zahrnuje druhy materiálu, jejichž hodnota představuje rozhodující podíl na hodnotě celkové roční spotřeby materiálů. Do skupiny A se zařazuje max. 15 % druhů materiálů, které představují více než 60 % hodnoty celkové roční spotřeby.</a:t>
            </a:r>
          </a:p>
          <a:p>
            <a:pPr algn="just"/>
            <a:r>
              <a:rPr lang="cs-CZ" dirty="0"/>
              <a:t>Skupina B zahrnuje zpravidla 10-20 % druhů materiálů, které představují do 20 % hodnoty celkové roční spotřeby.</a:t>
            </a:r>
          </a:p>
          <a:p>
            <a:pPr algn="just"/>
            <a:r>
              <a:rPr lang="cs-CZ" dirty="0"/>
              <a:t>Skupina C zahrnuje zbytek druhů materiálů, tj. 72-85 % druhů, které představují 10-20 %  celkové roční spotřeby materiálů v peněžním vyjádření.</a:t>
            </a:r>
          </a:p>
          <a:p>
            <a:pPr algn="just"/>
            <a:r>
              <a:rPr lang="cs-CZ" dirty="0"/>
              <a:t>Diferencovaný přístup k zásobám umožňuje racionální a hospodárné řízení zásob.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66861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47CCE-FE81-4974-BA59-B5504C23A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7. Náklady na zásoby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E2505710-C838-7614-9B0A-914C6FCB06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8786216"/>
              </p:ext>
            </p:extLst>
          </p:nvPr>
        </p:nvGraphicFramePr>
        <p:xfrm>
          <a:off x="540000" y="2283460"/>
          <a:ext cx="8064500" cy="2291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51888">
                  <a:extLst>
                    <a:ext uri="{9D8B030D-6E8A-4147-A177-3AD203B41FA5}">
                      <a16:colId xmlns:a16="http://schemas.microsoft.com/office/drawing/2014/main" val="938196826"/>
                    </a:ext>
                  </a:extLst>
                </a:gridCol>
                <a:gridCol w="967462">
                  <a:extLst>
                    <a:ext uri="{9D8B030D-6E8A-4147-A177-3AD203B41FA5}">
                      <a16:colId xmlns:a16="http://schemas.microsoft.com/office/drawing/2014/main" val="302252115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242051707"/>
                    </a:ext>
                  </a:extLst>
                </a:gridCol>
                <a:gridCol w="1612900">
                  <a:extLst>
                    <a:ext uri="{9D8B030D-6E8A-4147-A177-3AD203B41FA5}">
                      <a16:colId xmlns:a16="http://schemas.microsoft.com/office/drawing/2014/main" val="2547423837"/>
                    </a:ext>
                  </a:extLst>
                </a:gridCol>
                <a:gridCol w="1612900">
                  <a:extLst>
                    <a:ext uri="{9D8B030D-6E8A-4147-A177-3AD203B41FA5}">
                      <a16:colId xmlns:a16="http://schemas.microsoft.com/office/drawing/2014/main" val="3264119887"/>
                    </a:ext>
                  </a:extLst>
                </a:gridCol>
                <a:gridCol w="1612900">
                  <a:extLst>
                    <a:ext uri="{9D8B030D-6E8A-4147-A177-3AD203B41FA5}">
                      <a16:colId xmlns:a16="http://schemas.microsoft.com/office/drawing/2014/main" val="941283567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cs-CZ" dirty="0"/>
                        <a:t>Nákupní</a:t>
                      </a:r>
                    </a:p>
                    <a:p>
                      <a:pPr algn="ctr"/>
                      <a:r>
                        <a:rPr lang="cs-CZ" dirty="0"/>
                        <a:t>Přímé, variabilní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dirty="0"/>
                        <a:t>Obchodní a skladovací</a:t>
                      </a:r>
                    </a:p>
                    <a:p>
                      <a:pPr algn="ctr"/>
                      <a:r>
                        <a:rPr lang="cs-CZ" dirty="0"/>
                        <a:t>Nepřímé, fixní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13755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Pořízení zásob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Pořízení zásob při předčasném vyčerpání zásob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4839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cs-CZ" b="1" dirty="0"/>
                        <a:t>Množství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Cena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Obchodní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Sladovací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81265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cs-CZ" dirty="0"/>
                        <a:t>Pořízení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Do skladu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Ze skladu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Doprava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Vlastní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Cizí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Všechny druhy nákladů obchodní činnosti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Prostorové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Na udržování zásob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Úroky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272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8701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90B71C-C61E-32CE-1FE3-2B7D0C78A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1. Vymezení nákupu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81D5A1-0914-1DAF-3420-5F3DB2048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/>
              <a:t>Všechna opatření směřující k zajištění relevantních vstupů.</a:t>
            </a:r>
          </a:p>
          <a:p>
            <a:pPr algn="just"/>
            <a:r>
              <a:rPr lang="cs-CZ" sz="2400" dirty="0"/>
              <a:t>Představuje pořizování materiálu, surovin, zboží či služeb správné kvality, ve správném množství, ze správného zdroje, doručené na správné místo, ve správném čase a za správnou cenu. </a:t>
            </a:r>
          </a:p>
        </p:txBody>
      </p:sp>
    </p:spTree>
    <p:extLst>
      <p:ext uri="{BB962C8B-B14F-4D97-AF65-F5344CB8AC3E}">
        <p14:creationId xmlns:p14="http://schemas.microsoft.com/office/powerpoint/2010/main" val="33901425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47CCE-FE81-4974-BA59-B5504C23A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7.1 Nákupní náklady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49BB8D-F961-59C3-D134-38528F1AF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1800" b="1" dirty="0">
                <a:solidFill>
                  <a:srgbClr val="C00000"/>
                </a:solidFill>
              </a:rPr>
              <a:t>Pořizovací cena </a:t>
            </a:r>
          </a:p>
          <a:p>
            <a:r>
              <a:rPr lang="cs-CZ" sz="1800" b="1" dirty="0">
                <a:solidFill>
                  <a:schemeClr val="tx1"/>
                </a:solidFill>
              </a:rPr>
              <a:t>Cena pořízení</a:t>
            </a:r>
          </a:p>
          <a:p>
            <a:pPr lvl="1"/>
            <a:r>
              <a:rPr lang="cs-CZ" dirty="0">
                <a:solidFill>
                  <a:schemeClr val="tx1"/>
                </a:solidFill>
              </a:rPr>
              <a:t>nakupovaného materiálu do zásob je cena, za kterou byl materiál nakoupený, bez DPH,</a:t>
            </a:r>
          </a:p>
          <a:p>
            <a:pPr lvl="1"/>
            <a:r>
              <a:rPr lang="cs-CZ" dirty="0">
                <a:solidFill>
                  <a:schemeClr val="tx1"/>
                </a:solidFill>
              </a:rPr>
              <a:t>zásob materiálu vstupujícího do výroby.</a:t>
            </a:r>
          </a:p>
          <a:p>
            <a:r>
              <a:rPr lang="cs-CZ" sz="1800" dirty="0">
                <a:solidFill>
                  <a:schemeClr val="tx1"/>
                </a:solidFill>
              </a:rPr>
              <a:t>Ocenění zásob do skladu a ze skladu může být rozdílné ( v evidenci zásob prováděné podle zákona je předepsané). Pro vlastní řízení podnik zvolí postup ocenění: cena do skladu, cena ze skladu, průměr.</a:t>
            </a:r>
          </a:p>
          <a:p>
            <a:r>
              <a:rPr lang="cs-CZ" sz="1800" b="1" dirty="0">
                <a:solidFill>
                  <a:schemeClr val="tx1"/>
                </a:solidFill>
              </a:rPr>
              <a:t>Vedlejší náklady na pořízení</a:t>
            </a:r>
          </a:p>
          <a:p>
            <a:pPr lvl="1"/>
            <a:r>
              <a:rPr lang="cs-CZ" dirty="0">
                <a:solidFill>
                  <a:schemeClr val="tx1"/>
                </a:solidFill>
              </a:rPr>
              <a:t>náklady na dopravu materiálu do skladu - přesun materiálu od dodavatele do skladu materiálu,</a:t>
            </a:r>
          </a:p>
          <a:p>
            <a:pPr lvl="1"/>
            <a:r>
              <a:rPr lang="cs-CZ" dirty="0">
                <a:solidFill>
                  <a:schemeClr val="tx1"/>
                </a:solidFill>
              </a:rPr>
              <a:t>při řízení těchto nákladů se může podnik rozhodovat např. zda je výhodné zajistit dopravu vlastním, nebo cizím subjektem. </a:t>
            </a:r>
          </a:p>
          <a:p>
            <a:endParaRPr lang="cs-CZ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0714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47CCE-FE81-4974-BA59-B5504C23A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9D49BB8D-F961-59C3-D134-38528F1AF27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0000" y="1157032"/>
                <a:ext cx="8064000" cy="4081204"/>
              </a:xfrm>
            </p:spPr>
            <p:txBody>
              <a:bodyPr>
                <a:normAutofit/>
              </a:bodyPr>
              <a:lstStyle/>
              <a:p>
                <a:endParaRPr lang="cs-CZ" sz="1800" dirty="0"/>
              </a:p>
              <a:p>
                <a:r>
                  <a:rPr lang="cs-CZ" sz="1800" b="1" dirty="0"/>
                  <a:t>Základní vztah pro výpočet: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cs-CZ" sz="1800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č=</m:t>
                      </m:r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. ∗</m:t>
                      </m:r>
                      <m:f>
                        <m:fPr>
                          <m:ctrlPr>
                            <a:rPr lang="cs-CZ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č</m:t>
                          </m:r>
                        </m:num>
                        <m:den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</m:den>
                      </m:f>
                    </m:oMath>
                  </m:oMathPara>
                </a14:m>
                <a:endParaRPr lang="cs-CZ" sz="1800" dirty="0"/>
              </a:p>
              <a:p>
                <a:endParaRPr lang="cs-CZ" sz="1800" dirty="0"/>
              </a:p>
              <a:p>
                <a:r>
                  <a:rPr lang="cs-CZ" sz="1400" dirty="0"/>
                  <a:t>N = nákupní náklady</a:t>
                </a:r>
              </a:p>
              <a:p>
                <a:r>
                  <a:rPr lang="cs-CZ" sz="1400" dirty="0"/>
                  <a:t>M = množství materiálu v zásobách</a:t>
                </a:r>
              </a:p>
              <a:p>
                <a:r>
                  <a:rPr lang="cs-CZ" sz="1400" dirty="0"/>
                  <a:t>P = pořizovací cena (cena pořízení + náklady na dopravu) </a:t>
                </a:r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9D49BB8D-F961-59C3-D134-38528F1AF27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000" y="1157032"/>
                <a:ext cx="8064000" cy="4081204"/>
              </a:xfrm>
              <a:blipFill>
                <a:blip r:embed="rId2"/>
                <a:stretch>
                  <a:fillRect l="-7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53160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47CCE-FE81-4974-BA59-B5504C23A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7.2 Obchodní náklady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49BB8D-F961-59C3-D134-38528F1AF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/>
              <a:t>Vznikají v důsledku obchodní činnosti spojené s nákupem materiálů jedná se o:</a:t>
            </a:r>
          </a:p>
          <a:p>
            <a:pPr lvl="1"/>
            <a:r>
              <a:rPr lang="cs-CZ" dirty="0"/>
              <a:t>příjem a kontrolu dodávek materiálů,</a:t>
            </a:r>
          </a:p>
          <a:p>
            <a:pPr lvl="1"/>
            <a:r>
              <a:rPr lang="cs-CZ" dirty="0"/>
              <a:t>vystavení objednávek,</a:t>
            </a:r>
          </a:p>
          <a:p>
            <a:pPr lvl="1"/>
            <a:r>
              <a:rPr lang="cs-CZ" dirty="0"/>
              <a:t>evidenci objednávek a dodavatelských faktur.</a:t>
            </a:r>
          </a:p>
          <a:p>
            <a:endParaRPr lang="cs-CZ" sz="1800" dirty="0"/>
          </a:p>
          <a:p>
            <a:r>
              <a:rPr lang="cs-CZ" sz="1800" dirty="0"/>
              <a:t>Z hlediska vztahu k množství zásob jsou </a:t>
            </a:r>
            <a:r>
              <a:rPr lang="cs-CZ" sz="1800" b="1" dirty="0"/>
              <a:t>fixní,</a:t>
            </a:r>
            <a:r>
              <a:rPr lang="cs-CZ" sz="1800" dirty="0"/>
              <a:t> z hlediska početně technického jsou </a:t>
            </a:r>
            <a:r>
              <a:rPr lang="cs-CZ" sz="1800" b="1" dirty="0"/>
              <a:t>nepřímé</a:t>
            </a:r>
            <a:r>
              <a:rPr lang="cs-CZ" sz="1800" dirty="0"/>
              <a:t>, stanoví se jako objem </a:t>
            </a:r>
            <a:r>
              <a:rPr lang="cs-CZ" sz="1800" b="1" dirty="0"/>
              <a:t>nákladů období. </a:t>
            </a:r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5221098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47CCE-FE81-4974-BA59-B5504C23A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7.3 Skladovací náklady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49BB8D-F961-59C3-D134-38528F1AF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/>
              <a:t>Vznikají při zajištění skladování materiálů. </a:t>
            </a:r>
          </a:p>
          <a:p>
            <a:endParaRPr lang="cs-CZ" sz="1800" dirty="0"/>
          </a:p>
          <a:p>
            <a:r>
              <a:rPr lang="cs-CZ" sz="1800" b="1" dirty="0"/>
              <a:t>Zahrnují :</a:t>
            </a:r>
          </a:p>
          <a:p>
            <a:pPr lvl="1"/>
            <a:r>
              <a:rPr lang="cs-CZ" dirty="0"/>
              <a:t>prostorové náklady,</a:t>
            </a:r>
          </a:p>
          <a:p>
            <a:pPr lvl="1"/>
            <a:r>
              <a:rPr lang="cs-CZ" dirty="0"/>
              <a:t>náklady na udržování zásob,</a:t>
            </a:r>
          </a:p>
          <a:p>
            <a:pPr lvl="1"/>
            <a:r>
              <a:rPr lang="cs-CZ" dirty="0"/>
              <a:t>finanční náklady na úroky.</a:t>
            </a:r>
          </a:p>
        </p:txBody>
      </p:sp>
    </p:spTree>
    <p:extLst>
      <p:ext uri="{BB962C8B-B14F-4D97-AF65-F5344CB8AC3E}">
        <p14:creationId xmlns:p14="http://schemas.microsoft.com/office/powerpoint/2010/main" val="2162882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DA1366-867B-7F06-3F50-750F5BEA8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2. Typy nákupu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B93DB9-2BEA-9338-62E7-EF2033256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563329"/>
            <a:ext cx="8064000" cy="4343500"/>
          </a:xfrm>
        </p:spPr>
        <p:txBody>
          <a:bodyPr>
            <a:normAutofit/>
          </a:bodyPr>
          <a:lstStyle/>
          <a:p>
            <a:pPr algn="just"/>
            <a:r>
              <a:rPr lang="cs-CZ" sz="2400" dirty="0">
                <a:solidFill>
                  <a:schemeClr val="tx1"/>
                </a:solidFill>
              </a:rPr>
              <a:t>Opakovaný (běžný) nákup beze změny </a:t>
            </a:r>
          </a:p>
          <a:p>
            <a:pPr algn="just"/>
            <a:r>
              <a:rPr lang="cs-CZ" sz="2400" dirty="0">
                <a:solidFill>
                  <a:schemeClr val="tx1"/>
                </a:solidFill>
              </a:rPr>
              <a:t>Modifikovaný nákup </a:t>
            </a:r>
          </a:p>
          <a:p>
            <a:pPr algn="just"/>
            <a:r>
              <a:rPr lang="cs-CZ" sz="2400" dirty="0">
                <a:solidFill>
                  <a:schemeClr val="tx1"/>
                </a:solidFill>
              </a:rPr>
              <a:t>Nová nákupní úloha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093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47CCE-FE81-4974-BA59-B5504C23A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3. Funkce nákupu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49BB8D-F961-59C3-D134-38528F1AF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Nákup představuje jednu ze základních podnikových funkcí, a to bez ohledu na to, zda jde o podnik výrobní, obchodní nebo ve službách. </a:t>
            </a:r>
          </a:p>
          <a:p>
            <a:r>
              <a:rPr lang="cs-CZ" sz="2400" dirty="0"/>
              <a:t>Základním úkolem nákupu je zabezpečit bezporuchový chod výrobních i nevýrobních procesů podniku. </a:t>
            </a:r>
          </a:p>
          <a:p>
            <a:r>
              <a:rPr lang="cs-CZ" sz="2400" dirty="0"/>
              <a:t>Efektivní uspokojování potřeb, které vyplývají z plánovaného průběhu základních, pomocných a obslužných výrobních i nevýrobních procesů. </a:t>
            </a:r>
          </a:p>
        </p:txBody>
      </p:sp>
    </p:spTree>
    <p:extLst>
      <p:ext uri="{BB962C8B-B14F-4D97-AF65-F5344CB8AC3E}">
        <p14:creationId xmlns:p14="http://schemas.microsoft.com/office/powerpoint/2010/main" val="2937087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47CCE-FE81-4974-BA59-B5504C23A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4. Úkoly Útvaru nákupu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49BB8D-F961-59C3-D134-38528F1AF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609316"/>
            <a:ext cx="8064000" cy="4427690"/>
          </a:xfrm>
        </p:spPr>
        <p:txBody>
          <a:bodyPr>
            <a:noAutofit/>
          </a:bodyPr>
          <a:lstStyle/>
          <a:p>
            <a:pPr algn="just"/>
            <a:r>
              <a:rPr lang="cs-CZ" sz="2400" dirty="0"/>
              <a:t>Zjišťovat předpokládanou budoucí spotřebu materiálu. </a:t>
            </a:r>
          </a:p>
          <a:p>
            <a:pPr algn="just"/>
            <a:r>
              <a:rPr lang="cs-CZ" sz="2400" dirty="0"/>
              <a:t>Zvažovat potenciální disponibilní zdroje pro uspokojování těchto potřeb. </a:t>
            </a:r>
          </a:p>
          <a:p>
            <a:pPr algn="just"/>
            <a:r>
              <a:rPr lang="cs-CZ" sz="2400" dirty="0"/>
              <a:t>Uzavírat smlouvy v ekonomicky efektivních dodávkách.</a:t>
            </a:r>
          </a:p>
          <a:p>
            <a:pPr algn="just"/>
            <a:r>
              <a:rPr lang="cs-CZ" sz="2400" dirty="0"/>
              <a:t>Regulovat stav zásob.</a:t>
            </a:r>
          </a:p>
          <a:p>
            <a:pPr algn="just"/>
            <a:r>
              <a:rPr lang="cs-CZ" sz="2400" dirty="0"/>
              <a:t>Zabezpečit efektivní fungování skladového hospodářství, dopravy, manipulačních procesů.</a:t>
            </a:r>
          </a:p>
          <a:p>
            <a:pPr algn="just"/>
            <a:r>
              <a:rPr lang="cs-CZ" sz="2400" dirty="0"/>
              <a:t>Vytvářet a zdokonalovat odpovídající informační systém.</a:t>
            </a:r>
          </a:p>
          <a:p>
            <a:pPr algn="just"/>
            <a:r>
              <a:rPr lang="cs-CZ" sz="2400" dirty="0"/>
              <a:t>Zabezpečovat personální, organizační, metodický a technický rozvoj řídících a hmotných procesů.</a:t>
            </a:r>
          </a:p>
        </p:txBody>
      </p:sp>
    </p:spTree>
    <p:extLst>
      <p:ext uri="{BB962C8B-B14F-4D97-AF65-F5344CB8AC3E}">
        <p14:creationId xmlns:p14="http://schemas.microsoft.com/office/powerpoint/2010/main" val="3316972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47CCE-FE81-4974-BA59-B5504C23A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288389"/>
            <a:ext cx="8064000" cy="1325563"/>
          </a:xfrm>
        </p:spPr>
        <p:txBody>
          <a:bodyPr/>
          <a:lstStyle/>
          <a:p>
            <a:r>
              <a:rPr lang="cs-CZ" sz="3600" dirty="0"/>
              <a:t>4.1 Nákupní proces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49BB8D-F961-59C3-D134-38528F1AF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06013"/>
            <a:ext cx="8064000" cy="506994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2400" dirty="0"/>
              <a:t>Proces nákupu je možné rozdělit do následujících fází:</a:t>
            </a:r>
          </a:p>
          <a:p>
            <a:pPr algn="just"/>
            <a:r>
              <a:rPr lang="cs-CZ" sz="2200" dirty="0">
                <a:solidFill>
                  <a:srgbClr val="C00000"/>
                </a:solidFill>
              </a:rPr>
              <a:t>1. fáze: </a:t>
            </a:r>
            <a:r>
              <a:rPr lang="cs-CZ" sz="2200" dirty="0"/>
              <a:t>Poznání potřeby a identifikace nezbytnosti, charakteru a rozsahu potřeby.</a:t>
            </a:r>
          </a:p>
          <a:p>
            <a:pPr algn="just"/>
            <a:r>
              <a:rPr lang="cs-CZ" sz="2200" dirty="0">
                <a:solidFill>
                  <a:srgbClr val="C00000"/>
                </a:solidFill>
              </a:rPr>
              <a:t>2. fáze: </a:t>
            </a:r>
            <a:r>
              <a:rPr lang="cs-CZ" sz="2200" dirty="0"/>
              <a:t>Kupní rozhodnutí a specifikace výrobku, zboží nebo služby.</a:t>
            </a:r>
          </a:p>
          <a:p>
            <a:pPr algn="just"/>
            <a:r>
              <a:rPr lang="cs-CZ" sz="2200" dirty="0">
                <a:solidFill>
                  <a:srgbClr val="C00000"/>
                </a:solidFill>
              </a:rPr>
              <a:t>3. fáze: </a:t>
            </a:r>
            <a:r>
              <a:rPr lang="cs-CZ" sz="2200" dirty="0"/>
              <a:t>Průzkum nabídek – nákupní výzkum trhu (dodavatelů). </a:t>
            </a:r>
          </a:p>
          <a:p>
            <a:pPr algn="just"/>
            <a:r>
              <a:rPr lang="cs-CZ" sz="2200" dirty="0">
                <a:solidFill>
                  <a:srgbClr val="C00000"/>
                </a:solidFill>
              </a:rPr>
              <a:t>4. fáze: </a:t>
            </a:r>
            <a:r>
              <a:rPr lang="cs-CZ" sz="2200" dirty="0"/>
              <a:t>Volba dodavatele.</a:t>
            </a:r>
          </a:p>
          <a:p>
            <a:pPr algn="just"/>
            <a:r>
              <a:rPr lang="cs-CZ" sz="2200" dirty="0">
                <a:solidFill>
                  <a:srgbClr val="C00000"/>
                </a:solidFill>
              </a:rPr>
              <a:t>5. fáze: </a:t>
            </a:r>
            <a:r>
              <a:rPr lang="cs-CZ" sz="2200" dirty="0"/>
              <a:t>Rozhodnutí a formulace podmínek dodávek – zadání objednávky.</a:t>
            </a:r>
          </a:p>
          <a:p>
            <a:pPr algn="just"/>
            <a:r>
              <a:rPr lang="cs-CZ" sz="2200" dirty="0">
                <a:solidFill>
                  <a:srgbClr val="C00000"/>
                </a:solidFill>
              </a:rPr>
              <a:t>6. fáze: </a:t>
            </a:r>
            <a:r>
              <a:rPr lang="cs-CZ" sz="2200" dirty="0"/>
              <a:t>Logistické aktivity při vstupu dodávky do podniku.</a:t>
            </a:r>
          </a:p>
          <a:p>
            <a:pPr algn="just"/>
            <a:r>
              <a:rPr lang="cs-CZ" sz="2200" dirty="0">
                <a:solidFill>
                  <a:srgbClr val="C00000"/>
                </a:solidFill>
              </a:rPr>
              <a:t>7 fáze: </a:t>
            </a:r>
            <a:r>
              <a:rPr lang="cs-CZ" sz="2200" dirty="0"/>
              <a:t>Finanční vypořádání – úhrada dodávky dle sjednaných podmínek.</a:t>
            </a:r>
          </a:p>
          <a:p>
            <a:pPr algn="just"/>
            <a:r>
              <a:rPr lang="cs-CZ" sz="2200" dirty="0">
                <a:solidFill>
                  <a:srgbClr val="C00000"/>
                </a:solidFill>
              </a:rPr>
              <a:t>8. fáze: </a:t>
            </a:r>
            <a:r>
              <a:rPr lang="cs-CZ" sz="2200" dirty="0"/>
              <a:t>Hodnocení výkonu dodavatele.</a:t>
            </a:r>
          </a:p>
        </p:txBody>
      </p:sp>
    </p:spTree>
    <p:extLst>
      <p:ext uri="{BB962C8B-B14F-4D97-AF65-F5344CB8AC3E}">
        <p14:creationId xmlns:p14="http://schemas.microsoft.com/office/powerpoint/2010/main" val="1875360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643D8C-E871-5280-3637-2CF883F6D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4.2 Kritéria rozhodování o dodavateli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DF442E-82D7-4B10-AE44-D549B304B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690692"/>
            <a:ext cx="8064000" cy="421613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>
                <a:solidFill>
                  <a:srgbClr val="C00000"/>
                </a:solidFill>
              </a:rPr>
              <a:t>Kritéria výrobku </a:t>
            </a:r>
            <a:r>
              <a:rPr lang="cs-CZ" dirty="0"/>
              <a:t>– dostupnost v potřebném množství, kvalita, funkčnost atd.</a:t>
            </a:r>
          </a:p>
          <a:p>
            <a:pPr algn="just"/>
            <a:r>
              <a:rPr lang="cs-CZ" dirty="0">
                <a:solidFill>
                  <a:srgbClr val="C00000"/>
                </a:solidFill>
              </a:rPr>
              <a:t>Kritéria ceny </a:t>
            </a:r>
            <a:r>
              <a:rPr lang="cs-CZ" dirty="0"/>
              <a:t>– pořizovací náklady, slevy atd.</a:t>
            </a:r>
          </a:p>
          <a:p>
            <a:pPr algn="just"/>
            <a:r>
              <a:rPr lang="cs-CZ" dirty="0">
                <a:solidFill>
                  <a:srgbClr val="C00000"/>
                </a:solidFill>
              </a:rPr>
              <a:t>Kritéria podmínek dodávek </a:t>
            </a:r>
            <a:r>
              <a:rPr lang="cs-CZ" dirty="0"/>
              <a:t>– objednací a dodací lhůta, lhůty splatnosti faktur, způsob placení, způsob dopravy</a:t>
            </a:r>
          </a:p>
          <a:p>
            <a:pPr algn="just"/>
            <a:r>
              <a:rPr lang="cs-CZ" dirty="0">
                <a:solidFill>
                  <a:srgbClr val="C00000"/>
                </a:solidFill>
              </a:rPr>
              <a:t>Kritéria samotného dodavatele:</a:t>
            </a:r>
          </a:p>
          <a:p>
            <a:pPr lvl="1" algn="just"/>
            <a:r>
              <a:rPr lang="cs-CZ" dirty="0"/>
              <a:t>Chování v obchodních vztazích (spolehlivost dodávek, ochota přistoupit na změny atd).</a:t>
            </a:r>
          </a:p>
          <a:p>
            <a:pPr lvl="1" algn="just"/>
            <a:r>
              <a:rPr lang="cs-CZ" dirty="0"/>
              <a:t>Ochota spolupracovat při zlepšování kvality výrobků a uskutečňování požadovaných úprav výrobků.</a:t>
            </a:r>
          </a:p>
          <a:p>
            <a:pPr lvl="1" algn="just"/>
            <a:r>
              <a:rPr lang="cs-CZ" dirty="0"/>
              <a:t>Systém kontroly kvality.</a:t>
            </a:r>
          </a:p>
          <a:p>
            <a:pPr lvl="1" algn="just"/>
            <a:r>
              <a:rPr lang="cs-CZ" dirty="0"/>
              <a:t>Přístup managementu k obchodnímu jednání.</a:t>
            </a:r>
          </a:p>
          <a:p>
            <a:pPr lvl="1" algn="just"/>
            <a:r>
              <a:rPr lang="cs-CZ" dirty="0"/>
              <a:t>Pověst podniku, jeho lokalizace, dopravní spojení.</a:t>
            </a:r>
          </a:p>
          <a:p>
            <a:pPr lvl="1" algn="just"/>
            <a:r>
              <a:rPr lang="cs-CZ" dirty="0"/>
              <a:t>Ekonomická a finanční situace podniku.</a:t>
            </a:r>
          </a:p>
          <a:p>
            <a:pPr lvl="1" algn="just"/>
            <a:r>
              <a:rPr lang="cs-CZ" dirty="0"/>
              <a:t>Technologická úroveň výroby a kapacitní rezervy.</a:t>
            </a:r>
          </a:p>
        </p:txBody>
      </p:sp>
    </p:spTree>
    <p:extLst>
      <p:ext uri="{BB962C8B-B14F-4D97-AF65-F5344CB8AC3E}">
        <p14:creationId xmlns:p14="http://schemas.microsoft.com/office/powerpoint/2010/main" val="7077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4F28BC-A6F8-F254-DB39-C17F6693E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5. Řízení zásob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1101EC-4ECD-762E-6D30-3893DFE3C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582994"/>
            <a:ext cx="8064000" cy="4323835"/>
          </a:xfrm>
        </p:spPr>
        <p:txBody>
          <a:bodyPr>
            <a:normAutofit/>
          </a:bodyPr>
          <a:lstStyle/>
          <a:p>
            <a:pPr algn="just"/>
            <a:r>
              <a:rPr lang="cs-CZ" sz="2400" dirty="0"/>
              <a:t>Zásoby jsou nedílnou součástí oběžného majetku, která představuje nashromážděné materiální produkty pro pozdější použití.</a:t>
            </a:r>
          </a:p>
          <a:p>
            <a:pPr algn="just"/>
            <a:r>
              <a:rPr lang="cs-CZ" sz="2400" dirty="0"/>
              <a:t>Za řízení zásob surovin, materiálů, komponentů, polotovarů, náhradních dílů, nářadí, přípravků, obalů a obalových materiálů, materiálů pro řízení a správu, výzkum a vývoj atd. zajišťuje nákupní útvar.</a:t>
            </a:r>
          </a:p>
          <a:p>
            <a:pPr algn="just"/>
            <a:r>
              <a:rPr lang="cs-CZ" sz="2400" b="1" dirty="0"/>
              <a:t>Zásoby - Objemově významné materiály a ostatní materiály objemově méně významné.</a:t>
            </a:r>
          </a:p>
          <a:p>
            <a:endParaRPr lang="cs-CZ" dirty="0"/>
          </a:p>
          <a:p>
            <a:pPr algn="just"/>
            <a:endParaRPr lang="cs-CZ" sz="2000" dirty="0"/>
          </a:p>
          <a:p>
            <a:pPr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4703374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0E3DCFD5F21B041B3AE0717B9A9367B" ma:contentTypeVersion="7" ma:contentTypeDescription="Vytvoří nový dokument" ma:contentTypeScope="" ma:versionID="56ca39c7ee08788db9c992f6ef8241aa">
  <xsd:schema xmlns:xsd="http://www.w3.org/2001/XMLSchema" xmlns:xs="http://www.w3.org/2001/XMLSchema" xmlns:p="http://schemas.microsoft.com/office/2006/metadata/properties" xmlns:ns2="e5af2723-ed53-4308-af2e-df55c807cb65" xmlns:ns3="8ecbcb86-b731-4611-b369-1887ab3d3c8c" targetNamespace="http://schemas.microsoft.com/office/2006/metadata/properties" ma:root="true" ma:fieldsID="de78ee9b524b3e3be75fd4b4ac60358f" ns2:_="" ns3:_="">
    <xsd:import namespace="e5af2723-ed53-4308-af2e-df55c807cb65"/>
    <xsd:import namespace="8ecbcb86-b731-4611-b369-1887ab3d3c8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SharingHintHash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af2723-ed53-4308-af2e-df55c807cb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internalName="SharingHintHash" ma:readOnly="true">
      <xsd:simpleType>
        <xsd:restriction base="dms:Text"/>
      </xsd:simpleType>
    </xsd:element>
    <xsd:element name="LastSharedByUser" ma:index="11" nillable="true" ma:displayName="Naposledy sdílel(a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Čas posledního sdílení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bcb86-b731-4611-b369-1887ab3d3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CE2964-7F69-4E72-92D7-96CA5FB750D3}">
  <ds:schemaRefs>
    <ds:schemaRef ds:uri="http://schemas.microsoft.com/office/2006/documentManagement/types"/>
    <ds:schemaRef ds:uri="http://purl.org/dc/elements/1.1/"/>
    <ds:schemaRef ds:uri="8ecbcb86-b731-4611-b369-1887ab3d3c8c"/>
    <ds:schemaRef ds:uri="http://schemas.microsoft.com/office/2006/metadata/properties"/>
    <ds:schemaRef ds:uri="http://schemas.microsoft.com/office/infopath/2007/PartnerControls"/>
    <ds:schemaRef ds:uri="http://purl.org/dc/dcmitype/"/>
    <ds:schemaRef ds:uri="e5af2723-ed53-4308-af2e-df55c807cb65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3746FA2-5009-4FCE-A567-A7AC970534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af2723-ed53-4308-af2e-df55c807cb65"/>
    <ds:schemaRef ds:uri="8ecbcb86-b731-4611-b369-1887ab3d3c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1A52299-0A53-4721-B31F-8FA30F2179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MVŠO_sablona_ prezentace_4-3-CZ</Template>
  <TotalTime>13963</TotalTime>
  <Words>2462</Words>
  <Application>Microsoft Office PowerPoint</Application>
  <PresentationFormat>Předvádění na obrazovce (4:3)</PresentationFormat>
  <Paragraphs>277</Paragraphs>
  <Slides>33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40" baseType="lpstr">
      <vt:lpstr>Aptos</vt:lpstr>
      <vt:lpstr>Arial</vt:lpstr>
      <vt:lpstr>Calibri</vt:lpstr>
      <vt:lpstr>Calibri Light</vt:lpstr>
      <vt:lpstr>Cambria Math</vt:lpstr>
      <vt:lpstr>Times New Roman</vt:lpstr>
      <vt:lpstr>Motiv Office</vt:lpstr>
      <vt:lpstr>  PODniková ekonomika  přednáška</vt:lpstr>
      <vt:lpstr>Obsah</vt:lpstr>
      <vt:lpstr>1. Vymezení nákupu</vt:lpstr>
      <vt:lpstr>2. Typy nákupu</vt:lpstr>
      <vt:lpstr>3. Funkce nákupu</vt:lpstr>
      <vt:lpstr>4. Úkoly Útvaru nákupu</vt:lpstr>
      <vt:lpstr>4.1 Nákupní proces</vt:lpstr>
      <vt:lpstr>4.2 Kritéria rozhodování o dodavateli</vt:lpstr>
      <vt:lpstr>5. Řízení zásob</vt:lpstr>
      <vt:lpstr>5.1 Úrovně řízení zásob</vt:lpstr>
      <vt:lpstr>Řízení zásob – Bilanční rovnice</vt:lpstr>
      <vt:lpstr>Řízení zásob – Bilanční rovnice</vt:lpstr>
      <vt:lpstr>5.2 Normy zásob </vt:lpstr>
      <vt:lpstr>Prezentace aplikace PowerPoint</vt:lpstr>
      <vt:lpstr>Prezentace aplikace PowerPoint</vt:lpstr>
      <vt:lpstr>Minimální a maximální zásoba</vt:lpstr>
      <vt:lpstr>Prezentace aplikace PowerPoint</vt:lpstr>
      <vt:lpstr>Signální hladina zásob</vt:lpstr>
      <vt:lpstr>Signální hladina zásob</vt:lpstr>
      <vt:lpstr>Dodací množství a množství zásob na skladě</vt:lpstr>
      <vt:lpstr>Dodávkový cyklus</vt:lpstr>
      <vt:lpstr>Velikost dodávky</vt:lpstr>
      <vt:lpstr>Dodací lhůta</vt:lpstr>
      <vt:lpstr>5.3 Optimalizace stavu zásob</vt:lpstr>
      <vt:lpstr>5.4 Optimální velikost dodávky</vt:lpstr>
      <vt:lpstr>Harrisův-Wilsonův model</vt:lpstr>
      <vt:lpstr>6. Metody řízení zásob Metoda Just in time (JIT)</vt:lpstr>
      <vt:lpstr>Metoda ABC</vt:lpstr>
      <vt:lpstr>7. Náklady na zásoby</vt:lpstr>
      <vt:lpstr>7.1 Nákupní náklady</vt:lpstr>
      <vt:lpstr> </vt:lpstr>
      <vt:lpstr>7.2 Obchodní náklady</vt:lpstr>
      <vt:lpstr>7.3 Skladovací náklady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Podnikové finance II</dc:title>
  <dc:creator>Peterková Jindra</dc:creator>
  <cp:lastModifiedBy>Peterková Jindra</cp:lastModifiedBy>
  <cp:revision>101</cp:revision>
  <dcterms:created xsi:type="dcterms:W3CDTF">2020-09-10T07:22:32Z</dcterms:created>
  <dcterms:modified xsi:type="dcterms:W3CDTF">2025-11-05T11:52:47Z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0x01010050E3DCFD5F21B041B3AE0717B9A9367B</vt:lpwstr>
  </property>
</Properties>
</file>