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6"/>
  </p:notesMasterIdLst>
  <p:sldIdLst>
    <p:sldId id="256" r:id="rId5"/>
    <p:sldId id="278" r:id="rId6"/>
    <p:sldId id="279" r:id="rId7"/>
    <p:sldId id="280" r:id="rId8"/>
    <p:sldId id="282" r:id="rId9"/>
    <p:sldId id="281" r:id="rId10"/>
    <p:sldId id="285" r:id="rId11"/>
    <p:sldId id="284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9" r:id="rId25"/>
    <p:sldId id="298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8" r:id="rId34"/>
    <p:sldId id="309" r:id="rId35"/>
    <p:sldId id="310" r:id="rId36"/>
    <p:sldId id="307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  <p:sldId id="320" r:id="rId46"/>
    <p:sldId id="321" r:id="rId47"/>
    <p:sldId id="322" r:id="rId48"/>
    <p:sldId id="349" r:id="rId49"/>
    <p:sldId id="344" r:id="rId50"/>
    <p:sldId id="345" r:id="rId51"/>
    <p:sldId id="346" r:id="rId52"/>
    <p:sldId id="323" r:id="rId53"/>
    <p:sldId id="324" r:id="rId54"/>
    <p:sldId id="325" r:id="rId5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48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6EB28-A487-423C-97C9-718D926C561F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C4298575-93DD-4280-8E67-C09661E9F5D1}">
      <dgm:prSet phldrT="[Text]"/>
      <dgm:spPr/>
      <dgm:t>
        <a:bodyPr/>
        <a:lstStyle/>
        <a:p>
          <a:r>
            <a:rPr lang="cs-CZ" dirty="0"/>
            <a:t>Výdaje s dlouhou dobou návratnosti</a:t>
          </a:r>
        </a:p>
      </dgm:t>
    </dgm:pt>
    <dgm:pt modelId="{2C3BC9F7-0544-4CD5-AD35-3663A26445E0}" type="parTrans" cxnId="{E2C1EAA1-0D70-4721-937C-98A3A58DE6EF}">
      <dgm:prSet/>
      <dgm:spPr/>
      <dgm:t>
        <a:bodyPr/>
        <a:lstStyle/>
        <a:p>
          <a:endParaRPr lang="cs-CZ"/>
        </a:p>
      </dgm:t>
    </dgm:pt>
    <dgm:pt modelId="{58DEFD1C-E1D5-421B-8D79-86F4D7B4E768}" type="sibTrans" cxnId="{E2C1EAA1-0D70-4721-937C-98A3A58DE6EF}">
      <dgm:prSet/>
      <dgm:spPr/>
      <dgm:t>
        <a:bodyPr/>
        <a:lstStyle/>
        <a:p>
          <a:endParaRPr lang="cs-CZ"/>
        </a:p>
      </dgm:t>
    </dgm:pt>
    <dgm:pt modelId="{B5153E0A-1836-46FE-A675-0246FE39B729}">
      <dgm:prSet phldrT="[Text]"/>
      <dgm:spPr/>
      <dgm:t>
        <a:bodyPr/>
        <a:lstStyle/>
        <a:p>
          <a:r>
            <a:rPr lang="cs-CZ" dirty="0"/>
            <a:t>Majetek dlouhodobé povahy</a:t>
          </a:r>
        </a:p>
      </dgm:t>
    </dgm:pt>
    <dgm:pt modelId="{41285A6D-B89B-4966-9A36-53BAFFB0B504}" type="parTrans" cxnId="{9C78F379-BD51-4B9F-8E7A-B4E8B680B474}">
      <dgm:prSet/>
      <dgm:spPr/>
      <dgm:t>
        <a:bodyPr/>
        <a:lstStyle/>
        <a:p>
          <a:endParaRPr lang="cs-CZ"/>
        </a:p>
      </dgm:t>
    </dgm:pt>
    <dgm:pt modelId="{8325E416-5855-426F-B6BD-E8F9B3E0EC09}" type="sibTrans" cxnId="{9C78F379-BD51-4B9F-8E7A-B4E8B680B474}">
      <dgm:prSet/>
      <dgm:spPr/>
      <dgm:t>
        <a:bodyPr/>
        <a:lstStyle/>
        <a:p>
          <a:endParaRPr lang="cs-CZ"/>
        </a:p>
      </dgm:t>
    </dgm:pt>
    <dgm:pt modelId="{41ADEE6A-436A-4CB8-9FF5-27055AA7FB5D}" type="pres">
      <dgm:prSet presAssocID="{37B6EB28-A487-423C-97C9-718D926C561F}" presName="Name0" presStyleCnt="0">
        <dgm:presLayoutVars>
          <dgm:dir/>
          <dgm:resizeHandles val="exact"/>
        </dgm:presLayoutVars>
      </dgm:prSet>
      <dgm:spPr/>
    </dgm:pt>
    <dgm:pt modelId="{4F34665A-D7B0-4834-BE47-EE7DC0CCE62F}" type="pres">
      <dgm:prSet presAssocID="{C4298575-93DD-4280-8E67-C09661E9F5D1}" presName="node" presStyleLbl="node1" presStyleIdx="0" presStyleCnt="2">
        <dgm:presLayoutVars>
          <dgm:bulletEnabled val="1"/>
        </dgm:presLayoutVars>
      </dgm:prSet>
      <dgm:spPr/>
    </dgm:pt>
    <dgm:pt modelId="{7DEDFF29-035A-4635-8DF0-B86410994691}" type="pres">
      <dgm:prSet presAssocID="{58DEFD1C-E1D5-421B-8D79-86F4D7B4E768}" presName="sibTrans" presStyleLbl="sibTrans2D1" presStyleIdx="0" presStyleCnt="1"/>
      <dgm:spPr/>
    </dgm:pt>
    <dgm:pt modelId="{175BAEB5-51BD-4203-8EC0-7740C38E7F3D}" type="pres">
      <dgm:prSet presAssocID="{58DEFD1C-E1D5-421B-8D79-86F4D7B4E768}" presName="connectorText" presStyleLbl="sibTrans2D1" presStyleIdx="0" presStyleCnt="1"/>
      <dgm:spPr/>
    </dgm:pt>
    <dgm:pt modelId="{E10571E3-2E4C-45EB-8626-51A38E96DED3}" type="pres">
      <dgm:prSet presAssocID="{B5153E0A-1836-46FE-A675-0246FE39B729}" presName="node" presStyleLbl="node1" presStyleIdx="1" presStyleCnt="2">
        <dgm:presLayoutVars>
          <dgm:bulletEnabled val="1"/>
        </dgm:presLayoutVars>
      </dgm:prSet>
      <dgm:spPr/>
    </dgm:pt>
  </dgm:ptLst>
  <dgm:cxnLst>
    <dgm:cxn modelId="{9C78F379-BD51-4B9F-8E7A-B4E8B680B474}" srcId="{37B6EB28-A487-423C-97C9-718D926C561F}" destId="{B5153E0A-1836-46FE-A675-0246FE39B729}" srcOrd="1" destOrd="0" parTransId="{41285A6D-B89B-4966-9A36-53BAFFB0B504}" sibTransId="{8325E416-5855-426F-B6BD-E8F9B3E0EC09}"/>
    <dgm:cxn modelId="{E2C1EAA1-0D70-4721-937C-98A3A58DE6EF}" srcId="{37B6EB28-A487-423C-97C9-718D926C561F}" destId="{C4298575-93DD-4280-8E67-C09661E9F5D1}" srcOrd="0" destOrd="0" parTransId="{2C3BC9F7-0544-4CD5-AD35-3663A26445E0}" sibTransId="{58DEFD1C-E1D5-421B-8D79-86F4D7B4E768}"/>
    <dgm:cxn modelId="{F0367AB3-BB77-4293-A92B-0485406AEAAB}" type="presOf" srcId="{B5153E0A-1836-46FE-A675-0246FE39B729}" destId="{E10571E3-2E4C-45EB-8626-51A38E96DED3}" srcOrd="0" destOrd="0" presId="urn:microsoft.com/office/officeart/2005/8/layout/process1"/>
    <dgm:cxn modelId="{84D4B5CB-635B-4492-B008-704AA3D78BAF}" type="presOf" srcId="{58DEFD1C-E1D5-421B-8D79-86F4D7B4E768}" destId="{7DEDFF29-035A-4635-8DF0-B86410994691}" srcOrd="0" destOrd="0" presId="urn:microsoft.com/office/officeart/2005/8/layout/process1"/>
    <dgm:cxn modelId="{2642E6F1-B2F9-4A7F-970D-FF66104DE1F1}" type="presOf" srcId="{58DEFD1C-E1D5-421B-8D79-86F4D7B4E768}" destId="{175BAEB5-51BD-4203-8EC0-7740C38E7F3D}" srcOrd="1" destOrd="0" presId="urn:microsoft.com/office/officeart/2005/8/layout/process1"/>
    <dgm:cxn modelId="{91A717F6-3A24-4567-A482-5A798094ADD2}" type="presOf" srcId="{37B6EB28-A487-423C-97C9-718D926C561F}" destId="{41ADEE6A-436A-4CB8-9FF5-27055AA7FB5D}" srcOrd="0" destOrd="0" presId="urn:microsoft.com/office/officeart/2005/8/layout/process1"/>
    <dgm:cxn modelId="{F7FBF4FC-3BEF-4FB6-B12F-90ED50905362}" type="presOf" srcId="{C4298575-93DD-4280-8E67-C09661E9F5D1}" destId="{4F34665A-D7B0-4834-BE47-EE7DC0CCE62F}" srcOrd="0" destOrd="0" presId="urn:microsoft.com/office/officeart/2005/8/layout/process1"/>
    <dgm:cxn modelId="{84CDE5E7-0067-4080-A080-F34E769DB98E}" type="presParOf" srcId="{41ADEE6A-436A-4CB8-9FF5-27055AA7FB5D}" destId="{4F34665A-D7B0-4834-BE47-EE7DC0CCE62F}" srcOrd="0" destOrd="0" presId="urn:microsoft.com/office/officeart/2005/8/layout/process1"/>
    <dgm:cxn modelId="{24982F0C-AD6E-48CF-96EA-3F47230DE97D}" type="presParOf" srcId="{41ADEE6A-436A-4CB8-9FF5-27055AA7FB5D}" destId="{7DEDFF29-035A-4635-8DF0-B86410994691}" srcOrd="1" destOrd="0" presId="urn:microsoft.com/office/officeart/2005/8/layout/process1"/>
    <dgm:cxn modelId="{FB15CBC3-1398-4240-9E25-24C4BB1B07B8}" type="presParOf" srcId="{7DEDFF29-035A-4635-8DF0-B86410994691}" destId="{175BAEB5-51BD-4203-8EC0-7740C38E7F3D}" srcOrd="0" destOrd="0" presId="urn:microsoft.com/office/officeart/2005/8/layout/process1"/>
    <dgm:cxn modelId="{F2DCBB4B-3D41-4E2E-BFA1-5F2A56276DA8}" type="presParOf" srcId="{41ADEE6A-436A-4CB8-9FF5-27055AA7FB5D}" destId="{E10571E3-2E4C-45EB-8626-51A38E96DED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34665A-D7B0-4834-BE47-EE7DC0CCE62F}">
      <dsp:nvSpPr>
        <dsp:cNvPr id="0" name=""/>
        <dsp:cNvSpPr/>
      </dsp:nvSpPr>
      <dsp:spPr>
        <a:xfrm>
          <a:off x="1170" y="0"/>
          <a:ext cx="2495531" cy="7261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Výdaje s dlouhou dobou návratnosti</a:t>
          </a:r>
        </a:p>
      </dsp:txBody>
      <dsp:txXfrm>
        <a:off x="22439" y="21269"/>
        <a:ext cx="2452993" cy="683623"/>
      </dsp:txXfrm>
    </dsp:sp>
    <dsp:sp modelId="{7DEDFF29-035A-4635-8DF0-B86410994691}">
      <dsp:nvSpPr>
        <dsp:cNvPr id="0" name=""/>
        <dsp:cNvSpPr/>
      </dsp:nvSpPr>
      <dsp:spPr>
        <a:xfrm>
          <a:off x="2746254" y="53634"/>
          <a:ext cx="529052" cy="618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600" kern="1200"/>
        </a:p>
      </dsp:txBody>
      <dsp:txXfrm>
        <a:off x="2746254" y="177412"/>
        <a:ext cx="370336" cy="371335"/>
      </dsp:txXfrm>
    </dsp:sp>
    <dsp:sp modelId="{E10571E3-2E4C-45EB-8626-51A38E96DED3}">
      <dsp:nvSpPr>
        <dsp:cNvPr id="0" name=""/>
        <dsp:cNvSpPr/>
      </dsp:nvSpPr>
      <dsp:spPr>
        <a:xfrm>
          <a:off x="3494914" y="0"/>
          <a:ext cx="2495531" cy="7261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Majetek dlouhodobé povahy</a:t>
          </a:r>
        </a:p>
      </dsp:txBody>
      <dsp:txXfrm>
        <a:off x="3516183" y="21269"/>
        <a:ext cx="2452993" cy="683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309E4-A950-4D61-A126-BFA1D70A13CC}" type="datetimeFigureOut">
              <a:rPr lang="cs-CZ" smtClean="0"/>
              <a:t>26.11.2025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5843-3FF3-43FC-96D9-5C6891AE8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84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75843-3FF3-43FC-96D9-5C6891AE84C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8279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75843-3FF3-43FC-96D9-5C6891AE84C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3065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75843-3FF3-43FC-96D9-5C6891AE84C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0226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75843-3FF3-43FC-96D9-5C6891AE84C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499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75843-3FF3-43FC-96D9-5C6891AE84C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94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75843-3FF3-43FC-96D9-5C6891AE84C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581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1840158"/>
            <a:ext cx="7886700" cy="2387600"/>
          </a:xfrm>
        </p:spPr>
        <p:txBody>
          <a:bodyPr anchor="ctr">
            <a:normAutofit/>
          </a:bodyPr>
          <a:lstStyle/>
          <a:p>
            <a:pPr algn="ctr"/>
            <a:r>
              <a:rPr lang="cs-CZ" sz="4400" dirty="0"/>
              <a:t>Investiční činnost</a:t>
            </a:r>
            <a:br>
              <a:rPr lang="cs-CZ" sz="4400" dirty="0"/>
            </a:br>
            <a:r>
              <a:rPr lang="cs-CZ" sz="4400" dirty="0"/>
              <a:t>Metody hodnocení investic </a:t>
            </a:r>
            <a:endParaRPr lang="cs-CZ" sz="40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227758"/>
            <a:ext cx="7886700" cy="1355954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Vyučující:</a:t>
            </a:r>
          </a:p>
          <a:p>
            <a:pPr algn="ctr"/>
            <a:r>
              <a:rPr lang="cs-CZ" dirty="0"/>
              <a:t>doc. Ing. Jindra Peterková, Ph.D.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2. Podnikové pojetí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b="1" dirty="0"/>
              <a:t>Při vyhodnocování investic je třeba brát v úvahu následující faktory (magický investiční trojúhelník):</a:t>
            </a:r>
          </a:p>
          <a:p>
            <a:endParaRPr lang="cs-CZ" sz="1800" b="1" dirty="0"/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výnosnost (rentabilita) – vztah mezi výnosy, které investice za dobu své existence přinese a náklady, které její pořízení a provoz stojí,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likvidita – doba splácení investice – doba přeměny investice zpět do peněžní formy,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rizikovost – stupeň nebezpečí, že nebude dosaženo očekávaných výnosů.</a:t>
            </a:r>
          </a:p>
        </p:txBody>
      </p:sp>
    </p:spTree>
    <p:extLst>
      <p:ext uri="{BB962C8B-B14F-4D97-AF65-F5344CB8AC3E}">
        <p14:creationId xmlns:p14="http://schemas.microsoft.com/office/powerpoint/2010/main" val="3787340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2. Podnikové pojetí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Magický investiční trojúhelník</a:t>
            </a:r>
            <a:endParaRPr lang="cs-CZ" sz="1800" dirty="0"/>
          </a:p>
          <a:p>
            <a:r>
              <a:rPr lang="cs-CZ" sz="1800" dirty="0"/>
              <a:t>Při samotném rozhodování jsou posuzována tři kritéria, která tvoří tzv. investiční trojúhelník:</a:t>
            </a:r>
          </a:p>
          <a:p>
            <a:pPr lvl="1"/>
            <a:r>
              <a:rPr lang="cs-CZ" dirty="0"/>
              <a:t>výnosnost projektu,</a:t>
            </a:r>
          </a:p>
          <a:p>
            <a:pPr lvl="1"/>
            <a:r>
              <a:rPr lang="cs-CZ" dirty="0"/>
              <a:t>rizikovost projektu a </a:t>
            </a:r>
          </a:p>
          <a:p>
            <a:pPr lvl="1"/>
            <a:r>
              <a:rPr lang="cs-CZ" dirty="0"/>
              <a:t>likvidita projektu.</a:t>
            </a:r>
          </a:p>
          <a:p>
            <a:r>
              <a:rPr lang="cs-CZ" sz="1800" dirty="0"/>
              <a:t>Ideální je investice, která má vysokou výnosnost, je bez rizika a co nejdříve se zaplatí.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Rovnoramenný trojúhelník 4">
            <a:extLst>
              <a:ext uri="{FF2B5EF4-FFF2-40B4-BE49-F238E27FC236}">
                <a16:creationId xmlns:a16="http://schemas.microsoft.com/office/drawing/2014/main" id="{1CFC790E-36E1-6FAC-365E-EAA2454A186F}"/>
              </a:ext>
            </a:extLst>
          </p:cNvPr>
          <p:cNvSpPr/>
          <p:nvPr/>
        </p:nvSpPr>
        <p:spPr>
          <a:xfrm>
            <a:off x="3580106" y="4587346"/>
            <a:ext cx="1983783" cy="1237287"/>
          </a:xfrm>
          <a:prstGeom prst="triangl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8BBEA29-C52C-6B70-8208-DBEA1AA1B9D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36087" y="5759310"/>
            <a:ext cx="1135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výnosnost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4F88548-36B8-FEA2-36D9-67CA2E15B0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136287" y="5759310"/>
            <a:ext cx="881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riziko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22E6CAC-BA13-A5BA-FAE5-DC11AEA1F78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16393" y="4275649"/>
            <a:ext cx="911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likvidita</a:t>
            </a:r>
          </a:p>
        </p:txBody>
      </p:sp>
    </p:spTree>
    <p:extLst>
      <p:ext uri="{BB962C8B-B14F-4D97-AF65-F5344CB8AC3E}">
        <p14:creationId xmlns:p14="http://schemas.microsoft.com/office/powerpoint/2010/main" val="1409911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3. Způsoby získání dlouhodobého (investičního) majetku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endParaRPr lang="cs-CZ" sz="1800" dirty="0"/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Nákup (stroje, výrobní zařízení, pozemky, dlouhodobé cenné papíry).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Investiční výstavba</a:t>
            </a:r>
          </a:p>
          <a:p>
            <a:pPr marL="342891" lvl="1" indent="0">
              <a:buNone/>
            </a:pPr>
            <a:r>
              <a:rPr lang="cs-CZ" dirty="0"/>
              <a:t>- dodavatelským způsobem,</a:t>
            </a:r>
          </a:p>
          <a:p>
            <a:pPr marL="342891" lvl="1" indent="0">
              <a:buNone/>
            </a:pPr>
            <a:r>
              <a:rPr lang="cs-CZ" dirty="0"/>
              <a:t>- ve vlastní režii.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Bezúplatné nabytí na základě smlouvy o koupi najaté věci (finanční leasing).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800" dirty="0"/>
              <a:t>Darování.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0501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4. Zdroje financování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Zdroje financování investic v podniku můžeme rozdělit na:</a:t>
            </a:r>
          </a:p>
          <a:p>
            <a:endParaRPr lang="cs-CZ" sz="1800" dirty="0"/>
          </a:p>
          <a:p>
            <a:r>
              <a:rPr lang="cs-CZ" sz="1800" b="1" dirty="0"/>
              <a:t>Interní zdroje </a:t>
            </a:r>
            <a:r>
              <a:rPr lang="cs-CZ" sz="1800" dirty="0"/>
              <a:t>- vklady vlastníků nebo   společníků, odpisy, nerozdělený naakumulovaný zisk, rezervní fondy (např. investiční fond tvořený ze zisku).</a:t>
            </a:r>
          </a:p>
          <a:p>
            <a:endParaRPr lang="cs-CZ" sz="1800" dirty="0"/>
          </a:p>
          <a:p>
            <a:r>
              <a:rPr lang="cs-CZ" sz="1800" b="1" dirty="0"/>
              <a:t>Externí  zdroje  </a:t>
            </a:r>
            <a:r>
              <a:rPr lang="cs-CZ" sz="1800" dirty="0"/>
              <a:t>- investiční a dlouhodobé úvěry, krátkodobý úvěry, leasingové financování.</a:t>
            </a:r>
          </a:p>
          <a:p>
            <a:endParaRPr lang="cs-CZ" sz="1800" dirty="0"/>
          </a:p>
          <a:p>
            <a:r>
              <a:rPr lang="cs-CZ" sz="1800" b="1" dirty="0"/>
              <a:t>Ostatní zdroje financování </a:t>
            </a:r>
            <a:r>
              <a:rPr lang="cs-CZ" sz="1800" dirty="0"/>
              <a:t>- faktoring a forfaiting, tiché společenství.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316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293A1F-74C1-9A7D-5A1D-725CC81C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5. Formování investičních strategií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32AF46-F99E-E797-0041-36D1CAF4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základě dlouhodobých cílů podniku jsou vymezeny investiční záměry (cíle) podniku.</a:t>
            </a:r>
          </a:p>
          <a:p>
            <a:endParaRPr lang="cs-CZ" dirty="0"/>
          </a:p>
          <a:p>
            <a:r>
              <a:rPr lang="cs-CZ" dirty="0"/>
              <a:t>Pro jejich naplnění jsou zformovány určité investiční strategie.</a:t>
            </a:r>
          </a:p>
          <a:p>
            <a:endParaRPr lang="cs-CZ" dirty="0"/>
          </a:p>
          <a:p>
            <a:r>
              <a:rPr lang="cs-CZ" dirty="0"/>
              <a:t>Podle vztahu investora k výnosnosti respektive k riziku můžeme klasifikovat investiční strategie ve dvou oblastech; (I.) a (II.).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0895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293A1F-74C1-9A7D-5A1D-725CC81C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5. Formování investičních strategií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32AF46-F99E-E797-0041-36D1CAF4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Investiční strategie (I)</a:t>
            </a:r>
          </a:p>
          <a:p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b="1" dirty="0">
                <a:solidFill>
                  <a:schemeClr val="tx1"/>
                </a:solidFill>
              </a:rPr>
              <a:t>Z hlediska základního cíle investice:</a:t>
            </a:r>
          </a:p>
          <a:p>
            <a:r>
              <a:rPr lang="cs-CZ" sz="1800" dirty="0">
                <a:solidFill>
                  <a:schemeClr val="tx1"/>
                </a:solidFill>
              </a:rPr>
              <a:t>strategie na maximalizace růstu hodnoty investice a zároveň na dosahování maximálních ročních příjmů (výnosů) z investice,</a:t>
            </a:r>
          </a:p>
          <a:p>
            <a:r>
              <a:rPr lang="cs-CZ" sz="1800" dirty="0">
                <a:solidFill>
                  <a:schemeClr val="tx1"/>
                </a:solidFill>
              </a:rPr>
              <a:t>strategie na maximalizaci hodnoty investice bez ohledu na velikost běžných ročních příjmů (výnosů) z investice,</a:t>
            </a:r>
          </a:p>
          <a:p>
            <a:r>
              <a:rPr lang="cs-CZ" sz="1800" dirty="0">
                <a:solidFill>
                  <a:schemeClr val="tx1"/>
                </a:solidFill>
              </a:rPr>
              <a:t>strategie na dosahování maximálních ročních příjmů (výnosů) z investice.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352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293A1F-74C1-9A7D-5A1D-725CC81C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5. Formování investičních strategií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32AF46-F99E-E797-0041-36D1CAF4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Investiční strategie (II)</a:t>
            </a:r>
          </a:p>
          <a:p>
            <a:endParaRPr lang="cs-CZ" sz="1800" b="1" dirty="0"/>
          </a:p>
          <a:p>
            <a:r>
              <a:rPr lang="cs-CZ" sz="1800" b="1" dirty="0"/>
              <a:t>Z hlediska rizika spojeného s investicí:</a:t>
            </a:r>
          </a:p>
          <a:p>
            <a:r>
              <a:rPr lang="cs-CZ" sz="1800" dirty="0"/>
              <a:t>agresivní strategie investora (vyhledávání vysoce výnosných investic a akceptace jejich vysokého rizika),</a:t>
            </a:r>
          </a:p>
          <a:p>
            <a:endParaRPr lang="cs-CZ" sz="1800" dirty="0"/>
          </a:p>
          <a:p>
            <a:r>
              <a:rPr lang="cs-CZ" sz="1800" dirty="0"/>
              <a:t>konzervativní strategie investora (orientace na projekty s velmi nízkou hladinou rizika a tedy nižší úroveň výnosů).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0842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293A1F-74C1-9A7D-5A1D-725CC81C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6. Investiční projekt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32AF46-F99E-E797-0041-36D1CAF4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Sestavení investičního projektu představuje konkrétní rozpracování investiční strategie.</a:t>
            </a:r>
          </a:p>
          <a:p>
            <a:endParaRPr lang="cs-CZ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C0C9BCC2-9023-692E-4530-6B83A61B3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860456"/>
              </p:ext>
            </p:extLst>
          </p:nvPr>
        </p:nvGraphicFramePr>
        <p:xfrm>
          <a:off x="1461369" y="3132132"/>
          <a:ext cx="6029196" cy="13396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14598">
                  <a:extLst>
                    <a:ext uri="{9D8B030D-6E8A-4147-A177-3AD203B41FA5}">
                      <a16:colId xmlns:a16="http://schemas.microsoft.com/office/drawing/2014/main" val="982855557"/>
                    </a:ext>
                  </a:extLst>
                </a:gridCol>
                <a:gridCol w="3014598">
                  <a:extLst>
                    <a:ext uri="{9D8B030D-6E8A-4147-A177-3AD203B41FA5}">
                      <a16:colId xmlns:a16="http://schemas.microsoft.com/office/drawing/2014/main" val="2951142163"/>
                    </a:ext>
                  </a:extLst>
                </a:gridCol>
              </a:tblGrid>
              <a:tr h="669830">
                <a:tc gridSpan="2">
                  <a:txBody>
                    <a:bodyPr/>
                    <a:lstStyle/>
                    <a:p>
                      <a:pPr algn="ctr"/>
                      <a:endParaRPr lang="cs-CZ" dirty="0"/>
                    </a:p>
                    <a:p>
                      <a:pPr algn="ctr"/>
                      <a:r>
                        <a:rPr lang="cs-CZ" dirty="0"/>
                        <a:t>INVESTIČNÍ PROJEKT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270509"/>
                  </a:ext>
                </a:extLst>
              </a:tr>
              <a:tr h="669830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  <a:p>
                      <a:pPr algn="ctr"/>
                      <a:r>
                        <a:rPr lang="cs-CZ" dirty="0"/>
                        <a:t>DO ČEHO?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  <a:p>
                      <a:pPr algn="ctr"/>
                      <a:r>
                        <a:rPr lang="cs-CZ" dirty="0"/>
                        <a:t>ZA CO?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52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184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19DC6970-B41D-E5FB-38B8-E1E731D239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425" y="2559005"/>
            <a:ext cx="5883150" cy="350550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9293A1F-74C1-9A7D-5A1D-725CC81C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6.1 Fungování investičních projektů a obrat peněžních prostředků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FD371292-D9FF-4EB8-6204-A6DC1A5F6F6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128" y="1523836"/>
            <a:ext cx="6939107" cy="4540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2377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E01182-886C-0E27-BEED-C4D639874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Klasifikace investičních projektů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B66550-2DFC-E009-12AD-67A7A46B2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Z hlediska účetnictví</a:t>
            </a:r>
          </a:p>
          <a:p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b="1" dirty="0"/>
              <a:t>Finanční</a:t>
            </a:r>
            <a:r>
              <a:rPr lang="cs-CZ" sz="1800" dirty="0"/>
              <a:t> – nákup dlouhodobých cenných papírů, vklady do investičních společností, dlouhodobé půjčky atd.</a:t>
            </a:r>
          </a:p>
          <a:p>
            <a:endParaRPr lang="cs-CZ" sz="1800" dirty="0"/>
          </a:p>
          <a:p>
            <a:r>
              <a:rPr lang="cs-CZ" sz="1800" b="1" dirty="0"/>
              <a:t>Hmotné</a:t>
            </a:r>
            <a:r>
              <a:rPr lang="cs-CZ" sz="1800" dirty="0"/>
              <a:t> – výstavba nových budov, cest, pořízení pozemku, výrobních zařízení, strojů, dopravních prostředků atd.</a:t>
            </a:r>
          </a:p>
          <a:p>
            <a:endParaRPr lang="cs-CZ" sz="1800" dirty="0"/>
          </a:p>
          <a:p>
            <a:r>
              <a:rPr lang="cs-CZ" sz="1800" b="1" dirty="0"/>
              <a:t>Nehmotné</a:t>
            </a:r>
            <a:r>
              <a:rPr lang="cs-CZ" sz="1800" dirty="0"/>
              <a:t> – nákup know-how, licencí, softwaru, autorských práv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091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BBBEE8-11D4-48C3-A7FB-AD04B0F6B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Obsah</a:t>
            </a:r>
            <a:br>
              <a:rPr lang="cs-CZ" dirty="0"/>
            </a:b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3687C0-6D49-457C-9382-624FC00E9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cs-CZ" dirty="0"/>
              <a:t>Vymezení investic z pohledu finanční teorie </a:t>
            </a:r>
          </a:p>
          <a:p>
            <a:pPr marL="457200" indent="-457200">
              <a:buAutoNum type="arabicPeriod"/>
            </a:pPr>
            <a:r>
              <a:rPr lang="cs-CZ" dirty="0"/>
              <a:t>Podnikové pojetí investic</a:t>
            </a:r>
          </a:p>
          <a:p>
            <a:pPr marL="457200" indent="-457200">
              <a:buAutoNum type="arabicPeriod"/>
            </a:pPr>
            <a:r>
              <a:rPr lang="cs-CZ" dirty="0"/>
              <a:t>Způsoby získání dlouhodobého (investičního) majetku</a:t>
            </a:r>
          </a:p>
          <a:p>
            <a:pPr marL="457200" indent="-457200">
              <a:buAutoNum type="arabicPeriod"/>
            </a:pPr>
            <a:r>
              <a:rPr lang="cs-CZ" dirty="0"/>
              <a:t>Zdroje financování investic</a:t>
            </a:r>
          </a:p>
          <a:p>
            <a:pPr marL="457200" indent="-457200">
              <a:buAutoNum type="arabicPeriod"/>
            </a:pPr>
            <a:r>
              <a:rPr lang="cs-CZ" dirty="0"/>
              <a:t>Formování investičních strategií</a:t>
            </a:r>
          </a:p>
          <a:p>
            <a:pPr marL="457200" indent="-457200">
              <a:buAutoNum type="arabicPeriod"/>
            </a:pPr>
            <a:r>
              <a:rPr lang="cs-CZ" dirty="0"/>
              <a:t>Investiční projekt</a:t>
            </a:r>
          </a:p>
          <a:p>
            <a:pPr marL="457200" indent="-457200">
              <a:buAutoNum type="arabicPeriod"/>
            </a:pPr>
            <a:r>
              <a:rPr lang="cs-CZ" dirty="0"/>
              <a:t>Klasifikace investičních projektů </a:t>
            </a:r>
          </a:p>
          <a:p>
            <a:pPr marL="457200" indent="-457200">
              <a:buAutoNum type="arabicPeriod"/>
            </a:pPr>
            <a:r>
              <a:rPr lang="cs-CZ" dirty="0"/>
              <a:t>Fáze investičního procesu</a:t>
            </a:r>
          </a:p>
          <a:p>
            <a:pPr marL="457200" indent="-457200">
              <a:buAutoNum type="arabicPeriod"/>
            </a:pPr>
            <a:r>
              <a:rPr lang="cs-CZ" dirty="0"/>
              <a:t>Specifika investičního rozhodování</a:t>
            </a:r>
          </a:p>
          <a:p>
            <a:pPr marL="457200" indent="-457200">
              <a:buAutoNum type="arabicPeriod"/>
            </a:pPr>
            <a:r>
              <a:rPr lang="cs-CZ" dirty="0"/>
              <a:t>Hodnocení efektivnosti investic</a:t>
            </a:r>
          </a:p>
          <a:p>
            <a:pPr marL="457200" indent="-4572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9631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5EBE5B-E3C1-64B3-B3E0-ADDD9E8E8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Klasifikace investičních projektů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76064A-5680-0541-629B-E7CA1F856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Podle vztahu k rozvoji</a:t>
            </a:r>
          </a:p>
          <a:p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b="1" dirty="0"/>
              <a:t>Rozvojové </a:t>
            </a:r>
            <a:r>
              <a:rPr lang="cs-CZ" sz="1800" dirty="0"/>
              <a:t>– zvyšují stávající schopnost podniku produkovat nebo prodávat výrobky, popř. služby (rozšířená reprodukce). </a:t>
            </a:r>
          </a:p>
          <a:p>
            <a:endParaRPr lang="cs-CZ" sz="1800" dirty="0"/>
          </a:p>
          <a:p>
            <a:r>
              <a:rPr lang="cs-CZ" sz="1800" b="1" dirty="0"/>
              <a:t>Obnovovací </a:t>
            </a:r>
            <a:r>
              <a:rPr lang="cs-CZ" sz="1800" dirty="0"/>
              <a:t>– představují náhradu zastaralých zařízení (prostá reprodukce).</a:t>
            </a:r>
          </a:p>
          <a:p>
            <a:endParaRPr lang="cs-CZ" sz="1800" dirty="0"/>
          </a:p>
          <a:p>
            <a:r>
              <a:rPr lang="cs-CZ" sz="1800" b="1" dirty="0"/>
              <a:t>Regulatorní</a:t>
            </a:r>
            <a:r>
              <a:rPr lang="cs-CZ" sz="1800" dirty="0"/>
              <a:t> – neposkytují žádné přímé peněžní toky, ale musí být realizovány, aby podnik mohl dále fungovat (opatření ke zvýšení bezpečnosti práce nebo ekologické projekty – nutno přizpůsobit novým normám).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551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95EC87-0837-860A-FF3F-DD2668C1E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Klasifikace investičních projektů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7F4C88-E986-E0C4-C820-666BDC60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800" b="1" dirty="0">
                <a:solidFill>
                  <a:srgbClr val="C00000"/>
                </a:solidFill>
              </a:rPr>
              <a:t>Podle vzájemného vlivu</a:t>
            </a:r>
          </a:p>
          <a:p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b="1" dirty="0"/>
              <a:t>Substituční</a:t>
            </a:r>
            <a:r>
              <a:rPr lang="cs-CZ" sz="1800" dirty="0"/>
              <a:t> – vzájemně se vylučující projekty – přijetí jednoho vylučuje přijetí druhého, a to pouze z podstaty investice, nikoli z nedostatku investičních prostředků pro oba projekty (podnik potřebuje novou výrobní linku a volí mezi dvěma dodavateli různých linek).</a:t>
            </a:r>
          </a:p>
          <a:p>
            <a:endParaRPr lang="cs-CZ" sz="1800" dirty="0"/>
          </a:p>
          <a:p>
            <a:r>
              <a:rPr lang="cs-CZ" sz="1800" b="1" dirty="0"/>
              <a:t>Nezávislé</a:t>
            </a:r>
            <a:r>
              <a:rPr lang="cs-CZ" sz="1800" dirty="0"/>
              <a:t> – může (ale nemusí) být přijato více projektů najednou (projekt nákupu informačního systému stavební firmy nevylučuje nákup nového jeřábu).</a:t>
            </a:r>
          </a:p>
          <a:p>
            <a:endParaRPr lang="cs-CZ" sz="1800" dirty="0"/>
          </a:p>
          <a:p>
            <a:r>
              <a:rPr lang="cs-CZ" sz="1800" b="1" dirty="0"/>
              <a:t>Komplementární </a:t>
            </a:r>
            <a:r>
              <a:rPr lang="cs-CZ" sz="1800" dirty="0"/>
              <a:t>– vzájemně se doplňující projekty – přijetí jednoho projektu podporuje přijetí druhého, u těchto projektů je třeba dbát na vazby vzájemně ovlivňující se úspěšnosti.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9315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95EC87-0837-860A-FF3F-DD2668C1E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Klasifikace investičních projektů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7F4C88-E986-E0C4-C820-666BDC60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Podle charakteru peněžního toku</a:t>
            </a:r>
          </a:p>
          <a:p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b="1" dirty="0"/>
              <a:t>Konvenční </a:t>
            </a:r>
            <a:r>
              <a:rPr lang="cs-CZ" sz="1800" dirty="0"/>
              <a:t>– po počátečním období kapitálových výdajů následují období s převahou kapitálových příjmů.</a:t>
            </a:r>
          </a:p>
          <a:p>
            <a:endParaRPr lang="cs-CZ" sz="1800" dirty="0"/>
          </a:p>
          <a:p>
            <a:r>
              <a:rPr lang="cs-CZ" sz="1800" b="1" dirty="0"/>
              <a:t>Nekonvenční</a:t>
            </a:r>
            <a:r>
              <a:rPr lang="cs-CZ" sz="1800" dirty="0"/>
              <a:t> – ke změnám kladných a záporných peněžních toků dochází vícekrát, např. nutné rekultivační práce po skončení těžby nebo nutná údržba zařízení po určitém období provozu, která může způsobit jednorázové snížení peněžních příjmů.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404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00F2FB-8CB7-0052-E5C1-FC262A39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Klasifikace investičních projektů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FF01D6-609E-DE54-D6C8-197EF24D5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</a:rPr>
              <a:t>Podle délky existence projektu</a:t>
            </a:r>
          </a:p>
          <a:p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b="1" dirty="0"/>
              <a:t>Na zelené louce </a:t>
            </a:r>
            <a:r>
              <a:rPr lang="cs-CZ" sz="1800" dirty="0"/>
              <a:t>– projekt nového podniku nebo projekt v samostatně vyčleněné organizaci mateřského podniku, tak že neovlivňuje jiné činnosti podniku. </a:t>
            </a:r>
          </a:p>
          <a:p>
            <a:endParaRPr lang="cs-CZ" sz="1800" dirty="0"/>
          </a:p>
          <a:p>
            <a:r>
              <a:rPr lang="cs-CZ" sz="1800" b="1" dirty="0"/>
              <a:t>V zavedeném podniku </a:t>
            </a:r>
            <a:r>
              <a:rPr lang="cs-CZ" sz="1800" dirty="0"/>
              <a:t>– projekty v již fungujících podnicích, u nichž je třeba brát v úvahu vzájemné vazby s ostatní činnosti podniku.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6460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38A5CE-DBE4-7DCD-3CEC-1FE91E491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7. Klasifikace investičních projektů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DEDD46-A394-B84E-40AE-669D25E70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900" b="1" dirty="0">
                <a:solidFill>
                  <a:srgbClr val="C00000"/>
                </a:solidFill>
              </a:rPr>
              <a:t>Podle věcné náplně</a:t>
            </a:r>
          </a:p>
          <a:p>
            <a:endParaRPr lang="cs-CZ" sz="1900" b="1" dirty="0">
              <a:solidFill>
                <a:srgbClr val="C00000"/>
              </a:solidFill>
            </a:endParaRPr>
          </a:p>
          <a:p>
            <a:r>
              <a:rPr lang="cs-CZ" sz="1900" b="1" dirty="0"/>
              <a:t>Investiční </a:t>
            </a:r>
            <a:r>
              <a:rPr lang="cs-CZ" sz="1900" dirty="0"/>
              <a:t>– v užším slova smyslu nové výrobní zařízení (cílem a výsledkem je pořízení nebo reprodukce hmotného statku).</a:t>
            </a:r>
          </a:p>
          <a:p>
            <a:r>
              <a:rPr lang="cs-CZ" sz="1900" b="1" dirty="0"/>
              <a:t>Nový produkt </a:t>
            </a:r>
            <a:r>
              <a:rPr lang="cs-CZ" sz="1900" dirty="0"/>
              <a:t>– (komplex aktivit – výzkum, vývoj, zajištění výroby a prodeje), jejichž výstupem je prodej nového výrobku nebo služby.</a:t>
            </a:r>
          </a:p>
          <a:p>
            <a:r>
              <a:rPr lang="cs-CZ" sz="1900" b="1" dirty="0"/>
              <a:t>Organizační změna </a:t>
            </a:r>
            <a:r>
              <a:rPr lang="cs-CZ" sz="1900" dirty="0"/>
              <a:t>– často svázaná s restrukturalizací podniku v rámci boje o přežití.</a:t>
            </a:r>
          </a:p>
          <a:p>
            <a:r>
              <a:rPr lang="cs-CZ" sz="1900" b="1" dirty="0"/>
              <a:t>Inovace IS/IT </a:t>
            </a:r>
            <a:r>
              <a:rPr lang="cs-CZ" sz="1900" dirty="0"/>
              <a:t>– (obtížně vyčíslitelné přínosy), tj. nová organizace – nové vztahy.</a:t>
            </a:r>
          </a:p>
          <a:p>
            <a:r>
              <a:rPr lang="cs-CZ" sz="1900" b="1" dirty="0"/>
              <a:t>Projekty koupě firmy </a:t>
            </a:r>
            <a:r>
              <a:rPr lang="cs-CZ" sz="1900" dirty="0"/>
              <a:t>– nová firma.</a:t>
            </a:r>
          </a:p>
          <a:p>
            <a:r>
              <a:rPr lang="cs-CZ" sz="1900" b="1" dirty="0"/>
              <a:t>Environmentální projekty </a:t>
            </a:r>
            <a:r>
              <a:rPr lang="cs-CZ" sz="1900" dirty="0"/>
              <a:t>– nové okolí – projekty, do kterých je třeba investovat v návaznosti na vývoj legislativy v oblasti bezpečnosti práce, ochrany zdraví, ochrany životního prostředí.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77040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503260-C597-709F-BC77-860ADCA97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 Fáze investičního procesu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8058F4-0665-8E11-EAAC-83007C247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Vlastní příprava k realizaci a následná realizace investičního projektu je jednou ze základních podmínek úspěchu v oblasti strategického rozvoje podniku. </a:t>
            </a:r>
          </a:p>
          <a:p>
            <a:endParaRPr lang="cs-CZ" sz="1800" dirty="0"/>
          </a:p>
          <a:p>
            <a:r>
              <a:rPr lang="cs-CZ" sz="1800" b="1" dirty="0"/>
              <a:t>Celý proces lze rozdělit do tří fází: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Předinvestiční fáze</a:t>
            </a:r>
          </a:p>
          <a:p>
            <a:pPr lvl="2"/>
            <a:r>
              <a:rPr lang="cs-CZ" dirty="0"/>
              <a:t>identifikace projektů,</a:t>
            </a:r>
          </a:p>
          <a:p>
            <a:pPr lvl="2"/>
            <a:r>
              <a:rPr lang="cs-CZ" dirty="0"/>
              <a:t>předběžný výběr,</a:t>
            </a:r>
          </a:p>
          <a:p>
            <a:pPr lvl="2"/>
            <a:r>
              <a:rPr lang="cs-CZ" dirty="0"/>
              <a:t>studie proveditelnosti.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cs-CZ" sz="1800" dirty="0"/>
              <a:t>Investiční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cs-CZ" sz="1800" dirty="0"/>
              <a:t>Provozní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cs-CZ" sz="1800" dirty="0"/>
              <a:t>Ukončení</a:t>
            </a:r>
          </a:p>
        </p:txBody>
      </p:sp>
    </p:spTree>
    <p:extLst>
      <p:ext uri="{BB962C8B-B14F-4D97-AF65-F5344CB8AC3E}">
        <p14:creationId xmlns:p14="http://schemas.microsoft.com/office/powerpoint/2010/main" val="251267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7D5A6-8DEE-D22D-0237-2222D027A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8.1 Předinvestiční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2B4432-2774-BCB0-6BA7-C1C19D163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1800" dirty="0"/>
          </a:p>
          <a:p>
            <a:r>
              <a:rPr lang="cs-CZ" sz="1800" dirty="0"/>
              <a:t>Předinvestiční fáze zahrnuje: </a:t>
            </a:r>
          </a:p>
          <a:p>
            <a:pPr lvl="1"/>
            <a:r>
              <a:rPr lang="cs-CZ" dirty="0"/>
              <a:t>identifikaci projektů, předběžný výběr a tvorbu studie proveditelnosti.</a:t>
            </a:r>
          </a:p>
          <a:p>
            <a:endParaRPr lang="cs-CZ" sz="1800" dirty="0"/>
          </a:p>
          <a:p>
            <a:pPr marL="457200" indent="-457200">
              <a:buFont typeface="+mj-lt"/>
              <a:buAutoNum type="arabicParenR"/>
            </a:pPr>
            <a:r>
              <a:rPr lang="cs-CZ" sz="1800" b="1" dirty="0"/>
              <a:t>Identifikace projektu </a:t>
            </a:r>
          </a:p>
          <a:p>
            <a:pPr lvl="1"/>
            <a:r>
              <a:rPr lang="cs-CZ" dirty="0"/>
              <a:t>Hledání příležitostí, využívání různých dostupných materiálů a studií, které jsou zveřejňovány státními institucemi, komorami a odborným tiskem. </a:t>
            </a:r>
          </a:p>
          <a:p>
            <a:pPr lvl="1"/>
            <a:r>
              <a:rPr lang="cs-CZ" dirty="0"/>
              <a:t>Sledování technologického vývoje v oboru, vývoje na trzích, zákonů, právních předpisů a norem.</a:t>
            </a:r>
          </a:p>
          <a:p>
            <a:pPr lvl="1"/>
            <a:r>
              <a:rPr lang="cs-CZ" dirty="0"/>
              <a:t>Výsledkem je seznam možných příležitostí.</a:t>
            </a:r>
          </a:p>
        </p:txBody>
      </p:sp>
    </p:spTree>
    <p:extLst>
      <p:ext uri="{BB962C8B-B14F-4D97-AF65-F5344CB8AC3E}">
        <p14:creationId xmlns:p14="http://schemas.microsoft.com/office/powerpoint/2010/main" val="23906553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4BE35-C431-8370-FC12-85F506A61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8.1 Předinvestiční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AC1476-B5D0-D163-0835-A8E40A9ED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arenR" startAt="2"/>
            </a:pPr>
            <a:r>
              <a:rPr lang="cs-CZ" sz="1800" b="1" dirty="0">
                <a:solidFill>
                  <a:schemeClr val="tx1"/>
                </a:solidFill>
              </a:rPr>
              <a:t>Předběžný výběr </a:t>
            </a:r>
          </a:p>
          <a:p>
            <a:pPr lvl="1" algn="just"/>
            <a:r>
              <a:rPr lang="cs-CZ" dirty="0"/>
              <a:t>Mezistupeň mezi hledáním příležitostí a zpracováním jejich důkladné analýzy (atraktivnost základní myšlenky, realizovatelnost, dopady realizace projektu do oblasti životního prostředí).</a:t>
            </a:r>
          </a:p>
          <a:p>
            <a:pPr marL="457200" indent="-457200" algn="just">
              <a:buFont typeface="+mj-lt"/>
              <a:buAutoNum type="arabicParenR" startAt="2"/>
            </a:pPr>
            <a:endParaRPr lang="cs-CZ" sz="1800" dirty="0"/>
          </a:p>
          <a:p>
            <a:pPr lvl="1" algn="just"/>
            <a:r>
              <a:rPr lang="cs-CZ" dirty="0"/>
              <a:t>Určí, kterým příležitostem by se mělo věnovat více pozornosti a zpracovat studii jejich proveditelnosti.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76195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99C9A9-5581-C136-8DDF-014997FF8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8.1 Předinvestiční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7676B9-E927-69F2-023E-EDFE36EEF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arenR" startAt="3"/>
            </a:pPr>
            <a:r>
              <a:rPr lang="cs-CZ" sz="1800" b="1" dirty="0"/>
              <a:t>Technicko-ekonomická studie proveditelnosti </a:t>
            </a:r>
          </a:p>
          <a:p>
            <a:r>
              <a:rPr lang="cs-CZ" sz="1800" dirty="0"/>
              <a:t>Poskytuje potřebné podklady pro rozhodnutí. </a:t>
            </a:r>
          </a:p>
          <a:p>
            <a:r>
              <a:rPr lang="cs-CZ" sz="1800" dirty="0"/>
              <a:t>Zahrnuje všechny požadavky a možnosti související s uvedením investice do realizační fáze, zejména rozpracování technických a finančních požadavků včetně situace na trhu a její prognóza. </a:t>
            </a:r>
          </a:p>
          <a:p>
            <a:r>
              <a:rPr lang="cs-CZ" sz="1800" dirty="0"/>
              <a:t>Vše je podloženo finančně ekonomickou analýzou a hodnocením jednotlivých variant.</a:t>
            </a:r>
          </a:p>
          <a:p>
            <a:r>
              <a:rPr lang="cs-CZ" sz="1800" dirty="0"/>
              <a:t>Na vypracování studie se podílí tým složený z odborníků ze všech potřebných oblastí – cílem je optimalizace v souvislosti s cíli podniku a se zpětnými vazbami, jež možná realizace projektu může vyvolat.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1597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9E7025-9224-8F56-FF0E-0DE94A43D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8.1 Předinvestiční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BCE5CA-8610-DB96-3A25-E203D3A52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Struktura </a:t>
            </a:r>
            <a:r>
              <a:rPr lang="cs-CZ" sz="1800" b="1" dirty="0" err="1"/>
              <a:t>technicko-ekonomické</a:t>
            </a:r>
            <a:r>
              <a:rPr lang="cs-CZ" sz="1800" b="1" dirty="0"/>
              <a:t> studie proveditelnosti by měla obsahovat:</a:t>
            </a:r>
          </a:p>
          <a:p>
            <a:endParaRPr lang="cs-CZ" sz="1800" b="1" dirty="0"/>
          </a:p>
          <a:p>
            <a:pPr marL="685791" lvl="1" indent="-342900">
              <a:buFont typeface="+mj-lt"/>
              <a:buAutoNum type="arabicPeriod"/>
            </a:pPr>
            <a:r>
              <a:rPr lang="cs-CZ" b="1" dirty="0"/>
              <a:t>Analýza trhu </a:t>
            </a:r>
            <a:r>
              <a:rPr lang="cs-CZ" dirty="0"/>
              <a:t>– stanovit cílový trh produktu, analyzovat budoucí zákazníků a vývoj budoucí poptávky, analyzovat tržní konkurenci a její možný vývoj.</a:t>
            </a:r>
          </a:p>
          <a:p>
            <a:pPr marL="342900" indent="-342900">
              <a:buFont typeface="+mj-lt"/>
              <a:buAutoNum type="arabicPeriod"/>
            </a:pPr>
            <a:endParaRPr lang="cs-CZ" sz="1800" dirty="0"/>
          </a:p>
          <a:p>
            <a:pPr marL="685791" lvl="1" indent="-342900">
              <a:buFont typeface="+mj-lt"/>
              <a:buAutoNum type="arabicPeriod" startAt="2"/>
            </a:pPr>
            <a:r>
              <a:rPr lang="cs-CZ" b="1" dirty="0"/>
              <a:t>Marketingovou strategii </a:t>
            </a:r>
            <a:r>
              <a:rPr lang="cs-CZ" dirty="0"/>
              <a:t>– z hlediska geografického zaměření, cílového tržního podílu, cílové skupiny zákazníků, cenové a nákladové politiky, volby distribučních kanálů).</a:t>
            </a:r>
          </a:p>
          <a:p>
            <a:pPr marL="342900" indent="-342900">
              <a:buFont typeface="+mj-lt"/>
              <a:buAutoNum type="arabicPeriod"/>
            </a:pPr>
            <a:endParaRPr lang="cs-CZ" sz="1800" dirty="0"/>
          </a:p>
          <a:p>
            <a:pPr marL="685791" lvl="1" indent="-342900">
              <a:buFont typeface="+mj-lt"/>
              <a:buAutoNum type="arabicPeriod" startAt="3"/>
            </a:pPr>
            <a:r>
              <a:rPr lang="cs-CZ" b="1" dirty="0"/>
              <a:t>Analýzu vstupu </a:t>
            </a:r>
            <a:r>
              <a:rPr lang="cs-CZ" dirty="0"/>
              <a:t>– z hlediska ceny, kvality, dostupnosti, možnosti substituce, dopravní nákladnosti, míry rizika.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488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1. Vymezení investic z pohledu finanční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Investice </a:t>
            </a:r>
            <a:r>
              <a:rPr lang="cs-CZ" sz="1800" dirty="0"/>
              <a:t> - představuje vynaložení zdrojů za účelem získání užitků, které jsou očekávány v delším budoucím časovém období (Synek, 2015).</a:t>
            </a:r>
          </a:p>
          <a:p>
            <a:endParaRPr lang="cs-CZ" sz="1800" dirty="0"/>
          </a:p>
          <a:p>
            <a:r>
              <a:rPr lang="cs-CZ" sz="1800" b="1" dirty="0"/>
              <a:t> Rozlišují se tři základní skupiny investic:</a:t>
            </a:r>
          </a:p>
          <a:p>
            <a:pPr lvl="1"/>
            <a:r>
              <a:rPr lang="cs-CZ" dirty="0"/>
              <a:t>Finanční</a:t>
            </a:r>
          </a:p>
          <a:p>
            <a:pPr lvl="1"/>
            <a:r>
              <a:rPr lang="cs-CZ" dirty="0"/>
              <a:t>Hmotné</a:t>
            </a:r>
          </a:p>
          <a:p>
            <a:pPr lvl="1"/>
            <a:r>
              <a:rPr lang="cs-CZ" dirty="0"/>
              <a:t>Nehmotné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5830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54EF1B-C970-3626-5BEB-0B41BA94E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8.1 Předinvestiční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334896-7EB6-6677-4F3E-60234A270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 startAt="4"/>
            </a:pPr>
            <a:r>
              <a:rPr lang="cs-CZ" sz="1800" b="1" dirty="0"/>
              <a:t>Analýza výrobního zařízení a technologie </a:t>
            </a:r>
            <a:r>
              <a:rPr lang="cs-CZ" sz="1800" dirty="0"/>
              <a:t>– cena, výše výrobních nákladů spolehlivost, prostor, nároky na parametry vstupů a lidských zdrojů, charakteristika výstupů a externalit, a možnosti jejich získávání (vývoj, licence, nákupy).</a:t>
            </a:r>
          </a:p>
          <a:p>
            <a:pPr marL="342900" indent="-342900">
              <a:buFont typeface="+mj-lt"/>
              <a:buAutoNum type="arabicPeriod" startAt="4"/>
            </a:pPr>
            <a:endParaRPr lang="cs-CZ" sz="1800" dirty="0"/>
          </a:p>
          <a:p>
            <a:pPr marL="342900" indent="-342900">
              <a:buFont typeface="+mj-lt"/>
              <a:buAutoNum type="arabicPeriod" startAt="4"/>
            </a:pPr>
            <a:r>
              <a:rPr lang="cs-CZ" sz="1800" b="1" dirty="0"/>
              <a:t>Analýza lidských zdrojů </a:t>
            </a:r>
            <a:r>
              <a:rPr lang="cs-CZ" sz="1800" dirty="0"/>
              <a:t>– věková a kvalifikační struktura potřebných lidských zdrojů.</a:t>
            </a:r>
          </a:p>
          <a:p>
            <a:pPr marL="342900" indent="-342900">
              <a:buFont typeface="+mj-lt"/>
              <a:buAutoNum type="arabicPeriod" startAt="4"/>
            </a:pPr>
            <a:endParaRPr lang="cs-CZ" sz="1800" dirty="0"/>
          </a:p>
          <a:p>
            <a:pPr marL="342900" indent="-342900">
              <a:buFont typeface="+mj-lt"/>
              <a:buAutoNum type="arabicPeriod" startAt="4"/>
            </a:pPr>
            <a:r>
              <a:rPr lang="cs-CZ" sz="1800" b="1" dirty="0"/>
              <a:t>Analýza lokalizace projektu </a:t>
            </a:r>
            <a:r>
              <a:rPr lang="cs-CZ" sz="1800" dirty="0"/>
              <a:t>– požadavky na infrastrukturu, lidské zdroje, likvidaci odpadů, eliminace ekologických důsledků, legislativní aspekty související s financemi, tj. daně , dotace, klimatické podmínky.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09716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B342A2-CEB7-FE02-30CF-413A3336F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8.1 Předinvestiční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AF29A-EF51-972B-D418-2ED47CFDB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 startAt="7"/>
            </a:pPr>
            <a:r>
              <a:rPr lang="cs-CZ" sz="1800" b="1" dirty="0"/>
              <a:t>Analýza organizace a řízení </a:t>
            </a:r>
            <a:r>
              <a:rPr lang="cs-CZ" sz="1800" dirty="0"/>
              <a:t>– vliv změny na stávající organizaci, zařazení jednotky do organizační struktury, zařazení do informačních a finančních toků, vymezení odpovědnosti.</a:t>
            </a:r>
          </a:p>
          <a:p>
            <a:pPr marL="342900" indent="-342900">
              <a:buFont typeface="+mj-lt"/>
              <a:buAutoNum type="arabicPeriod" startAt="7"/>
            </a:pPr>
            <a:endParaRPr lang="cs-CZ" sz="1800" dirty="0"/>
          </a:p>
          <a:p>
            <a:pPr marL="342900" indent="-342900">
              <a:buFont typeface="+mj-lt"/>
              <a:buAutoNum type="arabicPeriod" startAt="7"/>
            </a:pPr>
            <a:r>
              <a:rPr lang="cs-CZ" sz="1800" b="1" dirty="0"/>
              <a:t>Analýzu rizika</a:t>
            </a:r>
          </a:p>
          <a:p>
            <a:pPr marL="342900" indent="-342900">
              <a:buFont typeface="+mj-lt"/>
              <a:buAutoNum type="arabicPeriod" startAt="7"/>
            </a:pPr>
            <a:endParaRPr lang="cs-CZ" sz="1800" dirty="0"/>
          </a:p>
          <a:p>
            <a:pPr marL="342900" indent="-342900">
              <a:buFont typeface="+mj-lt"/>
              <a:buAutoNum type="arabicPeriod" startAt="7"/>
            </a:pPr>
            <a:r>
              <a:rPr lang="cs-CZ" sz="1800" b="1" dirty="0"/>
              <a:t>Finanční analýzu a hodnocení </a:t>
            </a:r>
            <a:r>
              <a:rPr lang="cs-CZ" sz="1800" dirty="0"/>
              <a:t>– hodnocení způsobu a výše ovlivnění budoucí výkonnosti a hodnoty podniku.</a:t>
            </a:r>
          </a:p>
          <a:p>
            <a:pPr marL="342900" indent="-342900">
              <a:buFont typeface="+mj-lt"/>
              <a:buAutoNum type="arabicPeriod" startAt="7"/>
            </a:pPr>
            <a:endParaRPr lang="cs-CZ" sz="1800" dirty="0"/>
          </a:p>
          <a:p>
            <a:pPr marL="342900" indent="-342900">
              <a:buFont typeface="+mj-lt"/>
              <a:buAutoNum type="arabicPeriod" startAt="7"/>
            </a:pPr>
            <a:r>
              <a:rPr lang="cs-CZ" sz="1800" b="1" dirty="0"/>
              <a:t>Plán realizace </a:t>
            </a:r>
            <a:r>
              <a:rPr lang="cs-CZ" sz="1800" dirty="0"/>
              <a:t>– jasné stanovení úkolů a odpovědných osob a termínů, požadované výsledky jednotlivých aktivit, stanovení kritických aktivit, vzájemné vztahy aktivit, rozpočty potřebných finančních zdrojů.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0019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FCCFB2-31EF-0F0F-794D-1503FBC36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8.2 Investiční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DBC2DC-3FC9-FF0B-2933-3148F1FC8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Tato fáze zahrnuje vlastní realizaci projektu včetně uvedení projektu do života, což zahrnuje: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Vytvoření potřebné právní, finanční a organizační základny.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Získání technologie a její technické dokumentace.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Nabídkové řízení – výběr dodavatelů dlouhodobých i krátkodobých aktiv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Získání potřebného majetku.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Zajištění personální stránky.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Záběhový provoz.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93800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482734-402C-D930-BA1A-707408C2F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8.3 Provozní fáze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C6FCDB-689E-6796-6C3D-A54B11124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Provozní fáze se týká řízení celé etapy realizace projektu. </a:t>
            </a:r>
          </a:p>
          <a:p>
            <a:endParaRPr lang="cs-CZ" sz="1800" dirty="0"/>
          </a:p>
          <a:p>
            <a:r>
              <a:rPr lang="cs-CZ" sz="1800" dirty="0"/>
              <a:t>Nepodceněná předinvestiční fáze je určitým příspěvkem ke zdárnému procesu realizace.</a:t>
            </a:r>
          </a:p>
          <a:p>
            <a:endParaRPr lang="cs-CZ" sz="1800" dirty="0"/>
          </a:p>
          <a:p>
            <a:r>
              <a:rPr lang="cs-CZ" sz="1800" dirty="0"/>
              <a:t>Vývoj v okolí může vyvolat korekci, která může být obtížná a nákladná.</a:t>
            </a:r>
          </a:p>
        </p:txBody>
      </p:sp>
    </p:spTree>
    <p:extLst>
      <p:ext uri="{BB962C8B-B14F-4D97-AF65-F5344CB8AC3E}">
        <p14:creationId xmlns:p14="http://schemas.microsoft.com/office/powerpoint/2010/main" val="2047180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D3945F-1F05-5098-CDF4-4D609C36B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9. Specifika investičního rozhodování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4E5F9A-E373-9E45-A603-5BB57EFE9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8800"/>
            <a:ext cx="8064000" cy="4434214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1800" b="1" dirty="0"/>
              <a:t>Rozhoduje se v dlouhodobém časovém horizontu, který zahrnuje přípravu, dobu výstavby a dobu životnosti.</a:t>
            </a:r>
            <a:endParaRPr lang="cs-CZ" sz="1800" dirty="0"/>
          </a:p>
          <a:p>
            <a:pPr marL="342900" indent="-342900">
              <a:buFont typeface="+mj-lt"/>
              <a:buAutoNum type="arabicPeriod"/>
            </a:pPr>
            <a:r>
              <a:rPr lang="cs-CZ" sz="1800" b="1" dirty="0"/>
              <a:t>Větší možnost rizika </a:t>
            </a:r>
            <a:r>
              <a:rPr lang="cs-CZ" sz="1800" dirty="0"/>
              <a:t>- dlouhodobý časový horizont nese s sebou větší možnost rizika, tedy odchylek od původních záměrů, pokud jde o očekávané výdaje, tak i očekávané příjmy z investice.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800" b="1" dirty="0"/>
              <a:t>Kapitálově náročné operace, </a:t>
            </a:r>
            <a:r>
              <a:rPr lang="cs-CZ" sz="1800" dirty="0"/>
              <a:t>které vyžadují velké jednorázové vklady, často přesahující možnosti jednotlivce.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800" dirty="0"/>
              <a:t>Investiční činnost je velmi náročná na </a:t>
            </a:r>
            <a:r>
              <a:rPr lang="cs-CZ" sz="1800" b="1" dirty="0"/>
              <a:t>časovou a věcnou koordinaci různých účastníků investičního procesu</a:t>
            </a:r>
            <a:r>
              <a:rPr lang="cs-CZ" sz="1800" dirty="0"/>
              <a:t>, kteří mají své ekonomické zájmy a cíle.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800" dirty="0"/>
              <a:t>Investování těsně souvisí s aplikací </a:t>
            </a:r>
            <a:r>
              <a:rPr lang="cs-CZ" sz="1800" b="1" dirty="0"/>
              <a:t>nových technologií, nových výrobků atd. </a:t>
            </a:r>
          </a:p>
        </p:txBody>
      </p:sp>
    </p:spTree>
    <p:extLst>
      <p:ext uri="{BB962C8B-B14F-4D97-AF65-F5344CB8AC3E}">
        <p14:creationId xmlns:p14="http://schemas.microsoft.com/office/powerpoint/2010/main" val="421712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E03DEA-D8CD-3580-0B47-373FB980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 Hodnocení efektivnosti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10BBC8-6A7F-1218-3B58-08F537F6C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312128"/>
          </a:xfrm>
        </p:spPr>
        <p:txBody>
          <a:bodyPr>
            <a:normAutofit/>
          </a:bodyPr>
          <a:lstStyle/>
          <a:p>
            <a:r>
              <a:rPr lang="cs-CZ" sz="1800" dirty="0"/>
              <a:t>Jedná se o porovnání vynaloženého kapitálu (nákladů na investici) s výnosy, které investice přinese.</a:t>
            </a:r>
          </a:p>
          <a:p>
            <a:r>
              <a:rPr lang="cs-CZ" sz="1800" dirty="0"/>
              <a:t>Jde o rozpočtování jednorázových investičních nákladů a ročních výnosů za období životnosti investice.</a:t>
            </a:r>
          </a:p>
          <a:p>
            <a:r>
              <a:rPr lang="cs-CZ" sz="1800" dirty="0"/>
              <a:t>Výnos z investice – přírůstek zisku a přírůstek odpisu, které se podniku vrací v ceně prodaných výrobků. Souhrnně se tyto položky nazývají cash </a:t>
            </a:r>
            <a:r>
              <a:rPr lang="cs-CZ" sz="1800" dirty="0" err="1"/>
              <a:t>flow</a:t>
            </a:r>
            <a:r>
              <a:rPr lang="cs-CZ" sz="1800" dirty="0"/>
              <a:t>.</a:t>
            </a:r>
          </a:p>
          <a:p>
            <a:endParaRPr lang="cs-CZ" sz="1800" dirty="0"/>
          </a:p>
          <a:p>
            <a:r>
              <a:rPr lang="cs-CZ" sz="1800" b="1" dirty="0"/>
              <a:t>Postup hodnocení investic:</a:t>
            </a:r>
          </a:p>
          <a:p>
            <a:pPr marL="685791" lvl="1" indent="-342900">
              <a:buFont typeface="+mj-lt"/>
              <a:buAutoNum type="arabicPeriod"/>
            </a:pPr>
            <a:r>
              <a:rPr lang="cs-CZ" dirty="0"/>
              <a:t>Určení jednorázových nákladů na investici (akci, projekt).</a:t>
            </a:r>
          </a:p>
          <a:p>
            <a:pPr marL="685791" lvl="1" indent="-342900">
              <a:buFont typeface="+mj-lt"/>
              <a:buAutoNum type="arabicPeriod"/>
            </a:pPr>
            <a:r>
              <a:rPr lang="cs-CZ" dirty="0"/>
              <a:t>Odhadnutí budoucích výnosů, které investice přinese, popř. rizika.</a:t>
            </a:r>
          </a:p>
          <a:p>
            <a:pPr marL="685791" lvl="1" indent="-342900">
              <a:buFont typeface="+mj-lt"/>
              <a:buAutoNum type="arabicPeriod"/>
            </a:pPr>
            <a:r>
              <a:rPr lang="cs-CZ" dirty="0"/>
              <a:t>Určení nákladů na kapitál vlastního podniku.</a:t>
            </a:r>
          </a:p>
          <a:p>
            <a:pPr marL="685791" lvl="1" indent="-342900">
              <a:buFont typeface="+mj-lt"/>
              <a:buAutoNum type="arabicPeriod"/>
            </a:pPr>
            <a:r>
              <a:rPr lang="cs-CZ" dirty="0"/>
              <a:t>Výpočet současné hodnoty očekávaných výnosů (cash </a:t>
            </a:r>
            <a:r>
              <a:rPr lang="cs-CZ" dirty="0" err="1"/>
              <a:t>flow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770417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9EAFF6-4677-5852-11BD-93B4C80AA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10.1 Postup hodnocení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E3E54B-0F8D-12A7-853D-48993E71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1800" b="1" dirty="0">
                <a:solidFill>
                  <a:srgbClr val="C00000"/>
                </a:solidFill>
              </a:rPr>
              <a:t>Určení jednorázových nákladů na investici</a:t>
            </a:r>
          </a:p>
          <a:p>
            <a:pPr marL="457200" indent="-457200">
              <a:buFont typeface="+mj-lt"/>
              <a:buAutoNum type="arabicPeriod"/>
            </a:pPr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dirty="0"/>
              <a:t>Odhad je obvykle poměrně přesný u investičních nákladů na stroje a výrobní zařízení: náklady se skládají z nákupní ceny + dopravné + náklady na instalaci.</a:t>
            </a:r>
          </a:p>
          <a:p>
            <a:endParaRPr lang="cs-CZ" sz="1800" dirty="0"/>
          </a:p>
          <a:p>
            <a:r>
              <a:rPr lang="cs-CZ" sz="1800" dirty="0"/>
              <a:t>Odhad ostatních nákladů již tak přesný není, jedná se např. o  náklady stavební, náklady na výzkum a vývoj, náklady na přeškolení pracovníků, náklady na ochranu životního a pracovního prostředí.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5223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0B9FC-9BE4-48A9-B4E2-E9EA170CE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10.1 Postup hodnocení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13CDF2-7815-1116-0B58-DBF29EEF2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cs-CZ" sz="1800" b="1" dirty="0">
                <a:solidFill>
                  <a:srgbClr val="C00000"/>
                </a:solidFill>
              </a:rPr>
              <a:t>Odhad budoucích výnosů a rizik</a:t>
            </a:r>
          </a:p>
          <a:p>
            <a:pPr marL="457200" indent="-457200">
              <a:buFont typeface="+mj-lt"/>
              <a:buAutoNum type="arabicPeriod" startAt="2"/>
            </a:pPr>
            <a:endParaRPr lang="cs-CZ" sz="1800" b="1" dirty="0">
              <a:solidFill>
                <a:srgbClr val="C00000"/>
              </a:solidFill>
            </a:endParaRPr>
          </a:p>
          <a:p>
            <a:pPr algn="just"/>
            <a:r>
              <a:rPr lang="cs-CZ" sz="1800" dirty="0"/>
              <a:t>Hlavními položkami jsou čistý zisk a odpisy, jejich výpočet vychází z odhadu budoucích tržeb (objemu prodaného zboží a jeho ceny), nákladů (materiálových, mzdových atd.)a to v rozdělení na náklady fixní a variabilní včetně nákladů oportunitních.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Investice vyvolává přírůstek zásob všeho druhu, předpokládaný růst tržeb zvyšuje pohledávky: růst obou položek aktiv vyvolává potřebu dodatečných zdrojů (pasiv). 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Rozdíl mezi přírůstkem provozních aktiv a přírůstkem provozních pasiv je čistý provozní kapitál. Jeli hodnota kladná, jsou nutné dodatečné zdroje, to vše se projeví v rozpočtu cash </a:t>
            </a:r>
            <a:r>
              <a:rPr lang="cs-CZ" sz="1800" dirty="0" err="1"/>
              <a:t>flow</a:t>
            </a:r>
            <a:r>
              <a:rPr lang="cs-CZ" sz="18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51382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99D110-CF9C-AAC0-A5C0-FF262847F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10.1 Postup hodnocení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6B00AF-6AD7-A77B-FA0A-56C3F85D9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cs-CZ" sz="1800" b="1" dirty="0">
                <a:solidFill>
                  <a:srgbClr val="C00000"/>
                </a:solidFill>
              </a:rPr>
              <a:t>Určení nákladů na kapitál</a:t>
            </a:r>
          </a:p>
          <a:p>
            <a:pPr marL="457200" indent="-457200">
              <a:buFont typeface="+mj-lt"/>
              <a:buAutoNum type="arabicPeriod" startAt="3"/>
            </a:pPr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dirty="0"/>
              <a:t>Financuje-li podnik celou investici vlastním kapitálem, pak nákladem je požadovaný výnos kapitálu (vyjádřený např. v dividendách).</a:t>
            </a:r>
          </a:p>
          <a:p>
            <a:endParaRPr lang="cs-CZ" sz="1800" dirty="0"/>
          </a:p>
          <a:p>
            <a:r>
              <a:rPr lang="cs-CZ" sz="1800" dirty="0"/>
              <a:t>Je-li investice financována plně úvěrem (cizími zdroji), pak nákladem je úrok z úvěru.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dirty="0"/>
              <a:t>Podle jednotlivých kapitálových složek se obvykle počítá průměrné procento kapitálových nákladů.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93657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1488C4-662A-713D-F12A-44DCC204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10.1 Postup hodnocení investic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D66EDF30-553E-3E97-594F-888C0C28B9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1800" b="1" dirty="0">
                    <a:solidFill>
                      <a:schemeClr val="tx1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Vážený průměr nákladů na kapitál</a:t>
                </a:r>
              </a:p>
              <a:p>
                <a:endParaRPr lang="cs-CZ" sz="1800" b="1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𝑊𝐴𝐶𝐶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</m:t>
                          </m:r>
                        </m:sub>
                      </m:sSub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∗</m:t>
                      </m:r>
                      <m:d>
                        <m:dPr>
                          <m:ctrlPr>
                            <a:rPr lang="cs-CZ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∗</m:t>
                      </m:r>
                      <m:f>
                        <m:fPr>
                          <m:ctrlPr>
                            <a:rPr lang="cs-CZ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sub>
                      </m:sSub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∗</m:t>
                      </m:r>
                      <m:f>
                        <m:fPr>
                          <m:ctrlPr>
                            <a:rPr lang="cs-CZ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cs-CZ" b="1" dirty="0"/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14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cs-CZ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cs-CZ" sz="1300" dirty="0"/>
                  <a:t>  = požadovaná výnosnost cizích zdrojů (obligace, úvěry, ...), náklady na cizí kapitál, tj. úrok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14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cs-CZ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  <m:r>
                      <a:rPr lang="cs-CZ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14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cs-CZ" sz="1300" dirty="0"/>
                  <a:t>= požadovaná výnosnost vlastního kapitálu (výnosnost akcií)</a:t>
                </a:r>
              </a:p>
              <a:p>
                <a:pPr marL="0" indent="0">
                  <a:buNone/>
                </a:pPr>
                <a:r>
                  <a:rPr lang="cs-CZ" sz="1300" dirty="0"/>
                  <a:t>E = objem vlastního kapitálu (</a:t>
                </a:r>
                <a:r>
                  <a:rPr lang="cs-CZ" sz="1300" dirty="0" err="1"/>
                  <a:t>equity</a:t>
                </a:r>
                <a:r>
                  <a:rPr lang="cs-CZ" sz="1300" dirty="0"/>
                  <a:t>)</a:t>
                </a:r>
              </a:p>
              <a:p>
                <a:pPr marL="0" indent="0">
                  <a:buNone/>
                </a:pPr>
                <a:r>
                  <a:rPr lang="cs-CZ" sz="1300" dirty="0"/>
                  <a:t>D  = objem cizího kapitálu (</a:t>
                </a:r>
                <a:r>
                  <a:rPr lang="cs-CZ" sz="1300" dirty="0" err="1"/>
                  <a:t>debt</a:t>
                </a:r>
                <a:r>
                  <a:rPr lang="cs-CZ" sz="1300" dirty="0"/>
                  <a:t>)</a:t>
                </a:r>
              </a:p>
              <a:p>
                <a:pPr marL="0" indent="0">
                  <a:buNone/>
                </a:pPr>
                <a:r>
                  <a:rPr lang="cs-CZ" sz="1300" dirty="0"/>
                  <a:t>C  = E + D = celkový objem používaného kapitálu</a:t>
                </a:r>
              </a:p>
              <a:p>
                <a:pPr marL="0" indent="0">
                  <a:buNone/>
                </a:pPr>
                <a:r>
                  <a:rPr lang="cs-CZ" sz="1300" dirty="0"/>
                  <a:t>t  = míra daně z příjmů právnických osob</a:t>
                </a:r>
              </a:p>
              <a:p>
                <a:pPr marL="0" indent="0">
                  <a:buNone/>
                </a:pPr>
                <a:endParaRPr lang="cs-CZ" b="1" dirty="0"/>
              </a:p>
              <a:p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D66EDF30-553E-3E97-594F-888C0C28B9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1" t="-7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233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1. Vymezení investic z pohledu finanční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b="1" dirty="0"/>
              <a:t>Finanční investice </a:t>
            </a:r>
            <a:r>
              <a:rPr lang="cs-CZ" sz="1800" dirty="0"/>
              <a:t>– nákup  dlouhodobých cenných papírů, vklady do investičních a jiných společností a jiné za účelem získání úroků, dividend nebo zisku.</a:t>
            </a:r>
          </a:p>
          <a:p>
            <a:endParaRPr lang="cs-CZ" sz="1800" dirty="0"/>
          </a:p>
          <a:p>
            <a:r>
              <a:rPr lang="cs-CZ" sz="1800" b="1" dirty="0"/>
              <a:t>Hmotné investice (kapitálové) </a:t>
            </a:r>
            <a:r>
              <a:rPr lang="cs-CZ" sz="1800" dirty="0"/>
              <a:t>– vytvářejí nebo rozšiřují výrobní kapacitu podniku, jedná se o výstavbu nových budov, staveb, dopravních cest, nákup pozemků, strojů a jiné.</a:t>
            </a:r>
          </a:p>
          <a:p>
            <a:endParaRPr lang="cs-CZ" sz="1800" dirty="0"/>
          </a:p>
          <a:p>
            <a:r>
              <a:rPr lang="cs-CZ" sz="1800" b="1" dirty="0"/>
              <a:t>Nehmotné investice </a:t>
            </a:r>
            <a:r>
              <a:rPr lang="cs-CZ" sz="1800" dirty="0"/>
              <a:t>– nákup know-how, licencí, softwaru, autorských práv, jako jsou výdaje na výzkumné a podobné činnosti, na vzdělání, sociální rozvoj, výdaje na zřízení podniku aj.</a:t>
            </a:r>
          </a:p>
        </p:txBody>
      </p:sp>
    </p:spTree>
    <p:extLst>
      <p:ext uri="{BB962C8B-B14F-4D97-AF65-F5344CB8AC3E}">
        <p14:creationId xmlns:p14="http://schemas.microsoft.com/office/powerpoint/2010/main" val="27599717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924A7-1C6E-5ABC-2B01-F27333DE8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10.1 Postup hodnocení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759EE0-F67D-50D7-87F5-F04CDB922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cs-CZ" sz="1800" b="1" dirty="0">
                <a:solidFill>
                  <a:srgbClr val="C00000"/>
                </a:solidFill>
              </a:rPr>
              <a:t>Výpočet současné hodnoty očekávaných výnosů</a:t>
            </a:r>
          </a:p>
          <a:p>
            <a:pPr marL="342900" indent="-342900">
              <a:buFont typeface="+mj-lt"/>
              <a:buAutoNum type="arabicPeriod" startAt="4"/>
            </a:pPr>
            <a:endParaRPr lang="cs-CZ" sz="1800" b="1" dirty="0">
              <a:solidFill>
                <a:srgbClr val="C00000"/>
              </a:solidFill>
            </a:endParaRPr>
          </a:p>
          <a:p>
            <a:r>
              <a:rPr lang="cs-CZ" sz="1800" dirty="0"/>
              <a:t>Očekávané výnosy plynou z investice po řadu let.</a:t>
            </a:r>
          </a:p>
          <a:p>
            <a:r>
              <a:rPr lang="cs-CZ" sz="1800" dirty="0"/>
              <a:t>V ekonomickém životě působí faktor času, který způsobuje, že hodnota dnešní peněžní jednotky je cennější než hodnota peněžní jednotky v budoucnu (časová hodnota peněz se mění).</a:t>
            </a:r>
          </a:p>
          <a:p>
            <a:r>
              <a:rPr lang="cs-CZ" sz="1800" dirty="0"/>
              <a:t>Výnosy, které vznikají v delším časovém období, musíme přepočítat na stejnou časovou bázi, tou bývá rok pořízení investice. </a:t>
            </a:r>
          </a:p>
          <a:p>
            <a:r>
              <a:rPr lang="cs-CZ" sz="1800" dirty="0"/>
              <a:t>Budoucí hodnotu přepočítáváme na současnou hodnotu, která je definována jako peněžní suma, která musí být investována, pokud má být ve stanovené době získána zpět větší o očekávané výnosy.</a:t>
            </a:r>
          </a:p>
          <a:p>
            <a:r>
              <a:rPr lang="cs-CZ" sz="1800" dirty="0"/>
              <a:t>Přepočítávací koeficient sazba kapitálových nákladů.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50786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567494-2D24-51A5-96FA-FD491A53F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10.1 Postup hodnocení investic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02B5025-AC7F-2B7D-A003-AB75C9F586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1800" dirty="0"/>
                  <a:t>Investice musí za dobu své životnosti přinést alespoň takovou částku cash </a:t>
                </a:r>
                <a:r>
                  <a:rPr lang="cs-CZ" sz="1800" dirty="0" err="1"/>
                  <a:t>flow</a:t>
                </a:r>
                <a:r>
                  <a:rPr lang="cs-CZ" sz="1800" dirty="0"/>
                  <a:t>, kolik sama stála. Musí platit:</a:t>
                </a:r>
              </a:p>
              <a:p>
                <a:pPr marL="0" indent="0" algn="ctr">
                  <a:buNone/>
                </a:pPr>
                <a:r>
                  <a:rPr lang="cs-CZ" sz="1800" dirty="0"/>
                  <a:t> IN &lt; = SHCF.</a:t>
                </a:r>
              </a:p>
              <a:p>
                <a:endParaRPr lang="cs-CZ" sz="1800" dirty="0"/>
              </a:p>
              <a:p>
                <a:endParaRPr lang="cs-CZ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𝑆𝐻𝐶𝐹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p>
                          </m:sSup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14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+…</m:t>
                      </m:r>
                      <m:f>
                        <m:fPr>
                          <m:ctrlPr>
                            <a:rPr lang="cs-CZ" sz="14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Pre>
                        <m:sPrePr>
                          <m:ctrlPr>
                            <a:rPr lang="cs-CZ" sz="14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eqArr>
                            <m:eqArr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e>
                          </m:eqArr>
                        </m:sub>
                        <m:sup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cs-CZ" sz="14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sSup>
                                <m:sSupPr>
                                  <m:ctrlPr>
                                    <a:rPr lang="cs-CZ" sz="14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sPre>
                    </m:oMath>
                  </m:oMathPara>
                </a14:m>
                <a:endParaRPr lang="cs-CZ" sz="1800" dirty="0"/>
              </a:p>
              <a:p>
                <a:r>
                  <a:rPr lang="cs-CZ" sz="1100" dirty="0"/>
                  <a:t>SHCF = současná hodnota cash </a:t>
                </a:r>
                <a:r>
                  <a:rPr lang="cs-CZ" sz="1100" dirty="0" err="1"/>
                  <a:t>flow</a:t>
                </a:r>
                <a:r>
                  <a:rPr lang="cs-CZ" sz="1100" dirty="0"/>
                  <a:t> v období t</a:t>
                </a:r>
              </a:p>
              <a:p>
                <a14:m>
                  <m:oMath xmlns:m="http://schemas.openxmlformats.org/officeDocument/2006/math">
                    <m:r>
                      <a:rPr lang="cs-CZ" sz="11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𝐶</m:t>
                    </m:r>
                    <m:sSub>
                      <m:sSubPr>
                        <m:ctrlPr>
                          <a:rPr lang="cs-CZ" sz="11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1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cs-CZ" sz="11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cs-CZ" sz="1100" dirty="0"/>
                  <a:t> = očekávaná hodnota cash </a:t>
                </a:r>
                <a:r>
                  <a:rPr lang="cs-CZ" sz="1100" dirty="0" err="1"/>
                  <a:t>flow</a:t>
                </a:r>
                <a:r>
                  <a:rPr lang="cs-CZ" sz="1100" dirty="0"/>
                  <a:t> v období t</a:t>
                </a:r>
              </a:p>
              <a:p>
                <a:r>
                  <a:rPr lang="cs-CZ" sz="1100" dirty="0"/>
                  <a:t>k = sazba kapitálových nákladů na investici</a:t>
                </a:r>
              </a:p>
              <a:p>
                <a:r>
                  <a:rPr lang="cs-CZ" sz="1100" dirty="0"/>
                  <a:t>t = období 1 až n (roky) </a:t>
                </a:r>
              </a:p>
              <a:p>
                <a:r>
                  <a:rPr lang="cs-CZ" sz="1100" dirty="0"/>
                  <a:t>N = očekávaná životnost investice v letech</a:t>
                </a:r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902B5025-AC7F-2B7D-A003-AB75C9F586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6" t="-746" r="-4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82932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4C2AC-0B6D-A1D5-7463-25319E257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10.2 Shrnutí: postup hodnocení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A132D5-BE90-7099-8195-6F06FD59C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Posouzení finanční situace podniku (finanční analýza podniku).</a:t>
            </a:r>
          </a:p>
          <a:p>
            <a:endParaRPr lang="cs-CZ" sz="1800" dirty="0"/>
          </a:p>
          <a:p>
            <a:r>
              <a:rPr lang="cs-CZ" sz="1800" dirty="0"/>
              <a:t>Určení kapitálových výdajů na investici.</a:t>
            </a:r>
          </a:p>
          <a:p>
            <a:endParaRPr lang="cs-CZ" sz="1800" dirty="0"/>
          </a:p>
          <a:p>
            <a:r>
              <a:rPr lang="cs-CZ" sz="1800" dirty="0"/>
              <a:t>Odhadnutí budoucích čistých peněžních příjmů, které investice přinese.</a:t>
            </a:r>
          </a:p>
          <a:p>
            <a:endParaRPr lang="cs-CZ" sz="1800" dirty="0"/>
          </a:p>
          <a:p>
            <a:r>
              <a:rPr lang="cs-CZ" sz="1800" dirty="0"/>
              <a:t>Určení podnikové diskontní míry.</a:t>
            </a:r>
          </a:p>
          <a:p>
            <a:endParaRPr lang="cs-CZ" sz="1800" dirty="0"/>
          </a:p>
          <a:p>
            <a:r>
              <a:rPr lang="cs-CZ" sz="1800" dirty="0"/>
              <a:t>Výpočet současné hodnoty očekávaných výnosů a srovnání s kapitálovými výdaji.</a:t>
            </a:r>
          </a:p>
        </p:txBody>
      </p:sp>
    </p:spTree>
    <p:extLst>
      <p:ext uri="{BB962C8B-B14F-4D97-AF65-F5344CB8AC3E}">
        <p14:creationId xmlns:p14="http://schemas.microsoft.com/office/powerpoint/2010/main" val="19763252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C37BE6-7302-F6FA-DBB0-CA35DBC3C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11. Metody hodnocení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967BFB-CE40-8F64-C6ED-2F1DF9DA8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Mezi základní vstupní parametry charakterizující investice jsou: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Kapitálové výdaje – C</a:t>
            </a:r>
            <a:r>
              <a:rPr lang="cs-CZ" b="1" baseline="-25000" dirty="0">
                <a:solidFill>
                  <a:schemeClr val="tx1"/>
                </a:solidFill>
              </a:rPr>
              <a:t>0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 Cash </a:t>
            </a:r>
            <a:r>
              <a:rPr lang="cs-CZ" b="1" dirty="0" err="1">
                <a:solidFill>
                  <a:schemeClr val="tx1"/>
                </a:solidFill>
              </a:rPr>
              <a:t>flow</a:t>
            </a:r>
            <a:r>
              <a:rPr lang="cs-CZ" b="1" dirty="0">
                <a:solidFill>
                  <a:schemeClr val="tx1"/>
                </a:solidFill>
              </a:rPr>
              <a:t> – </a:t>
            </a:r>
            <a:r>
              <a:rPr lang="cs-CZ" b="1" dirty="0" err="1">
                <a:solidFill>
                  <a:schemeClr val="tx1"/>
                </a:solidFill>
              </a:rPr>
              <a:t>Cf</a:t>
            </a:r>
            <a:r>
              <a:rPr lang="cs-CZ" b="1" baseline="-25000" dirty="0" err="1">
                <a:solidFill>
                  <a:schemeClr val="tx1"/>
                </a:solidFill>
              </a:rPr>
              <a:t>i</a:t>
            </a:r>
            <a:endParaRPr lang="cs-CZ" b="1" baseline="-25000" dirty="0">
              <a:solidFill>
                <a:schemeClr val="tx1"/>
              </a:solidFill>
            </a:endParaRP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Doba životnosti investice – n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Vážené podnikové náklady na kapitál – WACC</a:t>
            </a:r>
          </a:p>
          <a:p>
            <a:pPr marL="0" indent="0">
              <a:buNone/>
            </a:pPr>
            <a:r>
              <a:rPr lang="cs-CZ" dirty="0"/>
              <a:t>Metody hodnocení investic</a:t>
            </a:r>
          </a:p>
          <a:p>
            <a:pPr lvl="1"/>
            <a:r>
              <a:rPr lang="cs-CZ" b="1" dirty="0"/>
              <a:t>metody statické</a:t>
            </a:r>
          </a:p>
          <a:p>
            <a:pPr lvl="1"/>
            <a:r>
              <a:rPr lang="cs-CZ" b="1" dirty="0"/>
              <a:t>metody dynamické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95256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F8FD0-D0C9-92A0-42C8-7E76D87E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Statické metody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07943B-7AA1-72FC-6F15-58BC0D7DF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/>
              <a:t>Uvedené metody se zaměřují především na sledování peněžních přínosů z investice, případně na jejich poměřování s počátečními výdaji.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/>
              <a:t>Opomíjejí faktor rizika a faktor času.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/>
              <a:t>Mezi statické metody patří: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dirty="0"/>
              <a:t>Průměrný roční výnos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dirty="0"/>
              <a:t>Průměrná doba návratnosti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dirty="0"/>
              <a:t>Průměrná procentní výnosnost</a:t>
            </a:r>
          </a:p>
        </p:txBody>
      </p:sp>
    </p:spTree>
    <p:extLst>
      <p:ext uri="{BB962C8B-B14F-4D97-AF65-F5344CB8AC3E}">
        <p14:creationId xmlns:p14="http://schemas.microsoft.com/office/powerpoint/2010/main" val="26524515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665A6E-8346-27BC-42BE-27227AD7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Nedostatky statických metod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18B4D8-38BF-2AF7-FA4A-D9D9946A4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Sledují pouze statickou výnosnost bez respektování faktoru času (peníze, které máme k dispozici v současnosti, mají jinou hodnotu než peníze, které obdržíme s určitou prodlevou několika časových období.</a:t>
            </a:r>
          </a:p>
          <a:p>
            <a:r>
              <a:rPr lang="cs-CZ" dirty="0"/>
              <a:t>Nezahrnují faktor rizika</a:t>
            </a:r>
          </a:p>
          <a:p>
            <a:r>
              <a:rPr lang="cs-CZ" dirty="0"/>
              <a:t>Používají se u méně významných projektů, u projektů s krátkou dobou </a:t>
            </a:r>
            <a:r>
              <a:rPr lang="cs-CZ" dirty="0" err="1"/>
              <a:t>životnostia</a:t>
            </a:r>
            <a:r>
              <a:rPr lang="cs-CZ" dirty="0"/>
              <a:t> při nízkém stupni rizika.</a:t>
            </a:r>
          </a:p>
        </p:txBody>
      </p:sp>
    </p:spTree>
    <p:extLst>
      <p:ext uri="{BB962C8B-B14F-4D97-AF65-F5344CB8AC3E}">
        <p14:creationId xmlns:p14="http://schemas.microsoft.com/office/powerpoint/2010/main" val="6153538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E31649-A467-A276-2A3A-BA52D45E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Průměrný roční výnos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B03BBD0C-CE6C-A726-92B0-0B23BA74CE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cs-CZ" dirty="0"/>
                  <a:t>Průměrný roční výnos se vypočítá jako součet všech </a:t>
                </a:r>
                <a:r>
                  <a:rPr lang="cs-CZ" dirty="0" err="1"/>
                  <a:t>cas</a:t>
                </a:r>
                <a:r>
                  <a:rPr lang="cs-CZ" dirty="0"/>
                  <a:t> </a:t>
                </a:r>
                <a:r>
                  <a:rPr lang="cs-CZ" dirty="0" err="1"/>
                  <a:t>flow</a:t>
                </a:r>
                <a:r>
                  <a:rPr lang="cs-CZ" dirty="0"/>
                  <a:t> </a:t>
                </a:r>
                <a:r>
                  <a:rPr lang="cs-CZ" dirty="0" err="1"/>
                  <a:t>Cfi</a:t>
                </a:r>
                <a:r>
                  <a:rPr lang="cs-CZ" dirty="0"/>
                  <a:t> spojených s investicí C0 dělený počtem let životnosti investice n.</a:t>
                </a:r>
              </a:p>
              <a:p>
                <a:pPr marL="0" indent="0" algn="just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∅ 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𝐶𝐹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cs-CZ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B03BBD0C-CE6C-A726-92B0-0B23BA74CE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3" t="-896" r="-98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13934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72F1B6-60CB-9BE9-9024-0F4D4E957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Průměrná doba návratnosti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6E8E2B61-81E5-DEF5-4634-AAB9CBAC75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Průměrná doba návratnosti udává, za jakou dobu by mělo dojít při rovnoměrné realizaci peněžních toků ke splacení investice.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∅ 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𝐶𝐹</m:t>
                          </m:r>
                        </m:den>
                      </m:f>
                    </m:oMath>
                  </m:oMathPara>
                </a14:m>
                <a:endParaRPr lang="cs-CZ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6E8E2B61-81E5-DEF5-4634-AAB9CBAC75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3" t="-8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65317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10AB21-8DEA-56F3-9C30-D492695F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Průměrná procentní výnosnost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55173392-844A-CB3E-7A87-001791E6D3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Průměrná procentní výnosnost udává, kolik % investovaného kapitálu se ročně průměrně vrátí.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∅ 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𝑟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∅ 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𝐶𝐹</m:t>
                          </m:r>
                        </m:num>
                        <m:den>
                          <m:sSub>
                            <m:sSubPr>
                              <m:ctrlP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cs-CZ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55173392-844A-CB3E-7A87-001791E6D3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3" t="-896" r="-98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40187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B8083-9A67-4D98-D5A2-3C6C871BA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Dynamické metody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407B42-4E99-3D47-1AFE-6F2D8DE9A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Dynamické metody přihlížejí k faktoru času, jejich základem je aktualizace (diskontování) všech vstupních parametrů použitých pro výpočet. Zároveň je v diskontním faktoru zohledněno nejen působení času, ale i rizika.</a:t>
            </a:r>
          </a:p>
          <a:p>
            <a:pPr algn="just"/>
            <a:r>
              <a:rPr lang="cs-CZ" dirty="0"/>
              <a:t>Mezi dynamické metody patří:</a:t>
            </a:r>
          </a:p>
          <a:p>
            <a:pPr lvl="1" algn="just"/>
            <a:r>
              <a:rPr lang="cs-CZ" dirty="0"/>
              <a:t>Čistá současná hodnota</a:t>
            </a:r>
          </a:p>
        </p:txBody>
      </p:sp>
    </p:spTree>
    <p:extLst>
      <p:ext uri="{BB962C8B-B14F-4D97-AF65-F5344CB8AC3E}">
        <p14:creationId xmlns:p14="http://schemas.microsoft.com/office/powerpoint/2010/main" val="2430964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1. Vymezení investic z pohledu finanční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Hmotný dlouhodobý majetek</a:t>
            </a:r>
          </a:p>
          <a:p>
            <a:endParaRPr lang="cs-CZ" sz="1800" dirty="0"/>
          </a:p>
          <a:p>
            <a:pPr lvl="1"/>
            <a:r>
              <a:rPr lang="cs-CZ" dirty="0"/>
              <a:t>Pozemky, budovy, stavby, umělecká díla a sbírky,</a:t>
            </a:r>
          </a:p>
          <a:p>
            <a:pPr lvl="1"/>
            <a:r>
              <a:rPr lang="cs-CZ" dirty="0"/>
              <a:t>samostatné movité věci s PC větší než 80.000 Kč a dobou použitelnosti více jak 1 rok,</a:t>
            </a:r>
          </a:p>
          <a:p>
            <a:pPr lvl="1"/>
            <a:r>
              <a:rPr lang="cs-CZ" dirty="0"/>
              <a:t>trvalé porosty , základní stádo, tažná zvířata, dostihové koně a plemeníci, technické rekultivace,</a:t>
            </a:r>
          </a:p>
          <a:p>
            <a:pPr lvl="1"/>
            <a:r>
              <a:rPr lang="cs-CZ" dirty="0"/>
              <a:t>technické zhodnocení stávajícího majetku podniku (nástavby, přístavby, stavební úpravy, rekonstrukce a modernizace).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83068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DA0BF6-F6DE-0A29-5574-C913F928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Čistá současná hodnota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CF4E882C-1EE8-7764-7728-8A919A460D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algn="just"/>
                <a:r>
                  <a:rPr lang="cs-CZ" dirty="0"/>
                  <a:t>Čistá současná hodnota (NPV) je základem všech dynamických metod a zároveň je metodou nejpoužívanější a nejvhodnější, neboť dává srozumitelný výsledek a tím i jasná rozhodovací kritéria.</a:t>
                </a:r>
              </a:p>
              <a:p>
                <a:pPr algn="just"/>
                <a:r>
                  <a:rPr lang="cs-CZ" dirty="0"/>
                  <a:t>Vlastnosti NPV:</a:t>
                </a:r>
              </a:p>
              <a:p>
                <a:pPr lvl="1" algn="just"/>
                <a:r>
                  <a:rPr lang="cs-CZ" sz="2000" dirty="0"/>
                  <a:t>Bere v úvahu časovou hodnotu peněz,</a:t>
                </a:r>
              </a:p>
              <a:p>
                <a:pPr lvl="1" algn="just"/>
                <a:r>
                  <a:rPr lang="cs-CZ" sz="2000" dirty="0"/>
                  <a:t>Závisí pouze na prognózovaných hotovostních tocích a alternatívních nákladech kapitálu,</a:t>
                </a:r>
              </a:p>
              <a:p>
                <a:pPr lvl="1" algn="just"/>
                <a:r>
                  <a:rPr lang="cs-CZ" sz="2000" dirty="0"/>
                  <a:t>Její výsledky lze v portfoliu investic sčítat.</a:t>
                </a:r>
              </a:p>
              <a:p>
                <a:pPr lvl="1" algn="just"/>
                <a:endParaRPr lang="cs-CZ" sz="2000" dirty="0"/>
              </a:p>
              <a:p>
                <a:pPr marL="342891" lvl="1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𝑁𝑃𝑉</m:t>
                      </m:r>
                      <m:r>
                        <a:rPr lang="cs-CZ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−</m:t>
                      </m:r>
                      <m:sSub>
                        <m:sSubPr>
                          <m:ctrlPr>
                            <a:rPr lang="cs-CZ" sz="20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20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p>
                          </m:sSup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20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+…+ </m:t>
                      </m:r>
                      <m:f>
                        <m:fPr>
                          <m:ctrlPr>
                            <a:rPr lang="cs-CZ" sz="20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(1+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−</m:t>
                      </m:r>
                      <m:sSub>
                        <m:sSubPr>
                          <m:ctrlPr>
                            <a:rPr lang="cs-CZ" sz="20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cs-CZ" sz="20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cs-CZ" sz="20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(1+</m:t>
                              </m:r>
                              <m:r>
                                <a:rPr lang="cs-CZ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sSup>
                                <m:sSupPr>
                                  <m:ctrlPr>
                                    <a:rPr lang="cs-CZ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CF4E882C-1EE8-7764-7728-8A919A460D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3" t="-1642" r="-98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24077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46DF64-718C-27BF-5B0F-ABFD02D0D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Čistá současná hodnota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5A500B-C637-0F6F-10C2-5733A0EE2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Metoda porovnává kapitálové výdaje a příjmy z investice, ale v jejich současné hodnotě (oboje přepočítané diskontováním na úroveň hodnoty peněz  roce pořízení investice). </a:t>
            </a:r>
          </a:p>
          <a:p>
            <a:pPr algn="just"/>
            <a:r>
              <a:rPr lang="cs-CZ" dirty="0"/>
              <a:t>NPV bere v úvahu faktor času, rizika i průběh investice.</a:t>
            </a:r>
          </a:p>
          <a:p>
            <a:pPr algn="just"/>
            <a:r>
              <a:rPr lang="cs-CZ" dirty="0"/>
              <a:t>NPV v absolutním čísle (v Kč nebo jiné měně) udává, kolik peněz nad investovanou částkou dostane podnik navíc, tj. o kolik vzroste hodnota peněz. </a:t>
            </a:r>
          </a:p>
          <a:p>
            <a:pPr algn="just"/>
            <a:r>
              <a:rPr lang="cs-CZ" dirty="0"/>
              <a:t>Investici je </a:t>
            </a:r>
            <a:r>
              <a:rPr lang="cs-CZ"/>
              <a:t>možné přijmout </a:t>
            </a:r>
            <a:r>
              <a:rPr lang="cs-CZ" dirty="0"/>
              <a:t>jen tehdy, je-li NPV &gt; 0. Pokud je NPV záporná, nedojde k navrácení vloženého kapitálu.</a:t>
            </a:r>
          </a:p>
          <a:p>
            <a:pPr algn="just"/>
            <a:r>
              <a:rPr lang="cs-CZ" dirty="0"/>
              <a:t>Nevýhodou metody NPV je, že jde o absolutní výsledek, který může zkreslit pohled na srovnání více investic. NPV je dobré doplnit o relativní metodu, která tento pohled ukazuje, např. metoda IRR.</a:t>
            </a:r>
          </a:p>
          <a:p>
            <a:pPr algn="just"/>
            <a:r>
              <a:rPr lang="cs-CZ" dirty="0"/>
              <a:t>NPV má vysokou citlivost na vývoj úrokových měr, která se promítá do výše diskontního faktoru a je obtížně </a:t>
            </a:r>
            <a:r>
              <a:rPr lang="cs-CZ" dirty="0" err="1"/>
              <a:t>prediktovatelná</a:t>
            </a:r>
            <a:r>
              <a:rPr lang="cs-CZ" dirty="0"/>
              <a:t>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865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1. Vymezení investic z pohledu finanční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/>
              <a:t>Nehmotný dlouhodobý majetek</a:t>
            </a:r>
          </a:p>
          <a:p>
            <a:endParaRPr lang="cs-CZ" sz="1800" dirty="0"/>
          </a:p>
          <a:p>
            <a:pPr lvl="1"/>
            <a:r>
              <a:rPr lang="cs-CZ" dirty="0"/>
              <a:t>Do této kategorie majetku (nad 60.000 Kč) patří:</a:t>
            </a:r>
          </a:p>
          <a:p>
            <a:pPr lvl="1"/>
            <a:r>
              <a:rPr lang="cs-CZ" dirty="0"/>
              <a:t>ocenitelná práva (know-how, licence, patenty, autorská práva), </a:t>
            </a:r>
          </a:p>
          <a:p>
            <a:pPr lvl="1"/>
            <a:r>
              <a:rPr lang="cs-CZ" dirty="0"/>
              <a:t>software,</a:t>
            </a:r>
          </a:p>
          <a:p>
            <a:pPr lvl="1"/>
            <a:r>
              <a:rPr lang="cs-CZ" dirty="0"/>
              <a:t>nehmotné výsledky výzkumné a obdobné činnosti (receptury, technologické postupy).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4856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1. Vymezení investic z pohledu finanční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b="1" dirty="0"/>
              <a:t>Finančně dlouhodobý majetek</a:t>
            </a:r>
          </a:p>
          <a:p>
            <a:endParaRPr lang="cs-CZ" sz="1800" dirty="0"/>
          </a:p>
          <a:p>
            <a:pPr lvl="1"/>
            <a:r>
              <a:rPr lang="cs-CZ" dirty="0"/>
              <a:t>Dlouhodobé CP (obligace, zástavní listy, dlouhodobé směnky),</a:t>
            </a:r>
          </a:p>
          <a:p>
            <a:pPr lvl="1"/>
            <a:r>
              <a:rPr lang="cs-CZ" dirty="0"/>
              <a:t>dlouhodobé majetkové CP (akcie, podílové listy, finanční účasti),</a:t>
            </a:r>
          </a:p>
          <a:p>
            <a:pPr lvl="1"/>
            <a:r>
              <a:rPr lang="cs-CZ" dirty="0"/>
              <a:t>ostatní dlouhodobý finanční majetek (poskytnuté dlouhodobé půjčky, spekulativní vlastnictví nemovitostí, uměleckých nebo jinak vázaných předmětů. </a:t>
            </a:r>
          </a:p>
        </p:txBody>
      </p:sp>
    </p:spTree>
    <p:extLst>
      <p:ext uri="{BB962C8B-B14F-4D97-AF65-F5344CB8AC3E}">
        <p14:creationId xmlns:p14="http://schemas.microsoft.com/office/powerpoint/2010/main" val="354204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2. Podnikové pojetí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Podnikové investice jsou jednorázově vynaložené zdroje, které budou přinášet peněžní příjmy během delšího budoucího časového období (</a:t>
            </a:r>
            <a:r>
              <a:rPr lang="cs-CZ" sz="1800" dirty="0" err="1"/>
              <a:t>Kislingerová</a:t>
            </a:r>
            <a:r>
              <a:rPr lang="cs-CZ" sz="1800" dirty="0"/>
              <a:t>, 2007). </a:t>
            </a:r>
          </a:p>
          <a:p>
            <a:endParaRPr lang="cs-CZ" sz="1800" dirty="0"/>
          </a:p>
          <a:p>
            <a:r>
              <a:rPr lang="cs-CZ" sz="1800" dirty="0"/>
              <a:t>Za investice podniku se považují ty peněžní výdaje, u nichž se očekává jejich přeměna na budoucí peněžní příjmy během delšího časového úseku (delší než 1 rok). </a:t>
            </a:r>
          </a:p>
          <a:p>
            <a:endParaRPr lang="cs-CZ" sz="1800" dirty="0"/>
          </a:p>
          <a:p>
            <a:r>
              <a:rPr lang="cs-CZ" sz="1800" dirty="0"/>
              <a:t>Výdaje s dlouhou dobou návratnosti jsou v </a:t>
            </a:r>
            <a:r>
              <a:rPr lang="cs-CZ" sz="1800" dirty="0" err="1"/>
              <a:t>podniko</a:t>
            </a:r>
            <a:r>
              <a:rPr lang="cs-CZ" sz="1800" dirty="0"/>
              <a:t>-ekonomické sféře spojeny se získání majetku s dlouhou dobou použitelnosti.</a:t>
            </a:r>
          </a:p>
          <a:p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D9A15B6-D5DA-7FF3-4897-A9B690004C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6635696"/>
              </p:ext>
            </p:extLst>
          </p:nvPr>
        </p:nvGraphicFramePr>
        <p:xfrm>
          <a:off x="1576192" y="5180668"/>
          <a:ext cx="5991616" cy="726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5104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EF059-78BB-01A6-7E28-4ACB39C9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2. Podnikové pojetí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A687F-AA73-68EF-5589-2E3A6C489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Investice by měly být realizovány podle investičního plánu podniku.</a:t>
            </a:r>
          </a:p>
          <a:p>
            <a:r>
              <a:rPr lang="cs-CZ" sz="1800" dirty="0"/>
              <a:t>Rozhodnutí o strategických investicích je v kompetenci vlastníků podniku, ale také finančního manažera. </a:t>
            </a:r>
          </a:p>
          <a:p>
            <a:endParaRPr lang="cs-CZ" sz="1800" dirty="0"/>
          </a:p>
          <a:p>
            <a:r>
              <a:rPr lang="cs-CZ" sz="1800" b="1" dirty="0"/>
              <a:t>Finanční manažer by měl: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získat potřebné informace o možných investicích,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tyto informace kvalifikovaně vyhodnotiti</a:t>
            </a:r>
          </a:p>
          <a:p>
            <a:pPr marL="800091" lvl="1" indent="-457200">
              <a:buFont typeface="+mj-lt"/>
              <a:buAutoNum type="alphaLcParenR"/>
            </a:pPr>
            <a:r>
              <a:rPr lang="cs-CZ" dirty="0"/>
              <a:t>předat kompetentní přehled o vlivu provedených investic na budoucnost podniku.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76371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CE2964-7F69-4E72-92D7-96CA5FB750D3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8ecbcb86-b731-4611-b369-1887ab3d3c8c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e5af2723-ed53-4308-af2e-df55c807cb6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15011</TotalTime>
  <Words>3248</Words>
  <Application>Microsoft Office PowerPoint</Application>
  <PresentationFormat>Předvádění na obrazovce (4:3)</PresentationFormat>
  <Paragraphs>372</Paragraphs>
  <Slides>51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57" baseType="lpstr">
      <vt:lpstr>Arial</vt:lpstr>
      <vt:lpstr>Calibri</vt:lpstr>
      <vt:lpstr>Calibri Light</vt:lpstr>
      <vt:lpstr>Cambria Math</vt:lpstr>
      <vt:lpstr>Wingdings</vt:lpstr>
      <vt:lpstr>Motiv Office</vt:lpstr>
      <vt:lpstr>Investiční činnost Metody hodnocení investic </vt:lpstr>
      <vt:lpstr>Obsah </vt:lpstr>
      <vt:lpstr>1. Vymezení investic z pohledu finanční teorie</vt:lpstr>
      <vt:lpstr>1. Vymezení investic z pohledu finanční teorie</vt:lpstr>
      <vt:lpstr>1. Vymezení investic z pohledu finanční teorie</vt:lpstr>
      <vt:lpstr>1. Vymezení investic z pohledu finanční teorie</vt:lpstr>
      <vt:lpstr>1. Vymezení investic z pohledu finanční teorie</vt:lpstr>
      <vt:lpstr>2. Podnikové pojetí investic</vt:lpstr>
      <vt:lpstr>2. Podnikové pojetí investic</vt:lpstr>
      <vt:lpstr>2. Podnikové pojetí investic</vt:lpstr>
      <vt:lpstr>2. Podnikové pojetí investic</vt:lpstr>
      <vt:lpstr>3. Způsoby získání dlouhodobého (investičního) majetku</vt:lpstr>
      <vt:lpstr>4. Zdroje financování investic</vt:lpstr>
      <vt:lpstr>5. Formování investičních strategií</vt:lpstr>
      <vt:lpstr>5. Formování investičních strategií</vt:lpstr>
      <vt:lpstr>5. Formování investičních strategií</vt:lpstr>
      <vt:lpstr>6. Investiční projekt</vt:lpstr>
      <vt:lpstr>6.1 Fungování investičních projektů a obrat peněžních prostředků</vt:lpstr>
      <vt:lpstr>7. Klasifikace investičních projektů </vt:lpstr>
      <vt:lpstr>7. Klasifikace investičních projektů </vt:lpstr>
      <vt:lpstr>7. Klasifikace investičních projektů </vt:lpstr>
      <vt:lpstr>7. Klasifikace investičních projektů </vt:lpstr>
      <vt:lpstr>7. Klasifikace investičních projektů </vt:lpstr>
      <vt:lpstr>7. Klasifikace investičních projektů </vt:lpstr>
      <vt:lpstr>8. Fáze investičního procesu</vt:lpstr>
      <vt:lpstr>8.1 Předinvestiční fáze</vt:lpstr>
      <vt:lpstr>8.1 Předinvestiční fáze</vt:lpstr>
      <vt:lpstr>8.1 Předinvestiční fáze</vt:lpstr>
      <vt:lpstr>8.1 Předinvestiční fáze</vt:lpstr>
      <vt:lpstr>8.1 Předinvestiční fáze</vt:lpstr>
      <vt:lpstr>8.1 Předinvestiční fáze</vt:lpstr>
      <vt:lpstr>8.2 Investiční fáze</vt:lpstr>
      <vt:lpstr>8.3 Provozní fáze</vt:lpstr>
      <vt:lpstr>9. Specifika investičního rozhodování</vt:lpstr>
      <vt:lpstr>10. Hodnocení efektivnosti investic</vt:lpstr>
      <vt:lpstr>10.1 Postup hodnocení investic</vt:lpstr>
      <vt:lpstr>10.1 Postup hodnocení investic</vt:lpstr>
      <vt:lpstr>10.1 Postup hodnocení investic</vt:lpstr>
      <vt:lpstr>10.1 Postup hodnocení investic</vt:lpstr>
      <vt:lpstr>10.1 Postup hodnocení investic</vt:lpstr>
      <vt:lpstr>10.1 Postup hodnocení investic</vt:lpstr>
      <vt:lpstr>10.2 Shrnutí: postup hodnocení investic</vt:lpstr>
      <vt:lpstr>11. Metody hodnocení investic</vt:lpstr>
      <vt:lpstr>Statické metody</vt:lpstr>
      <vt:lpstr>Nedostatky statických metod</vt:lpstr>
      <vt:lpstr>Průměrný roční výnos</vt:lpstr>
      <vt:lpstr>Průměrná doba návratnosti</vt:lpstr>
      <vt:lpstr>Průměrná procentní výnosnost</vt:lpstr>
      <vt:lpstr>Dynamické metody</vt:lpstr>
      <vt:lpstr>Čistá současná hodnota</vt:lpstr>
      <vt:lpstr>Čistá současná hodnota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Peterková Jindra</cp:lastModifiedBy>
  <cp:revision>87</cp:revision>
  <dcterms:created xsi:type="dcterms:W3CDTF">2020-09-10T07:22:32Z</dcterms:created>
  <dcterms:modified xsi:type="dcterms:W3CDTF">2025-11-26T11:58:17Z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