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 id="317" r:id="rId37"/>
    <p:sldId id="318" r:id="rId38"/>
    <p:sldId id="330" r:id="rId39"/>
    <p:sldId id="331" r:id="rId40"/>
    <p:sldId id="332" r:id="rId41"/>
    <p:sldId id="334" r:id="rId42"/>
    <p:sldId id="333" r:id="rId43"/>
    <p:sldId id="335" r:id="rId44"/>
  </p:sldIdLst>
  <p:sldSz cx="9144000" cy="6858000" type="screen4x3"/>
  <p:notesSz cx="6888163" cy="100203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660"/>
  </p:normalViewPr>
  <p:slideViewPr>
    <p:cSldViewPr snapToGrid="0" showGuides="1">
      <p:cViewPr varScale="1">
        <p:scale>
          <a:sx n="128" d="100"/>
          <a:sy n="128" d="100"/>
        </p:scale>
        <p:origin x="116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072F4E-C975-4608-8610-B63FD04B9B5A}" type="doc">
      <dgm:prSet loTypeId="urn:microsoft.com/office/officeart/2005/8/layout/hierarchy6" loCatId="hierarchy" qsTypeId="urn:microsoft.com/office/officeart/2005/8/quickstyle/simple1" qsCatId="simple" csTypeId="urn:microsoft.com/office/officeart/2005/8/colors/accent2_2" csCatId="accent2" phldr="1"/>
      <dgm:spPr/>
      <dgm:t>
        <a:bodyPr/>
        <a:lstStyle/>
        <a:p>
          <a:endParaRPr lang="cs-CZ"/>
        </a:p>
      </dgm:t>
    </dgm:pt>
    <dgm:pt modelId="{AFD77BF1-6FD5-4EDB-BE91-26AB2489E382}">
      <dgm:prSet phldrT="[Text]"/>
      <dgm:spPr/>
      <dgm:t>
        <a:bodyPr/>
        <a:lstStyle/>
        <a:p>
          <a:r>
            <a:rPr lang="cs-CZ" dirty="0"/>
            <a:t>Uživatelé finanční analýzy</a:t>
          </a:r>
        </a:p>
      </dgm:t>
    </dgm:pt>
    <dgm:pt modelId="{84CFAA3D-AC59-469A-B74C-AF988A7008F0}" type="parTrans" cxnId="{967BDAF7-20D6-4510-8331-E024481156AD}">
      <dgm:prSet/>
      <dgm:spPr/>
      <dgm:t>
        <a:bodyPr/>
        <a:lstStyle/>
        <a:p>
          <a:endParaRPr lang="cs-CZ"/>
        </a:p>
      </dgm:t>
    </dgm:pt>
    <dgm:pt modelId="{E757CB37-CFC9-4BA2-9771-A16276977D18}" type="sibTrans" cxnId="{967BDAF7-20D6-4510-8331-E024481156AD}">
      <dgm:prSet/>
      <dgm:spPr/>
      <dgm:t>
        <a:bodyPr/>
        <a:lstStyle/>
        <a:p>
          <a:endParaRPr lang="cs-CZ"/>
        </a:p>
      </dgm:t>
    </dgm:pt>
    <dgm:pt modelId="{FB9695C5-7391-4A80-85E7-286812F3BEA5}" type="asst">
      <dgm:prSet phldrT="[Text]"/>
      <dgm:spPr/>
      <dgm:t>
        <a:bodyPr/>
        <a:lstStyle/>
        <a:p>
          <a:r>
            <a:rPr lang="cs-CZ" dirty="0"/>
            <a:t>Vlastníci</a:t>
          </a:r>
        </a:p>
      </dgm:t>
    </dgm:pt>
    <dgm:pt modelId="{1F222274-4EF2-46CC-B159-D0F547C3074E}" type="parTrans" cxnId="{3E8C1912-9E09-4630-8242-D3D4EA72C212}">
      <dgm:prSet/>
      <dgm:spPr/>
      <dgm:t>
        <a:bodyPr/>
        <a:lstStyle/>
        <a:p>
          <a:endParaRPr lang="cs-CZ"/>
        </a:p>
      </dgm:t>
    </dgm:pt>
    <dgm:pt modelId="{EDFC5A5E-E23D-4BFF-B23A-AB6E1484B249}" type="sibTrans" cxnId="{3E8C1912-9E09-4630-8242-D3D4EA72C212}">
      <dgm:prSet/>
      <dgm:spPr/>
      <dgm:t>
        <a:bodyPr/>
        <a:lstStyle/>
        <a:p>
          <a:endParaRPr lang="cs-CZ"/>
        </a:p>
      </dgm:t>
    </dgm:pt>
    <dgm:pt modelId="{F80AC90F-2E16-48B6-BE63-10390541880A}" type="asst">
      <dgm:prSet phldrT="[Text]"/>
      <dgm:spPr/>
      <dgm:t>
        <a:bodyPr/>
        <a:lstStyle/>
        <a:p>
          <a:r>
            <a:rPr lang="cs-CZ" dirty="0"/>
            <a:t>Manažeři</a:t>
          </a:r>
        </a:p>
      </dgm:t>
    </dgm:pt>
    <dgm:pt modelId="{305F63AC-0423-4CE2-957F-E70044B0179D}" type="parTrans" cxnId="{CF869DC0-089B-4EE2-9040-526C5285C800}">
      <dgm:prSet/>
      <dgm:spPr/>
      <dgm:t>
        <a:bodyPr/>
        <a:lstStyle/>
        <a:p>
          <a:endParaRPr lang="cs-CZ"/>
        </a:p>
      </dgm:t>
    </dgm:pt>
    <dgm:pt modelId="{7D286431-8356-44D3-8E93-F08772A1F45E}" type="sibTrans" cxnId="{CF869DC0-089B-4EE2-9040-526C5285C800}">
      <dgm:prSet/>
      <dgm:spPr/>
      <dgm:t>
        <a:bodyPr/>
        <a:lstStyle/>
        <a:p>
          <a:endParaRPr lang="cs-CZ"/>
        </a:p>
      </dgm:t>
    </dgm:pt>
    <dgm:pt modelId="{06165786-62A8-49AF-A524-645A64BA45B0}" type="asst">
      <dgm:prSet phldrT="[Text]"/>
      <dgm:spPr/>
      <dgm:t>
        <a:bodyPr/>
        <a:lstStyle/>
        <a:p>
          <a:r>
            <a:rPr lang="cs-CZ" dirty="0"/>
            <a:t>Věřitelé</a:t>
          </a:r>
        </a:p>
      </dgm:t>
    </dgm:pt>
    <dgm:pt modelId="{4E947913-DE12-4FE7-9B3A-7602410DF323}" type="parTrans" cxnId="{690F6373-321D-41AC-B7AF-9115A1C4197E}">
      <dgm:prSet/>
      <dgm:spPr/>
      <dgm:t>
        <a:bodyPr/>
        <a:lstStyle/>
        <a:p>
          <a:endParaRPr lang="cs-CZ"/>
        </a:p>
      </dgm:t>
    </dgm:pt>
    <dgm:pt modelId="{DC189041-861F-467D-9BFC-085668722364}" type="sibTrans" cxnId="{690F6373-321D-41AC-B7AF-9115A1C4197E}">
      <dgm:prSet/>
      <dgm:spPr/>
      <dgm:t>
        <a:bodyPr/>
        <a:lstStyle/>
        <a:p>
          <a:endParaRPr lang="cs-CZ"/>
        </a:p>
      </dgm:t>
    </dgm:pt>
    <dgm:pt modelId="{FA491057-F3CC-4B53-86C3-146BF9590D9A}" type="asst">
      <dgm:prSet phldrT="[Text]"/>
      <dgm:spPr/>
      <dgm:t>
        <a:bodyPr/>
        <a:lstStyle/>
        <a:p>
          <a:r>
            <a:rPr lang="cs-CZ" dirty="0"/>
            <a:t>Ziskovost</a:t>
          </a:r>
        </a:p>
      </dgm:t>
    </dgm:pt>
    <dgm:pt modelId="{D645BADC-4431-4A85-8B9D-DD8CD99278F4}" type="parTrans" cxnId="{AE8053CC-5A83-4E39-8BDB-C1DF2EA7CFCE}">
      <dgm:prSet/>
      <dgm:spPr/>
      <dgm:t>
        <a:bodyPr/>
        <a:lstStyle/>
        <a:p>
          <a:endParaRPr lang="cs-CZ"/>
        </a:p>
      </dgm:t>
    </dgm:pt>
    <dgm:pt modelId="{6B6BB945-72C6-42D4-85F7-44D178CE57AA}" type="sibTrans" cxnId="{AE8053CC-5A83-4E39-8BDB-C1DF2EA7CFCE}">
      <dgm:prSet/>
      <dgm:spPr/>
      <dgm:t>
        <a:bodyPr/>
        <a:lstStyle/>
        <a:p>
          <a:endParaRPr lang="cs-CZ"/>
        </a:p>
      </dgm:t>
    </dgm:pt>
    <dgm:pt modelId="{37EC34E4-FF39-4B63-8EE3-63A41A24B73B}" type="asst">
      <dgm:prSet phldrT="[Text]"/>
      <dgm:spPr/>
      <dgm:t>
        <a:bodyPr/>
        <a:lstStyle/>
        <a:p>
          <a:r>
            <a:rPr lang="cs-CZ" dirty="0"/>
            <a:t>Kapitálové ukazatele</a:t>
          </a:r>
        </a:p>
      </dgm:t>
    </dgm:pt>
    <dgm:pt modelId="{5B2C3BD6-B6DD-42B3-924C-0E67A59E9F34}" type="parTrans" cxnId="{16F48BE6-5387-4EAE-92DF-D0AE85489759}">
      <dgm:prSet/>
      <dgm:spPr/>
      <dgm:t>
        <a:bodyPr/>
        <a:lstStyle/>
        <a:p>
          <a:endParaRPr lang="cs-CZ"/>
        </a:p>
      </dgm:t>
    </dgm:pt>
    <dgm:pt modelId="{0AFCC77B-D69B-48E9-B00C-F16DBBA613D5}" type="sibTrans" cxnId="{16F48BE6-5387-4EAE-92DF-D0AE85489759}">
      <dgm:prSet/>
      <dgm:spPr/>
      <dgm:t>
        <a:bodyPr/>
        <a:lstStyle/>
        <a:p>
          <a:endParaRPr lang="cs-CZ"/>
        </a:p>
      </dgm:t>
    </dgm:pt>
    <dgm:pt modelId="{4425C068-21A1-4613-AC76-23EBA626810B}" type="asst">
      <dgm:prSet phldrT="[Text]"/>
      <dgm:spPr/>
      <dgm:t>
        <a:bodyPr/>
        <a:lstStyle/>
        <a:p>
          <a:r>
            <a:rPr lang="cs-CZ" dirty="0"/>
            <a:t>Tržní ukazatele</a:t>
          </a:r>
        </a:p>
      </dgm:t>
    </dgm:pt>
    <dgm:pt modelId="{404D848D-4640-42F1-95F8-A91E9370C0F6}" type="parTrans" cxnId="{503DD493-2CBA-47C5-8F5E-1C925ECED035}">
      <dgm:prSet/>
      <dgm:spPr/>
      <dgm:t>
        <a:bodyPr/>
        <a:lstStyle/>
        <a:p>
          <a:endParaRPr lang="cs-CZ"/>
        </a:p>
      </dgm:t>
    </dgm:pt>
    <dgm:pt modelId="{483EE7C3-15A5-419F-B263-1D5627935E8D}" type="sibTrans" cxnId="{503DD493-2CBA-47C5-8F5E-1C925ECED035}">
      <dgm:prSet/>
      <dgm:spPr/>
      <dgm:t>
        <a:bodyPr/>
        <a:lstStyle/>
        <a:p>
          <a:endParaRPr lang="cs-CZ"/>
        </a:p>
      </dgm:t>
    </dgm:pt>
    <dgm:pt modelId="{DB2A2388-703C-460D-A73F-B965D9C036B1}" type="asst">
      <dgm:prSet phldrT="[Text]"/>
      <dgm:spPr/>
      <dgm:t>
        <a:bodyPr/>
        <a:lstStyle/>
        <a:p>
          <a:r>
            <a:rPr lang="cs-CZ" dirty="0"/>
            <a:t>Provozní analýza</a:t>
          </a:r>
        </a:p>
      </dgm:t>
    </dgm:pt>
    <dgm:pt modelId="{BC74D212-E582-496C-A8AC-C8B3B0F92D6E}" type="parTrans" cxnId="{186964AC-B2BE-4E83-B92F-CF88E7F898EE}">
      <dgm:prSet/>
      <dgm:spPr/>
      <dgm:t>
        <a:bodyPr/>
        <a:lstStyle/>
        <a:p>
          <a:endParaRPr lang="cs-CZ"/>
        </a:p>
      </dgm:t>
    </dgm:pt>
    <dgm:pt modelId="{89CDA34C-1154-406A-AC99-D92423978015}" type="sibTrans" cxnId="{186964AC-B2BE-4E83-B92F-CF88E7F898EE}">
      <dgm:prSet/>
      <dgm:spPr/>
      <dgm:t>
        <a:bodyPr/>
        <a:lstStyle/>
        <a:p>
          <a:endParaRPr lang="cs-CZ"/>
        </a:p>
      </dgm:t>
    </dgm:pt>
    <dgm:pt modelId="{AD4C5EFE-7FFE-4779-A7CB-6759A2C4828C}" type="asst">
      <dgm:prSet phldrT="[Text]"/>
      <dgm:spPr/>
      <dgm:t>
        <a:bodyPr/>
        <a:lstStyle/>
        <a:p>
          <a:r>
            <a:rPr lang="cs-CZ" dirty="0"/>
            <a:t>Řízení zdrojů</a:t>
          </a:r>
        </a:p>
      </dgm:t>
    </dgm:pt>
    <dgm:pt modelId="{6909D4BD-9F70-45AC-9031-A2529EB28222}" type="parTrans" cxnId="{C56EA07C-5590-4010-97A1-BE1A5051E3DA}">
      <dgm:prSet/>
      <dgm:spPr/>
      <dgm:t>
        <a:bodyPr/>
        <a:lstStyle/>
        <a:p>
          <a:endParaRPr lang="cs-CZ"/>
        </a:p>
      </dgm:t>
    </dgm:pt>
    <dgm:pt modelId="{631637AC-83AC-48B9-BEE7-98D6FE799856}" type="sibTrans" cxnId="{C56EA07C-5590-4010-97A1-BE1A5051E3DA}">
      <dgm:prSet/>
      <dgm:spPr/>
      <dgm:t>
        <a:bodyPr/>
        <a:lstStyle/>
        <a:p>
          <a:endParaRPr lang="cs-CZ"/>
        </a:p>
      </dgm:t>
    </dgm:pt>
    <dgm:pt modelId="{E358429F-CC1B-4FD7-A27D-B6F6FDD743E1}" type="asst">
      <dgm:prSet phldrT="[Text]"/>
      <dgm:spPr/>
      <dgm:t>
        <a:bodyPr/>
        <a:lstStyle/>
        <a:p>
          <a:r>
            <a:rPr lang="cs-CZ" dirty="0"/>
            <a:t>Ziskovost </a:t>
          </a:r>
        </a:p>
      </dgm:t>
    </dgm:pt>
    <dgm:pt modelId="{97971D42-9103-4C7C-AC4E-7AF8559A4C4B}" type="parTrans" cxnId="{DE0554B1-F6B6-49BD-8F72-392E52D5CDF8}">
      <dgm:prSet/>
      <dgm:spPr/>
      <dgm:t>
        <a:bodyPr/>
        <a:lstStyle/>
        <a:p>
          <a:endParaRPr lang="cs-CZ"/>
        </a:p>
      </dgm:t>
    </dgm:pt>
    <dgm:pt modelId="{0E63F258-B3B0-471E-B40A-67236D8F0B7B}" type="sibTrans" cxnId="{DE0554B1-F6B6-49BD-8F72-392E52D5CDF8}">
      <dgm:prSet/>
      <dgm:spPr/>
      <dgm:t>
        <a:bodyPr/>
        <a:lstStyle/>
        <a:p>
          <a:endParaRPr lang="cs-CZ"/>
        </a:p>
      </dgm:t>
    </dgm:pt>
    <dgm:pt modelId="{7186290B-99C8-4D3C-BE2D-0D513856656C}" type="asst">
      <dgm:prSet phldrT="[Text]"/>
      <dgm:spPr/>
      <dgm:t>
        <a:bodyPr/>
        <a:lstStyle/>
        <a:p>
          <a:r>
            <a:rPr lang="cs-CZ" dirty="0"/>
            <a:t>Likvidita</a:t>
          </a:r>
        </a:p>
      </dgm:t>
    </dgm:pt>
    <dgm:pt modelId="{D2C0D1E3-AF14-4D01-A2DE-F14319E42889}" type="parTrans" cxnId="{BBDB0AEB-32B3-4759-BD37-786478C9D411}">
      <dgm:prSet/>
      <dgm:spPr/>
      <dgm:t>
        <a:bodyPr/>
        <a:lstStyle/>
        <a:p>
          <a:endParaRPr lang="cs-CZ"/>
        </a:p>
      </dgm:t>
    </dgm:pt>
    <dgm:pt modelId="{9D7A346F-0E25-4192-97D8-0DBA7E27419A}" type="sibTrans" cxnId="{BBDB0AEB-32B3-4759-BD37-786478C9D411}">
      <dgm:prSet/>
      <dgm:spPr/>
      <dgm:t>
        <a:bodyPr/>
        <a:lstStyle/>
        <a:p>
          <a:endParaRPr lang="cs-CZ"/>
        </a:p>
      </dgm:t>
    </dgm:pt>
    <dgm:pt modelId="{7C088D09-8F3A-4EBE-A69D-E3F14E05E5C2}" type="asst">
      <dgm:prSet phldrT="[Text]"/>
      <dgm:spPr/>
      <dgm:t>
        <a:bodyPr/>
        <a:lstStyle/>
        <a:p>
          <a:r>
            <a:rPr lang="cs-CZ" dirty="0"/>
            <a:t>Zadluženost </a:t>
          </a:r>
        </a:p>
      </dgm:t>
    </dgm:pt>
    <dgm:pt modelId="{603D9B8A-C9AD-4D3E-851A-D2FECAA69A32}" type="parTrans" cxnId="{FD5E39C4-3ADE-4796-A54A-9914AD1AAF25}">
      <dgm:prSet/>
      <dgm:spPr/>
      <dgm:t>
        <a:bodyPr/>
        <a:lstStyle/>
        <a:p>
          <a:endParaRPr lang="cs-CZ"/>
        </a:p>
      </dgm:t>
    </dgm:pt>
    <dgm:pt modelId="{214426DB-CB19-40E4-ABB8-7FC71994BBC7}" type="sibTrans" cxnId="{FD5E39C4-3ADE-4796-A54A-9914AD1AAF25}">
      <dgm:prSet/>
      <dgm:spPr/>
      <dgm:t>
        <a:bodyPr/>
        <a:lstStyle/>
        <a:p>
          <a:endParaRPr lang="cs-CZ"/>
        </a:p>
      </dgm:t>
    </dgm:pt>
    <dgm:pt modelId="{34F5C590-68E7-48F3-8B6A-13CA64B64895}" type="pres">
      <dgm:prSet presAssocID="{CD072F4E-C975-4608-8610-B63FD04B9B5A}" presName="mainComposite" presStyleCnt="0">
        <dgm:presLayoutVars>
          <dgm:chPref val="1"/>
          <dgm:dir/>
          <dgm:animOne val="branch"/>
          <dgm:animLvl val="lvl"/>
          <dgm:resizeHandles val="exact"/>
        </dgm:presLayoutVars>
      </dgm:prSet>
      <dgm:spPr/>
    </dgm:pt>
    <dgm:pt modelId="{C4A30D4B-9804-4BA7-941C-E49E5DA23175}" type="pres">
      <dgm:prSet presAssocID="{CD072F4E-C975-4608-8610-B63FD04B9B5A}" presName="hierFlow" presStyleCnt="0"/>
      <dgm:spPr/>
    </dgm:pt>
    <dgm:pt modelId="{03D9D199-AC3E-4E0D-A067-FAE97A91F123}" type="pres">
      <dgm:prSet presAssocID="{CD072F4E-C975-4608-8610-B63FD04B9B5A}" presName="hierChild1" presStyleCnt="0">
        <dgm:presLayoutVars>
          <dgm:chPref val="1"/>
          <dgm:animOne val="branch"/>
          <dgm:animLvl val="lvl"/>
        </dgm:presLayoutVars>
      </dgm:prSet>
      <dgm:spPr/>
    </dgm:pt>
    <dgm:pt modelId="{6B5227DF-9EBD-4B08-AB5C-2096008F8C3E}" type="pres">
      <dgm:prSet presAssocID="{AFD77BF1-6FD5-4EDB-BE91-26AB2489E382}" presName="Name14" presStyleCnt="0"/>
      <dgm:spPr/>
    </dgm:pt>
    <dgm:pt modelId="{225AB642-E41B-4F10-8684-E1CBBF21B707}" type="pres">
      <dgm:prSet presAssocID="{AFD77BF1-6FD5-4EDB-BE91-26AB2489E382}" presName="level1Shape" presStyleLbl="node0" presStyleIdx="0" presStyleCnt="1">
        <dgm:presLayoutVars>
          <dgm:chPref val="3"/>
        </dgm:presLayoutVars>
      </dgm:prSet>
      <dgm:spPr/>
    </dgm:pt>
    <dgm:pt modelId="{80EBE979-1BAC-4A5A-87A0-D957F0C7BF2E}" type="pres">
      <dgm:prSet presAssocID="{AFD77BF1-6FD5-4EDB-BE91-26AB2489E382}" presName="hierChild2" presStyleCnt="0"/>
      <dgm:spPr/>
    </dgm:pt>
    <dgm:pt modelId="{B3A894B2-2DB0-4918-95E4-747D50B43FA0}" type="pres">
      <dgm:prSet presAssocID="{1F222274-4EF2-46CC-B159-D0F547C3074E}" presName="Name19" presStyleLbl="parChTrans1D2" presStyleIdx="0" presStyleCnt="3"/>
      <dgm:spPr/>
    </dgm:pt>
    <dgm:pt modelId="{93C45946-28C3-4596-9CBC-10699BBE1B2F}" type="pres">
      <dgm:prSet presAssocID="{FB9695C5-7391-4A80-85E7-286812F3BEA5}" presName="Name21" presStyleCnt="0"/>
      <dgm:spPr/>
    </dgm:pt>
    <dgm:pt modelId="{033D83D6-F3B9-43CE-B407-4E030C938095}" type="pres">
      <dgm:prSet presAssocID="{FB9695C5-7391-4A80-85E7-286812F3BEA5}" presName="level2Shape" presStyleLbl="asst1" presStyleIdx="0" presStyleCnt="11"/>
      <dgm:spPr/>
    </dgm:pt>
    <dgm:pt modelId="{0952477E-1FA3-4AC3-ACD1-F6CA6FCA28F8}" type="pres">
      <dgm:prSet presAssocID="{FB9695C5-7391-4A80-85E7-286812F3BEA5}" presName="hierChild3" presStyleCnt="0"/>
      <dgm:spPr/>
    </dgm:pt>
    <dgm:pt modelId="{BDE0BF7D-C752-4E0F-AB1B-3710FBBBB829}" type="pres">
      <dgm:prSet presAssocID="{D645BADC-4431-4A85-8B9D-DD8CD99278F4}" presName="Name19" presStyleLbl="parChTrans1D3" presStyleIdx="0" presStyleCnt="8"/>
      <dgm:spPr/>
    </dgm:pt>
    <dgm:pt modelId="{C2B5251B-F517-4C7C-95FC-B878CAC61C23}" type="pres">
      <dgm:prSet presAssocID="{FA491057-F3CC-4B53-86C3-146BF9590D9A}" presName="Name21" presStyleCnt="0"/>
      <dgm:spPr/>
    </dgm:pt>
    <dgm:pt modelId="{B0F47DEA-1DC6-4685-850C-C5F1D099BDA9}" type="pres">
      <dgm:prSet presAssocID="{FA491057-F3CC-4B53-86C3-146BF9590D9A}" presName="level2Shape" presStyleLbl="asst1" presStyleIdx="1" presStyleCnt="11"/>
      <dgm:spPr/>
    </dgm:pt>
    <dgm:pt modelId="{512FB726-53DA-42A7-969F-B9DF05A64F98}" type="pres">
      <dgm:prSet presAssocID="{FA491057-F3CC-4B53-86C3-146BF9590D9A}" presName="hierChild3" presStyleCnt="0"/>
      <dgm:spPr/>
    </dgm:pt>
    <dgm:pt modelId="{1BC8BBD0-14D3-48B7-8B09-1678F2590182}" type="pres">
      <dgm:prSet presAssocID="{5B2C3BD6-B6DD-42B3-924C-0E67A59E9F34}" presName="Name19" presStyleLbl="parChTrans1D3" presStyleIdx="1" presStyleCnt="8"/>
      <dgm:spPr/>
    </dgm:pt>
    <dgm:pt modelId="{9A598A82-40D6-4877-BFDA-A2B72C30F5F4}" type="pres">
      <dgm:prSet presAssocID="{37EC34E4-FF39-4B63-8EE3-63A41A24B73B}" presName="Name21" presStyleCnt="0"/>
      <dgm:spPr/>
    </dgm:pt>
    <dgm:pt modelId="{41212986-2B3C-4940-9693-D95812B76748}" type="pres">
      <dgm:prSet presAssocID="{37EC34E4-FF39-4B63-8EE3-63A41A24B73B}" presName="level2Shape" presStyleLbl="asst1" presStyleIdx="2" presStyleCnt="11"/>
      <dgm:spPr/>
    </dgm:pt>
    <dgm:pt modelId="{4A3ABE35-414C-43B9-84B7-DCC4C4BD552E}" type="pres">
      <dgm:prSet presAssocID="{37EC34E4-FF39-4B63-8EE3-63A41A24B73B}" presName="hierChild3" presStyleCnt="0"/>
      <dgm:spPr/>
    </dgm:pt>
    <dgm:pt modelId="{AB2914ED-DEEF-4824-8625-A4FD880C99EC}" type="pres">
      <dgm:prSet presAssocID="{404D848D-4640-42F1-95F8-A91E9370C0F6}" presName="Name19" presStyleLbl="parChTrans1D3" presStyleIdx="2" presStyleCnt="8"/>
      <dgm:spPr/>
    </dgm:pt>
    <dgm:pt modelId="{58FBC329-9891-4A40-9519-A3141495C86A}" type="pres">
      <dgm:prSet presAssocID="{4425C068-21A1-4613-AC76-23EBA626810B}" presName="Name21" presStyleCnt="0"/>
      <dgm:spPr/>
    </dgm:pt>
    <dgm:pt modelId="{B7940002-EA3E-4E48-8322-7BC736338541}" type="pres">
      <dgm:prSet presAssocID="{4425C068-21A1-4613-AC76-23EBA626810B}" presName="level2Shape" presStyleLbl="asst1" presStyleIdx="3" presStyleCnt="11"/>
      <dgm:spPr/>
    </dgm:pt>
    <dgm:pt modelId="{6E6DAF81-5F84-44F9-9257-D528C3484655}" type="pres">
      <dgm:prSet presAssocID="{4425C068-21A1-4613-AC76-23EBA626810B}" presName="hierChild3" presStyleCnt="0"/>
      <dgm:spPr/>
    </dgm:pt>
    <dgm:pt modelId="{C5C0CDB0-635E-4431-A1ED-1575254ED3F5}" type="pres">
      <dgm:prSet presAssocID="{305F63AC-0423-4CE2-957F-E70044B0179D}" presName="Name19" presStyleLbl="parChTrans1D2" presStyleIdx="1" presStyleCnt="3"/>
      <dgm:spPr/>
    </dgm:pt>
    <dgm:pt modelId="{C65CCECF-21E1-421C-A93D-BD0977AE15CC}" type="pres">
      <dgm:prSet presAssocID="{F80AC90F-2E16-48B6-BE63-10390541880A}" presName="Name21" presStyleCnt="0"/>
      <dgm:spPr/>
    </dgm:pt>
    <dgm:pt modelId="{99DD9AD3-1BC8-4F24-A28D-102B75018D8E}" type="pres">
      <dgm:prSet presAssocID="{F80AC90F-2E16-48B6-BE63-10390541880A}" presName="level2Shape" presStyleLbl="asst1" presStyleIdx="4" presStyleCnt="11"/>
      <dgm:spPr/>
    </dgm:pt>
    <dgm:pt modelId="{C7E669E1-703D-403E-B637-6794DE8B6EBC}" type="pres">
      <dgm:prSet presAssocID="{F80AC90F-2E16-48B6-BE63-10390541880A}" presName="hierChild3" presStyleCnt="0"/>
      <dgm:spPr/>
    </dgm:pt>
    <dgm:pt modelId="{6933EFFA-B8B0-4C4F-98BE-B976D2526EEF}" type="pres">
      <dgm:prSet presAssocID="{BC74D212-E582-496C-A8AC-C8B3B0F92D6E}" presName="Name19" presStyleLbl="parChTrans1D3" presStyleIdx="3" presStyleCnt="8"/>
      <dgm:spPr/>
    </dgm:pt>
    <dgm:pt modelId="{88DDA77B-7B84-44E2-9762-9942F884B4DB}" type="pres">
      <dgm:prSet presAssocID="{DB2A2388-703C-460D-A73F-B965D9C036B1}" presName="Name21" presStyleCnt="0"/>
      <dgm:spPr/>
    </dgm:pt>
    <dgm:pt modelId="{EFE4E669-CBC1-482C-8F92-BB5CBE4F406C}" type="pres">
      <dgm:prSet presAssocID="{DB2A2388-703C-460D-A73F-B965D9C036B1}" presName="level2Shape" presStyleLbl="asst1" presStyleIdx="5" presStyleCnt="11"/>
      <dgm:spPr/>
    </dgm:pt>
    <dgm:pt modelId="{6A8AB707-51B0-4D38-8F10-1032A96EA132}" type="pres">
      <dgm:prSet presAssocID="{DB2A2388-703C-460D-A73F-B965D9C036B1}" presName="hierChild3" presStyleCnt="0"/>
      <dgm:spPr/>
    </dgm:pt>
    <dgm:pt modelId="{78491F5F-7D39-4C58-BC0D-0FB89599102E}" type="pres">
      <dgm:prSet presAssocID="{6909D4BD-9F70-45AC-9031-A2529EB28222}" presName="Name19" presStyleLbl="parChTrans1D3" presStyleIdx="4" presStyleCnt="8"/>
      <dgm:spPr/>
    </dgm:pt>
    <dgm:pt modelId="{0490EE62-E012-43A0-842B-78EE5C98B16B}" type="pres">
      <dgm:prSet presAssocID="{AD4C5EFE-7FFE-4779-A7CB-6759A2C4828C}" presName="Name21" presStyleCnt="0"/>
      <dgm:spPr/>
    </dgm:pt>
    <dgm:pt modelId="{CD79A128-22C2-4CF0-8B9C-227173042770}" type="pres">
      <dgm:prSet presAssocID="{AD4C5EFE-7FFE-4779-A7CB-6759A2C4828C}" presName="level2Shape" presStyleLbl="asst1" presStyleIdx="6" presStyleCnt="11"/>
      <dgm:spPr/>
    </dgm:pt>
    <dgm:pt modelId="{91E95B7A-2633-4D0A-B47D-C16A22A487CB}" type="pres">
      <dgm:prSet presAssocID="{AD4C5EFE-7FFE-4779-A7CB-6759A2C4828C}" presName="hierChild3" presStyleCnt="0"/>
      <dgm:spPr/>
    </dgm:pt>
    <dgm:pt modelId="{A8A58F54-3174-4CDF-BC36-AE32D7FAC783}" type="pres">
      <dgm:prSet presAssocID="{97971D42-9103-4C7C-AC4E-7AF8559A4C4B}" presName="Name19" presStyleLbl="parChTrans1D3" presStyleIdx="5" presStyleCnt="8"/>
      <dgm:spPr/>
    </dgm:pt>
    <dgm:pt modelId="{31CB11D4-8322-4ABC-83FA-67016C2AF70A}" type="pres">
      <dgm:prSet presAssocID="{E358429F-CC1B-4FD7-A27D-B6F6FDD743E1}" presName="Name21" presStyleCnt="0"/>
      <dgm:spPr/>
    </dgm:pt>
    <dgm:pt modelId="{DB1FF17F-3586-4050-A5BB-051EF9A284DD}" type="pres">
      <dgm:prSet presAssocID="{E358429F-CC1B-4FD7-A27D-B6F6FDD743E1}" presName="level2Shape" presStyleLbl="asst1" presStyleIdx="7" presStyleCnt="11"/>
      <dgm:spPr/>
    </dgm:pt>
    <dgm:pt modelId="{74731E50-D1B6-49AD-BCC5-C8CED9F933BA}" type="pres">
      <dgm:prSet presAssocID="{E358429F-CC1B-4FD7-A27D-B6F6FDD743E1}" presName="hierChild3" presStyleCnt="0"/>
      <dgm:spPr/>
    </dgm:pt>
    <dgm:pt modelId="{841C39BD-9176-4C4C-B66A-A7517EBC7E18}" type="pres">
      <dgm:prSet presAssocID="{4E947913-DE12-4FE7-9B3A-7602410DF323}" presName="Name19" presStyleLbl="parChTrans1D2" presStyleIdx="2" presStyleCnt="3"/>
      <dgm:spPr/>
    </dgm:pt>
    <dgm:pt modelId="{2069D5AE-99B9-42C5-B83B-EC65CA9AF601}" type="pres">
      <dgm:prSet presAssocID="{06165786-62A8-49AF-A524-645A64BA45B0}" presName="Name21" presStyleCnt="0"/>
      <dgm:spPr/>
    </dgm:pt>
    <dgm:pt modelId="{24030174-F5FD-4C6D-9323-3601E88F86CB}" type="pres">
      <dgm:prSet presAssocID="{06165786-62A8-49AF-A524-645A64BA45B0}" presName="level2Shape" presStyleLbl="asst1" presStyleIdx="8" presStyleCnt="11"/>
      <dgm:spPr/>
    </dgm:pt>
    <dgm:pt modelId="{90643CAB-1BC5-4537-8627-02F39F0BEAF0}" type="pres">
      <dgm:prSet presAssocID="{06165786-62A8-49AF-A524-645A64BA45B0}" presName="hierChild3" presStyleCnt="0"/>
      <dgm:spPr/>
    </dgm:pt>
    <dgm:pt modelId="{C6580921-9D48-49CE-8179-E9955F5EF1B8}" type="pres">
      <dgm:prSet presAssocID="{D2C0D1E3-AF14-4D01-A2DE-F14319E42889}" presName="Name19" presStyleLbl="parChTrans1D3" presStyleIdx="6" presStyleCnt="8"/>
      <dgm:spPr/>
    </dgm:pt>
    <dgm:pt modelId="{6BC539F4-3776-4EA9-A9F2-41DFDA2D7662}" type="pres">
      <dgm:prSet presAssocID="{7186290B-99C8-4D3C-BE2D-0D513856656C}" presName="Name21" presStyleCnt="0"/>
      <dgm:spPr/>
    </dgm:pt>
    <dgm:pt modelId="{D4250FCC-19EA-4FC7-A48D-DBC49E9EB3E3}" type="pres">
      <dgm:prSet presAssocID="{7186290B-99C8-4D3C-BE2D-0D513856656C}" presName="level2Shape" presStyleLbl="asst1" presStyleIdx="9" presStyleCnt="11"/>
      <dgm:spPr/>
    </dgm:pt>
    <dgm:pt modelId="{D165C68E-084E-4D0A-9297-DDFCDC292A57}" type="pres">
      <dgm:prSet presAssocID="{7186290B-99C8-4D3C-BE2D-0D513856656C}" presName="hierChild3" presStyleCnt="0"/>
      <dgm:spPr/>
    </dgm:pt>
    <dgm:pt modelId="{88328911-F774-479F-A6DC-C99CB8A16E66}" type="pres">
      <dgm:prSet presAssocID="{603D9B8A-C9AD-4D3E-851A-D2FECAA69A32}" presName="Name19" presStyleLbl="parChTrans1D3" presStyleIdx="7" presStyleCnt="8"/>
      <dgm:spPr/>
    </dgm:pt>
    <dgm:pt modelId="{500D3163-3B9B-41A6-A06C-81F0615141A5}" type="pres">
      <dgm:prSet presAssocID="{7C088D09-8F3A-4EBE-A69D-E3F14E05E5C2}" presName="Name21" presStyleCnt="0"/>
      <dgm:spPr/>
    </dgm:pt>
    <dgm:pt modelId="{6D8AB6BA-AA05-48E6-B7E1-3EBF86C1A158}" type="pres">
      <dgm:prSet presAssocID="{7C088D09-8F3A-4EBE-A69D-E3F14E05E5C2}" presName="level2Shape" presStyleLbl="asst1" presStyleIdx="10" presStyleCnt="11"/>
      <dgm:spPr/>
    </dgm:pt>
    <dgm:pt modelId="{6CA3FA73-367B-423D-AF28-64B431A7A48B}" type="pres">
      <dgm:prSet presAssocID="{7C088D09-8F3A-4EBE-A69D-E3F14E05E5C2}" presName="hierChild3" presStyleCnt="0"/>
      <dgm:spPr/>
    </dgm:pt>
    <dgm:pt modelId="{273B5BEB-5732-46BE-AB52-3771972FC844}" type="pres">
      <dgm:prSet presAssocID="{CD072F4E-C975-4608-8610-B63FD04B9B5A}" presName="bgShapesFlow" presStyleCnt="0"/>
      <dgm:spPr/>
    </dgm:pt>
  </dgm:ptLst>
  <dgm:cxnLst>
    <dgm:cxn modelId="{3E8C1912-9E09-4630-8242-D3D4EA72C212}" srcId="{AFD77BF1-6FD5-4EDB-BE91-26AB2489E382}" destId="{FB9695C5-7391-4A80-85E7-286812F3BEA5}" srcOrd="0" destOrd="0" parTransId="{1F222274-4EF2-46CC-B159-D0F547C3074E}" sibTransId="{EDFC5A5E-E23D-4BFF-B23A-AB6E1484B249}"/>
    <dgm:cxn modelId="{DAB7C822-3F1D-44EE-8D83-182DA0018FE0}" type="presOf" srcId="{1F222274-4EF2-46CC-B159-D0F547C3074E}" destId="{B3A894B2-2DB0-4918-95E4-747D50B43FA0}" srcOrd="0" destOrd="0" presId="urn:microsoft.com/office/officeart/2005/8/layout/hierarchy6"/>
    <dgm:cxn modelId="{E79EFD36-EBFF-4D7A-86E2-2574B4578D1C}" type="presOf" srcId="{404D848D-4640-42F1-95F8-A91E9370C0F6}" destId="{AB2914ED-DEEF-4824-8625-A4FD880C99EC}" srcOrd="0" destOrd="0" presId="urn:microsoft.com/office/officeart/2005/8/layout/hierarchy6"/>
    <dgm:cxn modelId="{BFB38D3A-7F1C-40A4-9287-630626F08B08}" type="presOf" srcId="{F80AC90F-2E16-48B6-BE63-10390541880A}" destId="{99DD9AD3-1BC8-4F24-A28D-102B75018D8E}" srcOrd="0" destOrd="0" presId="urn:microsoft.com/office/officeart/2005/8/layout/hierarchy6"/>
    <dgm:cxn modelId="{D462E63D-9B31-498D-8354-A3A76DCB2005}" type="presOf" srcId="{D645BADC-4431-4A85-8B9D-DD8CD99278F4}" destId="{BDE0BF7D-C752-4E0F-AB1B-3710FBBBB829}" srcOrd="0" destOrd="0" presId="urn:microsoft.com/office/officeart/2005/8/layout/hierarchy6"/>
    <dgm:cxn modelId="{FEA3C660-9B6A-45ED-A7EE-AD7353361293}" type="presOf" srcId="{AD4C5EFE-7FFE-4779-A7CB-6759A2C4828C}" destId="{CD79A128-22C2-4CF0-8B9C-227173042770}" srcOrd="0" destOrd="0" presId="urn:microsoft.com/office/officeart/2005/8/layout/hierarchy6"/>
    <dgm:cxn modelId="{2A54A661-F3DD-445B-AB54-008183A52BF5}" type="presOf" srcId="{D2C0D1E3-AF14-4D01-A2DE-F14319E42889}" destId="{C6580921-9D48-49CE-8179-E9955F5EF1B8}" srcOrd="0" destOrd="0" presId="urn:microsoft.com/office/officeart/2005/8/layout/hierarchy6"/>
    <dgm:cxn modelId="{804CC34B-4D79-45D3-8608-78B2784E845B}" type="presOf" srcId="{97971D42-9103-4C7C-AC4E-7AF8559A4C4B}" destId="{A8A58F54-3174-4CDF-BC36-AE32D7FAC783}" srcOrd="0" destOrd="0" presId="urn:microsoft.com/office/officeart/2005/8/layout/hierarchy6"/>
    <dgm:cxn modelId="{690F6373-321D-41AC-B7AF-9115A1C4197E}" srcId="{AFD77BF1-6FD5-4EDB-BE91-26AB2489E382}" destId="{06165786-62A8-49AF-A524-645A64BA45B0}" srcOrd="2" destOrd="0" parTransId="{4E947913-DE12-4FE7-9B3A-7602410DF323}" sibTransId="{DC189041-861F-467D-9BFC-085668722364}"/>
    <dgm:cxn modelId="{D01A4553-068A-48AC-A692-552B6D224AD8}" type="presOf" srcId="{305F63AC-0423-4CE2-957F-E70044B0179D}" destId="{C5C0CDB0-635E-4431-A1ED-1575254ED3F5}" srcOrd="0" destOrd="0" presId="urn:microsoft.com/office/officeart/2005/8/layout/hierarchy6"/>
    <dgm:cxn modelId="{DE06A354-3FFB-45FF-A5BE-50F72E19749A}" type="presOf" srcId="{BC74D212-E582-496C-A8AC-C8B3B0F92D6E}" destId="{6933EFFA-B8B0-4C4F-98BE-B976D2526EEF}" srcOrd="0" destOrd="0" presId="urn:microsoft.com/office/officeart/2005/8/layout/hierarchy6"/>
    <dgm:cxn modelId="{F3E73F76-DD94-4FCE-A40B-DB372BAC36E1}" type="presOf" srcId="{CD072F4E-C975-4608-8610-B63FD04B9B5A}" destId="{34F5C590-68E7-48F3-8B6A-13CA64B64895}" srcOrd="0" destOrd="0" presId="urn:microsoft.com/office/officeart/2005/8/layout/hierarchy6"/>
    <dgm:cxn modelId="{D3DF035A-D191-4F0D-85B7-00D273C9B0BA}" type="presOf" srcId="{06165786-62A8-49AF-A524-645A64BA45B0}" destId="{24030174-F5FD-4C6D-9323-3601E88F86CB}" srcOrd="0" destOrd="0" presId="urn:microsoft.com/office/officeart/2005/8/layout/hierarchy6"/>
    <dgm:cxn modelId="{C56EA07C-5590-4010-97A1-BE1A5051E3DA}" srcId="{F80AC90F-2E16-48B6-BE63-10390541880A}" destId="{AD4C5EFE-7FFE-4779-A7CB-6759A2C4828C}" srcOrd="1" destOrd="0" parTransId="{6909D4BD-9F70-45AC-9031-A2529EB28222}" sibTransId="{631637AC-83AC-48B9-BEE7-98D6FE799856}"/>
    <dgm:cxn modelId="{0DA4F38E-EF6B-46AF-B07E-C5ACF7FC556F}" type="presOf" srcId="{5B2C3BD6-B6DD-42B3-924C-0E67A59E9F34}" destId="{1BC8BBD0-14D3-48B7-8B09-1678F2590182}" srcOrd="0" destOrd="0" presId="urn:microsoft.com/office/officeart/2005/8/layout/hierarchy6"/>
    <dgm:cxn modelId="{503DD493-2CBA-47C5-8F5E-1C925ECED035}" srcId="{FB9695C5-7391-4A80-85E7-286812F3BEA5}" destId="{4425C068-21A1-4613-AC76-23EBA626810B}" srcOrd="2" destOrd="0" parTransId="{404D848D-4640-42F1-95F8-A91E9370C0F6}" sibTransId="{483EE7C3-15A5-419F-B263-1D5627935E8D}"/>
    <dgm:cxn modelId="{B759B396-C0E1-415A-A670-84FA9B61DC7B}" type="presOf" srcId="{4E947913-DE12-4FE7-9B3A-7602410DF323}" destId="{841C39BD-9176-4C4C-B66A-A7517EBC7E18}" srcOrd="0" destOrd="0" presId="urn:microsoft.com/office/officeart/2005/8/layout/hierarchy6"/>
    <dgm:cxn modelId="{5836439B-0968-447A-903E-BD01A8D5DC82}" type="presOf" srcId="{37EC34E4-FF39-4B63-8EE3-63A41A24B73B}" destId="{41212986-2B3C-4940-9693-D95812B76748}" srcOrd="0" destOrd="0" presId="urn:microsoft.com/office/officeart/2005/8/layout/hierarchy6"/>
    <dgm:cxn modelId="{DA33A0A5-043A-46C2-B4EC-C3952219295E}" type="presOf" srcId="{E358429F-CC1B-4FD7-A27D-B6F6FDD743E1}" destId="{DB1FF17F-3586-4050-A5BB-051EF9A284DD}" srcOrd="0" destOrd="0" presId="urn:microsoft.com/office/officeart/2005/8/layout/hierarchy6"/>
    <dgm:cxn modelId="{186964AC-B2BE-4E83-B92F-CF88E7F898EE}" srcId="{F80AC90F-2E16-48B6-BE63-10390541880A}" destId="{DB2A2388-703C-460D-A73F-B965D9C036B1}" srcOrd="0" destOrd="0" parTransId="{BC74D212-E582-496C-A8AC-C8B3B0F92D6E}" sibTransId="{89CDA34C-1154-406A-AC99-D92423978015}"/>
    <dgm:cxn modelId="{DE0554B1-F6B6-49BD-8F72-392E52D5CDF8}" srcId="{F80AC90F-2E16-48B6-BE63-10390541880A}" destId="{E358429F-CC1B-4FD7-A27D-B6F6FDD743E1}" srcOrd="2" destOrd="0" parTransId="{97971D42-9103-4C7C-AC4E-7AF8559A4C4B}" sibTransId="{0E63F258-B3B0-471E-B40A-67236D8F0B7B}"/>
    <dgm:cxn modelId="{E3CE06B4-5398-4E1B-82B0-A0384A0451A0}" type="presOf" srcId="{6909D4BD-9F70-45AC-9031-A2529EB28222}" destId="{78491F5F-7D39-4C58-BC0D-0FB89599102E}" srcOrd="0" destOrd="0" presId="urn:microsoft.com/office/officeart/2005/8/layout/hierarchy6"/>
    <dgm:cxn modelId="{0CF994BB-8DFE-471E-9166-2A7160056AB7}" type="presOf" srcId="{FA491057-F3CC-4B53-86C3-146BF9590D9A}" destId="{B0F47DEA-1DC6-4685-850C-C5F1D099BDA9}" srcOrd="0" destOrd="0" presId="urn:microsoft.com/office/officeart/2005/8/layout/hierarchy6"/>
    <dgm:cxn modelId="{A6FC98BB-6BAC-4D34-81BD-77124749BB22}" type="presOf" srcId="{DB2A2388-703C-460D-A73F-B965D9C036B1}" destId="{EFE4E669-CBC1-482C-8F92-BB5CBE4F406C}" srcOrd="0" destOrd="0" presId="urn:microsoft.com/office/officeart/2005/8/layout/hierarchy6"/>
    <dgm:cxn modelId="{CF869DC0-089B-4EE2-9040-526C5285C800}" srcId="{AFD77BF1-6FD5-4EDB-BE91-26AB2489E382}" destId="{F80AC90F-2E16-48B6-BE63-10390541880A}" srcOrd="1" destOrd="0" parTransId="{305F63AC-0423-4CE2-957F-E70044B0179D}" sibTransId="{7D286431-8356-44D3-8E93-F08772A1F45E}"/>
    <dgm:cxn modelId="{A35A1DC1-7D1E-4A4B-B5F6-1AC12840700A}" type="presOf" srcId="{4425C068-21A1-4613-AC76-23EBA626810B}" destId="{B7940002-EA3E-4E48-8322-7BC736338541}" srcOrd="0" destOrd="0" presId="urn:microsoft.com/office/officeart/2005/8/layout/hierarchy6"/>
    <dgm:cxn modelId="{FD5E39C4-3ADE-4796-A54A-9914AD1AAF25}" srcId="{06165786-62A8-49AF-A524-645A64BA45B0}" destId="{7C088D09-8F3A-4EBE-A69D-E3F14E05E5C2}" srcOrd="1" destOrd="0" parTransId="{603D9B8A-C9AD-4D3E-851A-D2FECAA69A32}" sibTransId="{214426DB-CB19-40E4-ABB8-7FC71994BBC7}"/>
    <dgm:cxn modelId="{15A05BC4-3F9E-4D10-B290-E815F187550D}" type="presOf" srcId="{FB9695C5-7391-4A80-85E7-286812F3BEA5}" destId="{033D83D6-F3B9-43CE-B407-4E030C938095}" srcOrd="0" destOrd="0" presId="urn:microsoft.com/office/officeart/2005/8/layout/hierarchy6"/>
    <dgm:cxn modelId="{AE8053CC-5A83-4E39-8BDB-C1DF2EA7CFCE}" srcId="{FB9695C5-7391-4A80-85E7-286812F3BEA5}" destId="{FA491057-F3CC-4B53-86C3-146BF9590D9A}" srcOrd="0" destOrd="0" parTransId="{D645BADC-4431-4A85-8B9D-DD8CD99278F4}" sibTransId="{6B6BB945-72C6-42D4-85F7-44D178CE57AA}"/>
    <dgm:cxn modelId="{285231DD-FB08-4B4F-BEF0-4A9435C0DDAA}" type="presOf" srcId="{7186290B-99C8-4D3C-BE2D-0D513856656C}" destId="{D4250FCC-19EA-4FC7-A48D-DBC49E9EB3E3}" srcOrd="0" destOrd="0" presId="urn:microsoft.com/office/officeart/2005/8/layout/hierarchy6"/>
    <dgm:cxn modelId="{C63B33DE-8490-44A3-B872-4712BF7CBDCE}" type="presOf" srcId="{AFD77BF1-6FD5-4EDB-BE91-26AB2489E382}" destId="{225AB642-E41B-4F10-8684-E1CBBF21B707}" srcOrd="0" destOrd="0" presId="urn:microsoft.com/office/officeart/2005/8/layout/hierarchy6"/>
    <dgm:cxn modelId="{16F48BE6-5387-4EAE-92DF-D0AE85489759}" srcId="{FB9695C5-7391-4A80-85E7-286812F3BEA5}" destId="{37EC34E4-FF39-4B63-8EE3-63A41A24B73B}" srcOrd="1" destOrd="0" parTransId="{5B2C3BD6-B6DD-42B3-924C-0E67A59E9F34}" sibTransId="{0AFCC77B-D69B-48E9-B00C-F16DBBA613D5}"/>
    <dgm:cxn modelId="{BBDB0AEB-32B3-4759-BD37-786478C9D411}" srcId="{06165786-62A8-49AF-A524-645A64BA45B0}" destId="{7186290B-99C8-4D3C-BE2D-0D513856656C}" srcOrd="0" destOrd="0" parTransId="{D2C0D1E3-AF14-4D01-A2DE-F14319E42889}" sibTransId="{9D7A346F-0E25-4192-97D8-0DBA7E27419A}"/>
    <dgm:cxn modelId="{5BF2B0F0-0CA0-47EB-A1E2-297807DDD306}" type="presOf" srcId="{603D9B8A-C9AD-4D3E-851A-D2FECAA69A32}" destId="{88328911-F774-479F-A6DC-C99CB8A16E66}" srcOrd="0" destOrd="0" presId="urn:microsoft.com/office/officeart/2005/8/layout/hierarchy6"/>
    <dgm:cxn modelId="{B7624CF7-85DC-43EB-9378-4B6683126549}" type="presOf" srcId="{7C088D09-8F3A-4EBE-A69D-E3F14E05E5C2}" destId="{6D8AB6BA-AA05-48E6-B7E1-3EBF86C1A158}" srcOrd="0" destOrd="0" presId="urn:microsoft.com/office/officeart/2005/8/layout/hierarchy6"/>
    <dgm:cxn modelId="{967BDAF7-20D6-4510-8331-E024481156AD}" srcId="{CD072F4E-C975-4608-8610-B63FD04B9B5A}" destId="{AFD77BF1-6FD5-4EDB-BE91-26AB2489E382}" srcOrd="0" destOrd="0" parTransId="{84CFAA3D-AC59-469A-B74C-AF988A7008F0}" sibTransId="{E757CB37-CFC9-4BA2-9771-A16276977D18}"/>
    <dgm:cxn modelId="{C4D8CA08-6AAE-4FA3-9E3E-B3F2EC0511B7}" type="presParOf" srcId="{34F5C590-68E7-48F3-8B6A-13CA64B64895}" destId="{C4A30D4B-9804-4BA7-941C-E49E5DA23175}" srcOrd="0" destOrd="0" presId="urn:microsoft.com/office/officeart/2005/8/layout/hierarchy6"/>
    <dgm:cxn modelId="{E9182E90-5A3E-49AF-84D3-100C8DBE057A}" type="presParOf" srcId="{C4A30D4B-9804-4BA7-941C-E49E5DA23175}" destId="{03D9D199-AC3E-4E0D-A067-FAE97A91F123}" srcOrd="0" destOrd="0" presId="urn:microsoft.com/office/officeart/2005/8/layout/hierarchy6"/>
    <dgm:cxn modelId="{5E738408-EA65-4E5C-A4FC-04CF53ADE3D0}" type="presParOf" srcId="{03D9D199-AC3E-4E0D-A067-FAE97A91F123}" destId="{6B5227DF-9EBD-4B08-AB5C-2096008F8C3E}" srcOrd="0" destOrd="0" presId="urn:microsoft.com/office/officeart/2005/8/layout/hierarchy6"/>
    <dgm:cxn modelId="{A31AF40C-BD2C-4E0D-9EEF-730ACCB14DDF}" type="presParOf" srcId="{6B5227DF-9EBD-4B08-AB5C-2096008F8C3E}" destId="{225AB642-E41B-4F10-8684-E1CBBF21B707}" srcOrd="0" destOrd="0" presId="urn:microsoft.com/office/officeart/2005/8/layout/hierarchy6"/>
    <dgm:cxn modelId="{06A425E1-6030-4EF2-A953-330C097E0488}" type="presParOf" srcId="{6B5227DF-9EBD-4B08-AB5C-2096008F8C3E}" destId="{80EBE979-1BAC-4A5A-87A0-D957F0C7BF2E}" srcOrd="1" destOrd="0" presId="urn:microsoft.com/office/officeart/2005/8/layout/hierarchy6"/>
    <dgm:cxn modelId="{31D4E919-489D-4C3F-8E0B-7DA8445A7024}" type="presParOf" srcId="{80EBE979-1BAC-4A5A-87A0-D957F0C7BF2E}" destId="{B3A894B2-2DB0-4918-95E4-747D50B43FA0}" srcOrd="0" destOrd="0" presId="urn:microsoft.com/office/officeart/2005/8/layout/hierarchy6"/>
    <dgm:cxn modelId="{473CD902-6891-4C31-AF2C-AC8FA9619318}" type="presParOf" srcId="{80EBE979-1BAC-4A5A-87A0-D957F0C7BF2E}" destId="{93C45946-28C3-4596-9CBC-10699BBE1B2F}" srcOrd="1" destOrd="0" presId="urn:microsoft.com/office/officeart/2005/8/layout/hierarchy6"/>
    <dgm:cxn modelId="{45ACB01D-12EA-4BB3-A325-E294C64DC066}" type="presParOf" srcId="{93C45946-28C3-4596-9CBC-10699BBE1B2F}" destId="{033D83D6-F3B9-43CE-B407-4E030C938095}" srcOrd="0" destOrd="0" presId="urn:microsoft.com/office/officeart/2005/8/layout/hierarchy6"/>
    <dgm:cxn modelId="{BF6BC663-97EF-4443-BB7A-CD9A79F6B356}" type="presParOf" srcId="{93C45946-28C3-4596-9CBC-10699BBE1B2F}" destId="{0952477E-1FA3-4AC3-ACD1-F6CA6FCA28F8}" srcOrd="1" destOrd="0" presId="urn:microsoft.com/office/officeart/2005/8/layout/hierarchy6"/>
    <dgm:cxn modelId="{1306C9C1-886E-4C00-8286-B99E270F2172}" type="presParOf" srcId="{0952477E-1FA3-4AC3-ACD1-F6CA6FCA28F8}" destId="{BDE0BF7D-C752-4E0F-AB1B-3710FBBBB829}" srcOrd="0" destOrd="0" presId="urn:microsoft.com/office/officeart/2005/8/layout/hierarchy6"/>
    <dgm:cxn modelId="{43A12D64-701C-4765-8186-1169E146210A}" type="presParOf" srcId="{0952477E-1FA3-4AC3-ACD1-F6CA6FCA28F8}" destId="{C2B5251B-F517-4C7C-95FC-B878CAC61C23}" srcOrd="1" destOrd="0" presId="urn:microsoft.com/office/officeart/2005/8/layout/hierarchy6"/>
    <dgm:cxn modelId="{55280302-B75A-4052-AB52-95C0314BD8B3}" type="presParOf" srcId="{C2B5251B-F517-4C7C-95FC-B878CAC61C23}" destId="{B0F47DEA-1DC6-4685-850C-C5F1D099BDA9}" srcOrd="0" destOrd="0" presId="urn:microsoft.com/office/officeart/2005/8/layout/hierarchy6"/>
    <dgm:cxn modelId="{58398999-46DC-4531-9F3B-15E1AE6AD665}" type="presParOf" srcId="{C2B5251B-F517-4C7C-95FC-B878CAC61C23}" destId="{512FB726-53DA-42A7-969F-B9DF05A64F98}" srcOrd="1" destOrd="0" presId="urn:microsoft.com/office/officeart/2005/8/layout/hierarchy6"/>
    <dgm:cxn modelId="{4F17F9FC-0270-450C-A1C1-85377A1ADC83}" type="presParOf" srcId="{0952477E-1FA3-4AC3-ACD1-F6CA6FCA28F8}" destId="{1BC8BBD0-14D3-48B7-8B09-1678F2590182}" srcOrd="2" destOrd="0" presId="urn:microsoft.com/office/officeart/2005/8/layout/hierarchy6"/>
    <dgm:cxn modelId="{38704020-C3C7-4BED-9134-932437F55B73}" type="presParOf" srcId="{0952477E-1FA3-4AC3-ACD1-F6CA6FCA28F8}" destId="{9A598A82-40D6-4877-BFDA-A2B72C30F5F4}" srcOrd="3" destOrd="0" presId="urn:microsoft.com/office/officeart/2005/8/layout/hierarchy6"/>
    <dgm:cxn modelId="{2FB330D7-C908-43A2-9019-88E24AD0999E}" type="presParOf" srcId="{9A598A82-40D6-4877-BFDA-A2B72C30F5F4}" destId="{41212986-2B3C-4940-9693-D95812B76748}" srcOrd="0" destOrd="0" presId="urn:microsoft.com/office/officeart/2005/8/layout/hierarchy6"/>
    <dgm:cxn modelId="{0E4C48A6-6249-48C1-9B03-19F7620C77A8}" type="presParOf" srcId="{9A598A82-40D6-4877-BFDA-A2B72C30F5F4}" destId="{4A3ABE35-414C-43B9-84B7-DCC4C4BD552E}" srcOrd="1" destOrd="0" presId="urn:microsoft.com/office/officeart/2005/8/layout/hierarchy6"/>
    <dgm:cxn modelId="{1DBBED4E-E78E-4B7B-8C39-C7AC10D041F7}" type="presParOf" srcId="{0952477E-1FA3-4AC3-ACD1-F6CA6FCA28F8}" destId="{AB2914ED-DEEF-4824-8625-A4FD880C99EC}" srcOrd="4" destOrd="0" presId="urn:microsoft.com/office/officeart/2005/8/layout/hierarchy6"/>
    <dgm:cxn modelId="{1808816F-CBDE-4578-A102-8E57E7EDE8C5}" type="presParOf" srcId="{0952477E-1FA3-4AC3-ACD1-F6CA6FCA28F8}" destId="{58FBC329-9891-4A40-9519-A3141495C86A}" srcOrd="5" destOrd="0" presId="urn:microsoft.com/office/officeart/2005/8/layout/hierarchy6"/>
    <dgm:cxn modelId="{1A20E5A7-C859-4006-A1B5-E7D386D7C99E}" type="presParOf" srcId="{58FBC329-9891-4A40-9519-A3141495C86A}" destId="{B7940002-EA3E-4E48-8322-7BC736338541}" srcOrd="0" destOrd="0" presId="urn:microsoft.com/office/officeart/2005/8/layout/hierarchy6"/>
    <dgm:cxn modelId="{3A0868D7-ED00-43CE-AF17-CBCEC42720FA}" type="presParOf" srcId="{58FBC329-9891-4A40-9519-A3141495C86A}" destId="{6E6DAF81-5F84-44F9-9257-D528C3484655}" srcOrd="1" destOrd="0" presId="urn:microsoft.com/office/officeart/2005/8/layout/hierarchy6"/>
    <dgm:cxn modelId="{02701956-9A19-431A-A344-A2604BF1ADBB}" type="presParOf" srcId="{80EBE979-1BAC-4A5A-87A0-D957F0C7BF2E}" destId="{C5C0CDB0-635E-4431-A1ED-1575254ED3F5}" srcOrd="2" destOrd="0" presId="urn:microsoft.com/office/officeart/2005/8/layout/hierarchy6"/>
    <dgm:cxn modelId="{992DB339-18C5-482C-AB3A-1870A8678298}" type="presParOf" srcId="{80EBE979-1BAC-4A5A-87A0-D957F0C7BF2E}" destId="{C65CCECF-21E1-421C-A93D-BD0977AE15CC}" srcOrd="3" destOrd="0" presId="urn:microsoft.com/office/officeart/2005/8/layout/hierarchy6"/>
    <dgm:cxn modelId="{99D62EB0-6EC4-4382-823F-277823088BEF}" type="presParOf" srcId="{C65CCECF-21E1-421C-A93D-BD0977AE15CC}" destId="{99DD9AD3-1BC8-4F24-A28D-102B75018D8E}" srcOrd="0" destOrd="0" presId="urn:microsoft.com/office/officeart/2005/8/layout/hierarchy6"/>
    <dgm:cxn modelId="{D2D578AD-CE3F-4F31-B3D3-63213C27FCB0}" type="presParOf" srcId="{C65CCECF-21E1-421C-A93D-BD0977AE15CC}" destId="{C7E669E1-703D-403E-B637-6794DE8B6EBC}" srcOrd="1" destOrd="0" presId="urn:microsoft.com/office/officeart/2005/8/layout/hierarchy6"/>
    <dgm:cxn modelId="{616226F2-ACA7-4833-9D5A-522485C05F04}" type="presParOf" srcId="{C7E669E1-703D-403E-B637-6794DE8B6EBC}" destId="{6933EFFA-B8B0-4C4F-98BE-B976D2526EEF}" srcOrd="0" destOrd="0" presId="urn:microsoft.com/office/officeart/2005/8/layout/hierarchy6"/>
    <dgm:cxn modelId="{CD77DFDB-28F5-4860-8565-39C0680F1B7B}" type="presParOf" srcId="{C7E669E1-703D-403E-B637-6794DE8B6EBC}" destId="{88DDA77B-7B84-44E2-9762-9942F884B4DB}" srcOrd="1" destOrd="0" presId="urn:microsoft.com/office/officeart/2005/8/layout/hierarchy6"/>
    <dgm:cxn modelId="{655E825D-C311-4B24-8820-091EDF5249A5}" type="presParOf" srcId="{88DDA77B-7B84-44E2-9762-9942F884B4DB}" destId="{EFE4E669-CBC1-482C-8F92-BB5CBE4F406C}" srcOrd="0" destOrd="0" presId="urn:microsoft.com/office/officeart/2005/8/layout/hierarchy6"/>
    <dgm:cxn modelId="{F5AF19BE-D0CA-4D09-88FD-18DDE910B08B}" type="presParOf" srcId="{88DDA77B-7B84-44E2-9762-9942F884B4DB}" destId="{6A8AB707-51B0-4D38-8F10-1032A96EA132}" srcOrd="1" destOrd="0" presId="urn:microsoft.com/office/officeart/2005/8/layout/hierarchy6"/>
    <dgm:cxn modelId="{C6EFA013-238F-458F-A059-95D78BB624BD}" type="presParOf" srcId="{C7E669E1-703D-403E-B637-6794DE8B6EBC}" destId="{78491F5F-7D39-4C58-BC0D-0FB89599102E}" srcOrd="2" destOrd="0" presId="urn:microsoft.com/office/officeart/2005/8/layout/hierarchy6"/>
    <dgm:cxn modelId="{52048DE2-F246-4B8C-8B8B-A5D1B81108AE}" type="presParOf" srcId="{C7E669E1-703D-403E-B637-6794DE8B6EBC}" destId="{0490EE62-E012-43A0-842B-78EE5C98B16B}" srcOrd="3" destOrd="0" presId="urn:microsoft.com/office/officeart/2005/8/layout/hierarchy6"/>
    <dgm:cxn modelId="{49E3F6D0-D67B-4BF6-8CC8-86BA8E0EFDD2}" type="presParOf" srcId="{0490EE62-E012-43A0-842B-78EE5C98B16B}" destId="{CD79A128-22C2-4CF0-8B9C-227173042770}" srcOrd="0" destOrd="0" presId="urn:microsoft.com/office/officeart/2005/8/layout/hierarchy6"/>
    <dgm:cxn modelId="{B06695FC-3BC9-4BE8-82AC-1F095B5AA01B}" type="presParOf" srcId="{0490EE62-E012-43A0-842B-78EE5C98B16B}" destId="{91E95B7A-2633-4D0A-B47D-C16A22A487CB}" srcOrd="1" destOrd="0" presId="urn:microsoft.com/office/officeart/2005/8/layout/hierarchy6"/>
    <dgm:cxn modelId="{2D4B9621-F920-42D7-B5D3-BBD7B6199B42}" type="presParOf" srcId="{C7E669E1-703D-403E-B637-6794DE8B6EBC}" destId="{A8A58F54-3174-4CDF-BC36-AE32D7FAC783}" srcOrd="4" destOrd="0" presId="urn:microsoft.com/office/officeart/2005/8/layout/hierarchy6"/>
    <dgm:cxn modelId="{B0706CFC-C11F-4EA0-A826-9ACF2247032A}" type="presParOf" srcId="{C7E669E1-703D-403E-B637-6794DE8B6EBC}" destId="{31CB11D4-8322-4ABC-83FA-67016C2AF70A}" srcOrd="5" destOrd="0" presId="urn:microsoft.com/office/officeart/2005/8/layout/hierarchy6"/>
    <dgm:cxn modelId="{05C49328-676A-46C0-A29C-870A58079C5C}" type="presParOf" srcId="{31CB11D4-8322-4ABC-83FA-67016C2AF70A}" destId="{DB1FF17F-3586-4050-A5BB-051EF9A284DD}" srcOrd="0" destOrd="0" presId="urn:microsoft.com/office/officeart/2005/8/layout/hierarchy6"/>
    <dgm:cxn modelId="{5049CE06-6496-414E-A50D-F0182C44AC03}" type="presParOf" srcId="{31CB11D4-8322-4ABC-83FA-67016C2AF70A}" destId="{74731E50-D1B6-49AD-BCC5-C8CED9F933BA}" srcOrd="1" destOrd="0" presId="urn:microsoft.com/office/officeart/2005/8/layout/hierarchy6"/>
    <dgm:cxn modelId="{90C07FD0-DC9B-49F2-B7A6-E850CCAF5298}" type="presParOf" srcId="{80EBE979-1BAC-4A5A-87A0-D957F0C7BF2E}" destId="{841C39BD-9176-4C4C-B66A-A7517EBC7E18}" srcOrd="4" destOrd="0" presId="urn:microsoft.com/office/officeart/2005/8/layout/hierarchy6"/>
    <dgm:cxn modelId="{8AA31A25-CC83-402D-83C1-6F41E862E2F5}" type="presParOf" srcId="{80EBE979-1BAC-4A5A-87A0-D957F0C7BF2E}" destId="{2069D5AE-99B9-42C5-B83B-EC65CA9AF601}" srcOrd="5" destOrd="0" presId="urn:microsoft.com/office/officeart/2005/8/layout/hierarchy6"/>
    <dgm:cxn modelId="{0ED70C17-E965-4551-9B2B-B96D3AF8AC61}" type="presParOf" srcId="{2069D5AE-99B9-42C5-B83B-EC65CA9AF601}" destId="{24030174-F5FD-4C6D-9323-3601E88F86CB}" srcOrd="0" destOrd="0" presId="urn:microsoft.com/office/officeart/2005/8/layout/hierarchy6"/>
    <dgm:cxn modelId="{A55E0B50-746A-4768-9871-00A1A8FF34B2}" type="presParOf" srcId="{2069D5AE-99B9-42C5-B83B-EC65CA9AF601}" destId="{90643CAB-1BC5-4537-8627-02F39F0BEAF0}" srcOrd="1" destOrd="0" presId="urn:microsoft.com/office/officeart/2005/8/layout/hierarchy6"/>
    <dgm:cxn modelId="{6AD73AF5-F3A7-4E4D-A2DB-AB4CD5FC1A85}" type="presParOf" srcId="{90643CAB-1BC5-4537-8627-02F39F0BEAF0}" destId="{C6580921-9D48-49CE-8179-E9955F5EF1B8}" srcOrd="0" destOrd="0" presId="urn:microsoft.com/office/officeart/2005/8/layout/hierarchy6"/>
    <dgm:cxn modelId="{08EEFE39-21DD-49E7-9A34-D3ED85B87774}" type="presParOf" srcId="{90643CAB-1BC5-4537-8627-02F39F0BEAF0}" destId="{6BC539F4-3776-4EA9-A9F2-41DFDA2D7662}" srcOrd="1" destOrd="0" presId="urn:microsoft.com/office/officeart/2005/8/layout/hierarchy6"/>
    <dgm:cxn modelId="{2AB8363A-AB6C-4154-98B3-9D71CDC3EB93}" type="presParOf" srcId="{6BC539F4-3776-4EA9-A9F2-41DFDA2D7662}" destId="{D4250FCC-19EA-4FC7-A48D-DBC49E9EB3E3}" srcOrd="0" destOrd="0" presId="urn:microsoft.com/office/officeart/2005/8/layout/hierarchy6"/>
    <dgm:cxn modelId="{41156137-CA4B-48CD-A559-1FF0E8CDCE4A}" type="presParOf" srcId="{6BC539F4-3776-4EA9-A9F2-41DFDA2D7662}" destId="{D165C68E-084E-4D0A-9297-DDFCDC292A57}" srcOrd="1" destOrd="0" presId="urn:microsoft.com/office/officeart/2005/8/layout/hierarchy6"/>
    <dgm:cxn modelId="{23B6600F-20FE-4E3B-8045-16E4140F6C09}" type="presParOf" srcId="{90643CAB-1BC5-4537-8627-02F39F0BEAF0}" destId="{88328911-F774-479F-A6DC-C99CB8A16E66}" srcOrd="2" destOrd="0" presId="urn:microsoft.com/office/officeart/2005/8/layout/hierarchy6"/>
    <dgm:cxn modelId="{6828336F-F2FB-49F4-A640-498E59C09E3E}" type="presParOf" srcId="{90643CAB-1BC5-4537-8627-02F39F0BEAF0}" destId="{500D3163-3B9B-41A6-A06C-81F0615141A5}" srcOrd="3" destOrd="0" presId="urn:microsoft.com/office/officeart/2005/8/layout/hierarchy6"/>
    <dgm:cxn modelId="{A80EED0A-6B3C-40EC-8B77-D65B7823C5B9}" type="presParOf" srcId="{500D3163-3B9B-41A6-A06C-81F0615141A5}" destId="{6D8AB6BA-AA05-48E6-B7E1-3EBF86C1A158}" srcOrd="0" destOrd="0" presId="urn:microsoft.com/office/officeart/2005/8/layout/hierarchy6"/>
    <dgm:cxn modelId="{834AF281-E0E9-42A7-9A32-4A1FD9C29A75}" type="presParOf" srcId="{500D3163-3B9B-41A6-A06C-81F0615141A5}" destId="{6CA3FA73-367B-423D-AF28-64B431A7A48B}" srcOrd="1" destOrd="0" presId="urn:microsoft.com/office/officeart/2005/8/layout/hierarchy6"/>
    <dgm:cxn modelId="{CEE9DE2E-5586-4584-B290-D48DCA8A41EB}" type="presParOf" srcId="{34F5C590-68E7-48F3-8B6A-13CA64B64895}" destId="{273B5BEB-5732-46BE-AB52-3771972FC844}"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ED1088-7EED-479A-8912-DF3F369983A1}" type="doc">
      <dgm:prSet loTypeId="urn:microsoft.com/office/officeart/2005/8/layout/matrix1" loCatId="matrix" qsTypeId="urn:microsoft.com/office/officeart/2005/8/quickstyle/simple1" qsCatId="simple" csTypeId="urn:microsoft.com/office/officeart/2005/8/colors/accent2_3" csCatId="accent2" phldr="1"/>
      <dgm:spPr/>
      <dgm:t>
        <a:bodyPr/>
        <a:lstStyle/>
        <a:p>
          <a:endParaRPr lang="cs-CZ"/>
        </a:p>
      </dgm:t>
    </dgm:pt>
    <dgm:pt modelId="{144A758A-9DAA-4441-84B9-89ACD74DB951}">
      <dgm:prSet phldrT="[Text]"/>
      <dgm:spPr/>
      <dgm:t>
        <a:bodyPr/>
        <a:lstStyle/>
        <a:p>
          <a:r>
            <a:rPr lang="cs-CZ" dirty="0"/>
            <a:t>C1 – ukazatel zadluženosti </a:t>
          </a:r>
        </a:p>
        <a:p>
          <a:r>
            <a:rPr lang="cs-CZ" dirty="0"/>
            <a:t>C2 – krytí stálých aktiv </a:t>
          </a:r>
        </a:p>
        <a:p>
          <a:r>
            <a:rPr lang="cs-CZ" dirty="0"/>
            <a:t>C3 – doba obratu závazku </a:t>
          </a:r>
        </a:p>
        <a:p>
          <a:r>
            <a:rPr lang="cs-CZ" dirty="0"/>
            <a:t>C4 – vlastní financování</a:t>
          </a:r>
        </a:p>
      </dgm:t>
    </dgm:pt>
    <dgm:pt modelId="{3226B13D-61FB-47A2-BE58-F1F6800FBF3B}" type="sibTrans" cxnId="{B65C1789-F1D8-49B8-A46A-73B1382EA8F8}">
      <dgm:prSet/>
      <dgm:spPr/>
      <dgm:t>
        <a:bodyPr/>
        <a:lstStyle/>
        <a:p>
          <a:endParaRPr lang="cs-CZ"/>
        </a:p>
      </dgm:t>
    </dgm:pt>
    <dgm:pt modelId="{7A1486D9-EB84-410C-A029-9062E29A8789}" type="parTrans" cxnId="{B65C1789-F1D8-49B8-A46A-73B1382EA8F8}">
      <dgm:prSet/>
      <dgm:spPr/>
      <dgm:t>
        <a:bodyPr/>
        <a:lstStyle/>
        <a:p>
          <a:endParaRPr lang="cs-CZ"/>
        </a:p>
      </dgm:t>
    </dgm:pt>
    <dgm:pt modelId="{934E3E36-5A7F-4255-B76D-A5E22269FF84}">
      <dgm:prSet phldrT="[Text]"/>
      <dgm:spPr/>
      <dgm:t>
        <a:bodyPr/>
        <a:lstStyle/>
        <a:p>
          <a:r>
            <a:rPr lang="cs-CZ" dirty="0"/>
            <a:t>A1 – rentabilita vlastního kapitálu </a:t>
          </a:r>
        </a:p>
        <a:p>
          <a:r>
            <a:rPr lang="cs-CZ" dirty="0"/>
            <a:t>A2 – rentabilita tržeb </a:t>
          </a:r>
        </a:p>
        <a:p>
          <a:r>
            <a:rPr lang="cs-CZ" dirty="0"/>
            <a:t>A3 – rentabilita provozní činnosti </a:t>
          </a:r>
        </a:p>
        <a:p>
          <a:r>
            <a:rPr lang="cs-CZ" dirty="0"/>
            <a:t>A4 – rentabilita aktiv</a:t>
          </a:r>
        </a:p>
      </dgm:t>
    </dgm:pt>
    <dgm:pt modelId="{D966BCE8-E99E-4F52-93E2-92FCA405969C}" type="sibTrans" cxnId="{03B2E3D6-F74B-4440-841C-232F847A744E}">
      <dgm:prSet/>
      <dgm:spPr/>
      <dgm:t>
        <a:bodyPr/>
        <a:lstStyle/>
        <a:p>
          <a:endParaRPr lang="cs-CZ"/>
        </a:p>
      </dgm:t>
    </dgm:pt>
    <dgm:pt modelId="{AF21F4BC-4150-4CC2-B5E2-EDB212DC759F}" type="parTrans" cxnId="{03B2E3D6-F74B-4440-841C-232F847A744E}">
      <dgm:prSet/>
      <dgm:spPr/>
      <dgm:t>
        <a:bodyPr/>
        <a:lstStyle/>
        <a:p>
          <a:endParaRPr lang="cs-CZ"/>
        </a:p>
      </dgm:t>
    </dgm:pt>
    <dgm:pt modelId="{E20DA842-CE21-4F25-BE3E-B9EC577AC488}">
      <dgm:prSet phldrT="[Text]"/>
      <dgm:spPr/>
      <dgm:t>
        <a:bodyPr/>
        <a:lstStyle/>
        <a:p>
          <a:r>
            <a:rPr lang="cs-CZ" dirty="0"/>
            <a:t>D1 – podíl stálých aktiv </a:t>
          </a:r>
        </a:p>
        <a:p>
          <a:r>
            <a:rPr lang="cs-CZ" dirty="0"/>
            <a:t>D2 – obrátka aktiv </a:t>
          </a:r>
        </a:p>
        <a:p>
          <a:r>
            <a:rPr lang="cs-CZ" dirty="0"/>
            <a:t>D3 doba inkasa pohledávek </a:t>
          </a:r>
        </a:p>
        <a:p>
          <a:r>
            <a:rPr lang="cs-CZ" dirty="0"/>
            <a:t>D4 – doba obratu zásob</a:t>
          </a:r>
        </a:p>
      </dgm:t>
    </dgm:pt>
    <dgm:pt modelId="{3B88FD37-1846-45D9-B506-563637E08209}" type="sibTrans" cxnId="{6A2829DD-F9E7-45FD-B44A-7EB171044BF5}">
      <dgm:prSet/>
      <dgm:spPr/>
      <dgm:t>
        <a:bodyPr/>
        <a:lstStyle/>
        <a:p>
          <a:endParaRPr lang="cs-CZ"/>
        </a:p>
      </dgm:t>
    </dgm:pt>
    <dgm:pt modelId="{19C11C2F-FA1B-45EB-9537-1209284713B9}" type="parTrans" cxnId="{6A2829DD-F9E7-45FD-B44A-7EB171044BF5}">
      <dgm:prSet/>
      <dgm:spPr/>
      <dgm:t>
        <a:bodyPr/>
        <a:lstStyle/>
        <a:p>
          <a:endParaRPr lang="cs-CZ"/>
        </a:p>
      </dgm:t>
    </dgm:pt>
    <dgm:pt modelId="{6D4B293D-9B1A-4937-ACA2-DAA24B392D13}">
      <dgm:prSet phldrT="[Text]"/>
      <dgm:spPr/>
      <dgm:t>
        <a:bodyPr/>
        <a:lstStyle/>
        <a:p>
          <a:r>
            <a:rPr lang="cs-CZ" dirty="0" err="1"/>
            <a:t>Spider</a:t>
          </a:r>
          <a:r>
            <a:rPr lang="cs-CZ" dirty="0"/>
            <a:t> analýza</a:t>
          </a:r>
        </a:p>
      </dgm:t>
    </dgm:pt>
    <dgm:pt modelId="{B2957A07-A2CD-47D2-8197-486B05250ECF}" type="sibTrans" cxnId="{E8C373F7-21D0-4984-A92D-D9109A4DFA1F}">
      <dgm:prSet/>
      <dgm:spPr/>
      <dgm:t>
        <a:bodyPr/>
        <a:lstStyle/>
        <a:p>
          <a:endParaRPr lang="cs-CZ"/>
        </a:p>
      </dgm:t>
    </dgm:pt>
    <dgm:pt modelId="{B1DB4C05-92A3-4FEB-A300-CE8165BFD249}" type="parTrans" cxnId="{E8C373F7-21D0-4984-A92D-D9109A4DFA1F}">
      <dgm:prSet/>
      <dgm:spPr/>
      <dgm:t>
        <a:bodyPr/>
        <a:lstStyle/>
        <a:p>
          <a:endParaRPr lang="cs-CZ"/>
        </a:p>
      </dgm:t>
    </dgm:pt>
    <dgm:pt modelId="{721F8362-787E-4521-8ECD-88120E14DE00}">
      <dgm:prSet phldrT="[Text]"/>
      <dgm:spPr/>
      <dgm:t>
        <a:bodyPr/>
        <a:lstStyle/>
        <a:p>
          <a:r>
            <a:rPr lang="cs-CZ" dirty="0"/>
            <a:t>B1 krytí zdrojů </a:t>
          </a:r>
        </a:p>
        <a:p>
          <a:r>
            <a:rPr lang="cs-CZ" dirty="0"/>
            <a:t>B2 – peněžní likvidita </a:t>
          </a:r>
        </a:p>
        <a:p>
          <a:r>
            <a:rPr lang="cs-CZ" dirty="0"/>
            <a:t>B3 pohotová likvidita</a:t>
          </a:r>
        </a:p>
        <a:p>
          <a:r>
            <a:rPr lang="cs-CZ" dirty="0"/>
            <a:t>B4 – běžná likvidita</a:t>
          </a:r>
        </a:p>
      </dgm:t>
    </dgm:pt>
    <dgm:pt modelId="{36BD5D0D-E157-4D2C-BA12-C876A0667416}" type="parTrans" cxnId="{D650351E-F346-4F26-B44C-CEF6CA33B526}">
      <dgm:prSet/>
      <dgm:spPr/>
      <dgm:t>
        <a:bodyPr/>
        <a:lstStyle/>
        <a:p>
          <a:endParaRPr lang="cs-CZ"/>
        </a:p>
      </dgm:t>
    </dgm:pt>
    <dgm:pt modelId="{9712E3D2-BA62-43EE-B3BC-7A06C2FE7B56}" type="sibTrans" cxnId="{D650351E-F346-4F26-B44C-CEF6CA33B526}">
      <dgm:prSet/>
      <dgm:spPr/>
      <dgm:t>
        <a:bodyPr/>
        <a:lstStyle/>
        <a:p>
          <a:endParaRPr lang="cs-CZ"/>
        </a:p>
      </dgm:t>
    </dgm:pt>
    <dgm:pt modelId="{6DDD6B8E-8AA8-48BA-BD73-DCC3878EA4C0}" type="pres">
      <dgm:prSet presAssocID="{E6ED1088-7EED-479A-8912-DF3F369983A1}" presName="diagram" presStyleCnt="0">
        <dgm:presLayoutVars>
          <dgm:chMax val="1"/>
          <dgm:dir/>
          <dgm:animLvl val="ctr"/>
          <dgm:resizeHandles val="exact"/>
        </dgm:presLayoutVars>
      </dgm:prSet>
      <dgm:spPr/>
    </dgm:pt>
    <dgm:pt modelId="{894C40EC-34B8-464F-BB7D-96A9539B08F0}" type="pres">
      <dgm:prSet presAssocID="{E6ED1088-7EED-479A-8912-DF3F369983A1}" presName="matrix" presStyleCnt="0"/>
      <dgm:spPr/>
    </dgm:pt>
    <dgm:pt modelId="{1AFEB197-B55F-4C4E-9984-0080A1A45B94}" type="pres">
      <dgm:prSet presAssocID="{E6ED1088-7EED-479A-8912-DF3F369983A1}" presName="tile1" presStyleLbl="node1" presStyleIdx="0" presStyleCnt="4"/>
      <dgm:spPr/>
    </dgm:pt>
    <dgm:pt modelId="{3070EE01-664A-4A46-A372-28568D5F4515}" type="pres">
      <dgm:prSet presAssocID="{E6ED1088-7EED-479A-8912-DF3F369983A1}" presName="tile1text" presStyleLbl="node1" presStyleIdx="0" presStyleCnt="4">
        <dgm:presLayoutVars>
          <dgm:chMax val="0"/>
          <dgm:chPref val="0"/>
          <dgm:bulletEnabled val="1"/>
        </dgm:presLayoutVars>
      </dgm:prSet>
      <dgm:spPr/>
    </dgm:pt>
    <dgm:pt modelId="{C8D4E0E0-B76A-4A11-B3F2-1E5575A60EAE}" type="pres">
      <dgm:prSet presAssocID="{E6ED1088-7EED-479A-8912-DF3F369983A1}" presName="tile2" presStyleLbl="node1" presStyleIdx="1" presStyleCnt="4"/>
      <dgm:spPr/>
    </dgm:pt>
    <dgm:pt modelId="{4B7D2F94-6F8D-457C-8B28-5D1C1E2693A5}" type="pres">
      <dgm:prSet presAssocID="{E6ED1088-7EED-479A-8912-DF3F369983A1}" presName="tile2text" presStyleLbl="node1" presStyleIdx="1" presStyleCnt="4">
        <dgm:presLayoutVars>
          <dgm:chMax val="0"/>
          <dgm:chPref val="0"/>
          <dgm:bulletEnabled val="1"/>
        </dgm:presLayoutVars>
      </dgm:prSet>
      <dgm:spPr/>
    </dgm:pt>
    <dgm:pt modelId="{9A45E841-8F00-4F25-B753-C5327850D21E}" type="pres">
      <dgm:prSet presAssocID="{E6ED1088-7EED-479A-8912-DF3F369983A1}" presName="tile3" presStyleLbl="node1" presStyleIdx="2" presStyleCnt="4"/>
      <dgm:spPr/>
    </dgm:pt>
    <dgm:pt modelId="{C9FCB646-D09F-4122-A528-B48368AB39D4}" type="pres">
      <dgm:prSet presAssocID="{E6ED1088-7EED-479A-8912-DF3F369983A1}" presName="tile3text" presStyleLbl="node1" presStyleIdx="2" presStyleCnt="4">
        <dgm:presLayoutVars>
          <dgm:chMax val="0"/>
          <dgm:chPref val="0"/>
          <dgm:bulletEnabled val="1"/>
        </dgm:presLayoutVars>
      </dgm:prSet>
      <dgm:spPr/>
    </dgm:pt>
    <dgm:pt modelId="{D4703199-153B-4DEA-9706-B7DD3870F80D}" type="pres">
      <dgm:prSet presAssocID="{E6ED1088-7EED-479A-8912-DF3F369983A1}" presName="tile4" presStyleLbl="node1" presStyleIdx="3" presStyleCnt="4"/>
      <dgm:spPr/>
    </dgm:pt>
    <dgm:pt modelId="{B26EE0B3-E231-400D-9C4F-31FEDA27A7F8}" type="pres">
      <dgm:prSet presAssocID="{E6ED1088-7EED-479A-8912-DF3F369983A1}" presName="tile4text" presStyleLbl="node1" presStyleIdx="3" presStyleCnt="4">
        <dgm:presLayoutVars>
          <dgm:chMax val="0"/>
          <dgm:chPref val="0"/>
          <dgm:bulletEnabled val="1"/>
        </dgm:presLayoutVars>
      </dgm:prSet>
      <dgm:spPr/>
    </dgm:pt>
    <dgm:pt modelId="{37775664-B951-4B02-AD2B-EA6D977D576B}" type="pres">
      <dgm:prSet presAssocID="{E6ED1088-7EED-479A-8912-DF3F369983A1}" presName="centerTile" presStyleLbl="fgShp" presStyleIdx="0" presStyleCnt="1">
        <dgm:presLayoutVars>
          <dgm:chMax val="0"/>
          <dgm:chPref val="0"/>
        </dgm:presLayoutVars>
      </dgm:prSet>
      <dgm:spPr/>
    </dgm:pt>
  </dgm:ptLst>
  <dgm:cxnLst>
    <dgm:cxn modelId="{83D44812-A857-4C4F-A85F-D72C18B6F5B0}" type="presOf" srcId="{E20DA842-CE21-4F25-BE3E-B9EC577AC488}" destId="{1AFEB197-B55F-4C4E-9984-0080A1A45B94}" srcOrd="0" destOrd="0" presId="urn:microsoft.com/office/officeart/2005/8/layout/matrix1"/>
    <dgm:cxn modelId="{93AC5D17-9451-4A22-A750-C37ED289F9FE}" type="presOf" srcId="{144A758A-9DAA-4441-84B9-89ACD74DB951}" destId="{C9FCB646-D09F-4122-A528-B48368AB39D4}" srcOrd="1" destOrd="0" presId="urn:microsoft.com/office/officeart/2005/8/layout/matrix1"/>
    <dgm:cxn modelId="{9237301E-2F55-4FFE-92D2-2803CF52270E}" type="presOf" srcId="{E20DA842-CE21-4F25-BE3E-B9EC577AC488}" destId="{3070EE01-664A-4A46-A372-28568D5F4515}" srcOrd="1" destOrd="0" presId="urn:microsoft.com/office/officeart/2005/8/layout/matrix1"/>
    <dgm:cxn modelId="{D650351E-F346-4F26-B44C-CEF6CA33B526}" srcId="{6D4B293D-9B1A-4937-ACA2-DAA24B392D13}" destId="{721F8362-787E-4521-8ECD-88120E14DE00}" srcOrd="3" destOrd="0" parTransId="{36BD5D0D-E157-4D2C-BA12-C876A0667416}" sibTransId="{9712E3D2-BA62-43EE-B3BC-7A06C2FE7B56}"/>
    <dgm:cxn modelId="{5894C069-3787-4706-93AF-D5108C370F4B}" type="presOf" srcId="{721F8362-787E-4521-8ECD-88120E14DE00}" destId="{B26EE0B3-E231-400D-9C4F-31FEDA27A7F8}" srcOrd="1" destOrd="0" presId="urn:microsoft.com/office/officeart/2005/8/layout/matrix1"/>
    <dgm:cxn modelId="{EFE87B7F-9FA9-4B4E-93CD-FF53817628D9}" type="presOf" srcId="{144A758A-9DAA-4441-84B9-89ACD74DB951}" destId="{9A45E841-8F00-4F25-B753-C5327850D21E}" srcOrd="0" destOrd="0" presId="urn:microsoft.com/office/officeart/2005/8/layout/matrix1"/>
    <dgm:cxn modelId="{0190CC85-6C81-41C6-85C9-8D199FE639C9}" type="presOf" srcId="{6D4B293D-9B1A-4937-ACA2-DAA24B392D13}" destId="{37775664-B951-4B02-AD2B-EA6D977D576B}" srcOrd="0" destOrd="0" presId="urn:microsoft.com/office/officeart/2005/8/layout/matrix1"/>
    <dgm:cxn modelId="{7950EB86-3C42-4B55-86CC-CAE8C6902F3D}" type="presOf" srcId="{721F8362-787E-4521-8ECD-88120E14DE00}" destId="{D4703199-153B-4DEA-9706-B7DD3870F80D}" srcOrd="0" destOrd="0" presId="urn:microsoft.com/office/officeart/2005/8/layout/matrix1"/>
    <dgm:cxn modelId="{B65C1789-F1D8-49B8-A46A-73B1382EA8F8}" srcId="{6D4B293D-9B1A-4937-ACA2-DAA24B392D13}" destId="{144A758A-9DAA-4441-84B9-89ACD74DB951}" srcOrd="2" destOrd="0" parTransId="{7A1486D9-EB84-410C-A029-9062E29A8789}" sibTransId="{3226B13D-61FB-47A2-BE58-F1F6800FBF3B}"/>
    <dgm:cxn modelId="{284D168B-E9D7-41D4-974C-9AA2DF6DF127}" type="presOf" srcId="{934E3E36-5A7F-4255-B76D-A5E22269FF84}" destId="{4B7D2F94-6F8D-457C-8B28-5D1C1E2693A5}" srcOrd="1" destOrd="0" presId="urn:microsoft.com/office/officeart/2005/8/layout/matrix1"/>
    <dgm:cxn modelId="{3BA553BF-EC9D-4D7F-A127-603C75D9D47E}" type="presOf" srcId="{934E3E36-5A7F-4255-B76D-A5E22269FF84}" destId="{C8D4E0E0-B76A-4A11-B3F2-1E5575A60EAE}" srcOrd="0" destOrd="0" presId="urn:microsoft.com/office/officeart/2005/8/layout/matrix1"/>
    <dgm:cxn modelId="{25A63FC8-6307-4CB0-A24C-3D25A30789BF}" type="presOf" srcId="{E6ED1088-7EED-479A-8912-DF3F369983A1}" destId="{6DDD6B8E-8AA8-48BA-BD73-DCC3878EA4C0}" srcOrd="0" destOrd="0" presId="urn:microsoft.com/office/officeart/2005/8/layout/matrix1"/>
    <dgm:cxn modelId="{03B2E3D6-F74B-4440-841C-232F847A744E}" srcId="{6D4B293D-9B1A-4937-ACA2-DAA24B392D13}" destId="{934E3E36-5A7F-4255-B76D-A5E22269FF84}" srcOrd="1" destOrd="0" parTransId="{AF21F4BC-4150-4CC2-B5E2-EDB212DC759F}" sibTransId="{D966BCE8-E99E-4F52-93E2-92FCA405969C}"/>
    <dgm:cxn modelId="{6A2829DD-F9E7-45FD-B44A-7EB171044BF5}" srcId="{6D4B293D-9B1A-4937-ACA2-DAA24B392D13}" destId="{E20DA842-CE21-4F25-BE3E-B9EC577AC488}" srcOrd="0" destOrd="0" parTransId="{19C11C2F-FA1B-45EB-9537-1209284713B9}" sibTransId="{3B88FD37-1846-45D9-B506-563637E08209}"/>
    <dgm:cxn modelId="{E8C373F7-21D0-4984-A92D-D9109A4DFA1F}" srcId="{E6ED1088-7EED-479A-8912-DF3F369983A1}" destId="{6D4B293D-9B1A-4937-ACA2-DAA24B392D13}" srcOrd="0" destOrd="0" parTransId="{B1DB4C05-92A3-4FEB-A300-CE8165BFD249}" sibTransId="{B2957A07-A2CD-47D2-8197-486B05250ECF}"/>
    <dgm:cxn modelId="{E7CCAFA6-C791-4F22-A3CC-8E7FA585434B}" type="presParOf" srcId="{6DDD6B8E-8AA8-48BA-BD73-DCC3878EA4C0}" destId="{894C40EC-34B8-464F-BB7D-96A9539B08F0}" srcOrd="0" destOrd="0" presId="urn:microsoft.com/office/officeart/2005/8/layout/matrix1"/>
    <dgm:cxn modelId="{B4AF42D4-0E36-4724-859C-1A5B26CC49F4}" type="presParOf" srcId="{894C40EC-34B8-464F-BB7D-96A9539B08F0}" destId="{1AFEB197-B55F-4C4E-9984-0080A1A45B94}" srcOrd="0" destOrd="0" presId="urn:microsoft.com/office/officeart/2005/8/layout/matrix1"/>
    <dgm:cxn modelId="{72672EDA-7947-41A2-96C7-87D57B198D0A}" type="presParOf" srcId="{894C40EC-34B8-464F-BB7D-96A9539B08F0}" destId="{3070EE01-664A-4A46-A372-28568D5F4515}" srcOrd="1" destOrd="0" presId="urn:microsoft.com/office/officeart/2005/8/layout/matrix1"/>
    <dgm:cxn modelId="{301CE9BB-7064-496F-A570-C5CC28BA71FF}" type="presParOf" srcId="{894C40EC-34B8-464F-BB7D-96A9539B08F0}" destId="{C8D4E0E0-B76A-4A11-B3F2-1E5575A60EAE}" srcOrd="2" destOrd="0" presId="urn:microsoft.com/office/officeart/2005/8/layout/matrix1"/>
    <dgm:cxn modelId="{6D1FF868-2298-43E0-B39D-C2544DFFF7E1}" type="presParOf" srcId="{894C40EC-34B8-464F-BB7D-96A9539B08F0}" destId="{4B7D2F94-6F8D-457C-8B28-5D1C1E2693A5}" srcOrd="3" destOrd="0" presId="urn:microsoft.com/office/officeart/2005/8/layout/matrix1"/>
    <dgm:cxn modelId="{9BC818CA-0648-47DD-B8A6-36DCB035FE16}" type="presParOf" srcId="{894C40EC-34B8-464F-BB7D-96A9539B08F0}" destId="{9A45E841-8F00-4F25-B753-C5327850D21E}" srcOrd="4" destOrd="0" presId="urn:microsoft.com/office/officeart/2005/8/layout/matrix1"/>
    <dgm:cxn modelId="{3411045D-8E84-4708-8192-B96C5A2D5C74}" type="presParOf" srcId="{894C40EC-34B8-464F-BB7D-96A9539B08F0}" destId="{C9FCB646-D09F-4122-A528-B48368AB39D4}" srcOrd="5" destOrd="0" presId="urn:microsoft.com/office/officeart/2005/8/layout/matrix1"/>
    <dgm:cxn modelId="{431955C2-AE2E-457F-AA88-9DF29B79F8C7}" type="presParOf" srcId="{894C40EC-34B8-464F-BB7D-96A9539B08F0}" destId="{D4703199-153B-4DEA-9706-B7DD3870F80D}" srcOrd="6" destOrd="0" presId="urn:microsoft.com/office/officeart/2005/8/layout/matrix1"/>
    <dgm:cxn modelId="{E4DAA5F9-B6A1-4E93-A70D-408898C0FB6D}" type="presParOf" srcId="{894C40EC-34B8-464F-BB7D-96A9539B08F0}" destId="{B26EE0B3-E231-400D-9C4F-31FEDA27A7F8}" srcOrd="7" destOrd="0" presId="urn:microsoft.com/office/officeart/2005/8/layout/matrix1"/>
    <dgm:cxn modelId="{052E7804-0E38-4639-B252-6A269629347A}" type="presParOf" srcId="{6DDD6B8E-8AA8-48BA-BD73-DCC3878EA4C0}" destId="{37775664-B951-4B02-AD2B-EA6D977D576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AB642-E41B-4F10-8684-E1CBBF21B707}">
      <dsp:nvSpPr>
        <dsp:cNvPr id="0" name=""/>
        <dsp:cNvSpPr/>
      </dsp:nvSpPr>
      <dsp:spPr>
        <a:xfrm>
          <a:off x="3892533" y="1029453"/>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Uživatelé finanční analýzy</a:t>
          </a:r>
        </a:p>
      </dsp:txBody>
      <dsp:txXfrm>
        <a:off x="3908122" y="1045042"/>
        <a:ext cx="767199" cy="501073"/>
      </dsp:txXfrm>
    </dsp:sp>
    <dsp:sp modelId="{B3A894B2-2DB0-4918-95E4-747D50B43FA0}">
      <dsp:nvSpPr>
        <dsp:cNvPr id="0" name=""/>
        <dsp:cNvSpPr/>
      </dsp:nvSpPr>
      <dsp:spPr>
        <a:xfrm>
          <a:off x="1437522" y="1561704"/>
          <a:ext cx="2854200" cy="212900"/>
        </a:xfrm>
        <a:custGeom>
          <a:avLst/>
          <a:gdLst/>
          <a:ahLst/>
          <a:cxnLst/>
          <a:rect l="0" t="0" r="0" b="0"/>
          <a:pathLst>
            <a:path>
              <a:moveTo>
                <a:pt x="2854200" y="0"/>
              </a:moveTo>
              <a:lnTo>
                <a:pt x="2854200" y="106450"/>
              </a:lnTo>
              <a:lnTo>
                <a:pt x="0" y="106450"/>
              </a:lnTo>
              <a:lnTo>
                <a:pt x="0" y="212900"/>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3D83D6-F3B9-43CE-B407-4E030C938095}">
      <dsp:nvSpPr>
        <dsp:cNvPr id="0" name=""/>
        <dsp:cNvSpPr/>
      </dsp:nvSpPr>
      <dsp:spPr>
        <a:xfrm>
          <a:off x="1038333" y="1774605"/>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Vlastníci</a:t>
          </a:r>
        </a:p>
      </dsp:txBody>
      <dsp:txXfrm>
        <a:off x="1053922" y="1790194"/>
        <a:ext cx="767199" cy="501073"/>
      </dsp:txXfrm>
    </dsp:sp>
    <dsp:sp modelId="{BDE0BF7D-C752-4E0F-AB1B-3710FBBBB829}">
      <dsp:nvSpPr>
        <dsp:cNvPr id="0" name=""/>
        <dsp:cNvSpPr/>
      </dsp:nvSpPr>
      <dsp:spPr>
        <a:xfrm>
          <a:off x="399631" y="2306857"/>
          <a:ext cx="1037890" cy="212900"/>
        </a:xfrm>
        <a:custGeom>
          <a:avLst/>
          <a:gdLst/>
          <a:ahLst/>
          <a:cxnLst/>
          <a:rect l="0" t="0" r="0" b="0"/>
          <a:pathLst>
            <a:path>
              <a:moveTo>
                <a:pt x="1037890" y="0"/>
              </a:moveTo>
              <a:lnTo>
                <a:pt x="1037890" y="106450"/>
              </a:lnTo>
              <a:lnTo>
                <a:pt x="0" y="106450"/>
              </a:lnTo>
              <a:lnTo>
                <a:pt x="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F47DEA-1DC6-4685-850C-C5F1D099BDA9}">
      <dsp:nvSpPr>
        <dsp:cNvPr id="0" name=""/>
        <dsp:cNvSpPr/>
      </dsp:nvSpPr>
      <dsp:spPr>
        <a:xfrm>
          <a:off x="442"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Ziskovost</a:t>
          </a:r>
        </a:p>
      </dsp:txBody>
      <dsp:txXfrm>
        <a:off x="16031" y="2535347"/>
        <a:ext cx="767199" cy="501073"/>
      </dsp:txXfrm>
    </dsp:sp>
    <dsp:sp modelId="{1BC8BBD0-14D3-48B7-8B09-1678F2590182}">
      <dsp:nvSpPr>
        <dsp:cNvPr id="0" name=""/>
        <dsp:cNvSpPr/>
      </dsp:nvSpPr>
      <dsp:spPr>
        <a:xfrm>
          <a:off x="1391802" y="2306857"/>
          <a:ext cx="91440" cy="212900"/>
        </a:xfrm>
        <a:custGeom>
          <a:avLst/>
          <a:gdLst/>
          <a:ahLst/>
          <a:cxnLst/>
          <a:rect l="0" t="0" r="0" b="0"/>
          <a:pathLst>
            <a:path>
              <a:moveTo>
                <a:pt x="45720" y="0"/>
              </a:moveTo>
              <a:lnTo>
                <a:pt x="4572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212986-2B3C-4940-9693-D95812B76748}">
      <dsp:nvSpPr>
        <dsp:cNvPr id="0" name=""/>
        <dsp:cNvSpPr/>
      </dsp:nvSpPr>
      <dsp:spPr>
        <a:xfrm>
          <a:off x="1038333"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Kapitálové ukazatele</a:t>
          </a:r>
        </a:p>
      </dsp:txBody>
      <dsp:txXfrm>
        <a:off x="1053922" y="2535347"/>
        <a:ext cx="767199" cy="501073"/>
      </dsp:txXfrm>
    </dsp:sp>
    <dsp:sp modelId="{AB2914ED-DEEF-4824-8625-A4FD880C99EC}">
      <dsp:nvSpPr>
        <dsp:cNvPr id="0" name=""/>
        <dsp:cNvSpPr/>
      </dsp:nvSpPr>
      <dsp:spPr>
        <a:xfrm>
          <a:off x="1437522" y="2306857"/>
          <a:ext cx="1037890" cy="212900"/>
        </a:xfrm>
        <a:custGeom>
          <a:avLst/>
          <a:gdLst/>
          <a:ahLst/>
          <a:cxnLst/>
          <a:rect l="0" t="0" r="0" b="0"/>
          <a:pathLst>
            <a:path>
              <a:moveTo>
                <a:pt x="0" y="0"/>
              </a:moveTo>
              <a:lnTo>
                <a:pt x="0" y="106450"/>
              </a:lnTo>
              <a:lnTo>
                <a:pt x="1037890" y="106450"/>
              </a:lnTo>
              <a:lnTo>
                <a:pt x="103789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940002-EA3E-4E48-8322-7BC736338541}">
      <dsp:nvSpPr>
        <dsp:cNvPr id="0" name=""/>
        <dsp:cNvSpPr/>
      </dsp:nvSpPr>
      <dsp:spPr>
        <a:xfrm>
          <a:off x="2076224"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Tržní ukazatele</a:t>
          </a:r>
        </a:p>
      </dsp:txBody>
      <dsp:txXfrm>
        <a:off x="2091813" y="2535347"/>
        <a:ext cx="767199" cy="501073"/>
      </dsp:txXfrm>
    </dsp:sp>
    <dsp:sp modelId="{C5C0CDB0-635E-4431-A1ED-1575254ED3F5}">
      <dsp:nvSpPr>
        <dsp:cNvPr id="0" name=""/>
        <dsp:cNvSpPr/>
      </dsp:nvSpPr>
      <dsp:spPr>
        <a:xfrm>
          <a:off x="4291722" y="1561704"/>
          <a:ext cx="259472" cy="212900"/>
        </a:xfrm>
        <a:custGeom>
          <a:avLst/>
          <a:gdLst/>
          <a:ahLst/>
          <a:cxnLst/>
          <a:rect l="0" t="0" r="0" b="0"/>
          <a:pathLst>
            <a:path>
              <a:moveTo>
                <a:pt x="0" y="0"/>
              </a:moveTo>
              <a:lnTo>
                <a:pt x="0" y="106450"/>
              </a:lnTo>
              <a:lnTo>
                <a:pt x="259472" y="106450"/>
              </a:lnTo>
              <a:lnTo>
                <a:pt x="259472" y="212900"/>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DD9AD3-1BC8-4F24-A28D-102B75018D8E}">
      <dsp:nvSpPr>
        <dsp:cNvPr id="0" name=""/>
        <dsp:cNvSpPr/>
      </dsp:nvSpPr>
      <dsp:spPr>
        <a:xfrm>
          <a:off x="4152006" y="1774605"/>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Manažeři</a:t>
          </a:r>
        </a:p>
      </dsp:txBody>
      <dsp:txXfrm>
        <a:off x="4167595" y="1790194"/>
        <a:ext cx="767199" cy="501073"/>
      </dsp:txXfrm>
    </dsp:sp>
    <dsp:sp modelId="{6933EFFA-B8B0-4C4F-98BE-B976D2526EEF}">
      <dsp:nvSpPr>
        <dsp:cNvPr id="0" name=""/>
        <dsp:cNvSpPr/>
      </dsp:nvSpPr>
      <dsp:spPr>
        <a:xfrm>
          <a:off x="3513304" y="2306857"/>
          <a:ext cx="1037890" cy="212900"/>
        </a:xfrm>
        <a:custGeom>
          <a:avLst/>
          <a:gdLst/>
          <a:ahLst/>
          <a:cxnLst/>
          <a:rect l="0" t="0" r="0" b="0"/>
          <a:pathLst>
            <a:path>
              <a:moveTo>
                <a:pt x="1037890" y="0"/>
              </a:moveTo>
              <a:lnTo>
                <a:pt x="1037890" y="106450"/>
              </a:lnTo>
              <a:lnTo>
                <a:pt x="0" y="106450"/>
              </a:lnTo>
              <a:lnTo>
                <a:pt x="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E4E669-CBC1-482C-8F92-BB5CBE4F406C}">
      <dsp:nvSpPr>
        <dsp:cNvPr id="0" name=""/>
        <dsp:cNvSpPr/>
      </dsp:nvSpPr>
      <dsp:spPr>
        <a:xfrm>
          <a:off x="3114115"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Provozní analýza</a:t>
          </a:r>
        </a:p>
      </dsp:txBody>
      <dsp:txXfrm>
        <a:off x="3129704" y="2535347"/>
        <a:ext cx="767199" cy="501073"/>
      </dsp:txXfrm>
    </dsp:sp>
    <dsp:sp modelId="{78491F5F-7D39-4C58-BC0D-0FB89599102E}">
      <dsp:nvSpPr>
        <dsp:cNvPr id="0" name=""/>
        <dsp:cNvSpPr/>
      </dsp:nvSpPr>
      <dsp:spPr>
        <a:xfrm>
          <a:off x="4505475" y="2306857"/>
          <a:ext cx="91440" cy="212900"/>
        </a:xfrm>
        <a:custGeom>
          <a:avLst/>
          <a:gdLst/>
          <a:ahLst/>
          <a:cxnLst/>
          <a:rect l="0" t="0" r="0" b="0"/>
          <a:pathLst>
            <a:path>
              <a:moveTo>
                <a:pt x="45720" y="0"/>
              </a:moveTo>
              <a:lnTo>
                <a:pt x="4572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79A128-22C2-4CF0-8B9C-227173042770}">
      <dsp:nvSpPr>
        <dsp:cNvPr id="0" name=""/>
        <dsp:cNvSpPr/>
      </dsp:nvSpPr>
      <dsp:spPr>
        <a:xfrm>
          <a:off x="4152006"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Řízení zdrojů</a:t>
          </a:r>
        </a:p>
      </dsp:txBody>
      <dsp:txXfrm>
        <a:off x="4167595" y="2535347"/>
        <a:ext cx="767199" cy="501073"/>
      </dsp:txXfrm>
    </dsp:sp>
    <dsp:sp modelId="{A8A58F54-3174-4CDF-BC36-AE32D7FAC783}">
      <dsp:nvSpPr>
        <dsp:cNvPr id="0" name=""/>
        <dsp:cNvSpPr/>
      </dsp:nvSpPr>
      <dsp:spPr>
        <a:xfrm>
          <a:off x="4551195" y="2306857"/>
          <a:ext cx="1037890" cy="212900"/>
        </a:xfrm>
        <a:custGeom>
          <a:avLst/>
          <a:gdLst/>
          <a:ahLst/>
          <a:cxnLst/>
          <a:rect l="0" t="0" r="0" b="0"/>
          <a:pathLst>
            <a:path>
              <a:moveTo>
                <a:pt x="0" y="0"/>
              </a:moveTo>
              <a:lnTo>
                <a:pt x="0" y="106450"/>
              </a:lnTo>
              <a:lnTo>
                <a:pt x="1037890" y="106450"/>
              </a:lnTo>
              <a:lnTo>
                <a:pt x="103789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1FF17F-3586-4050-A5BB-051EF9A284DD}">
      <dsp:nvSpPr>
        <dsp:cNvPr id="0" name=""/>
        <dsp:cNvSpPr/>
      </dsp:nvSpPr>
      <dsp:spPr>
        <a:xfrm>
          <a:off x="5189897"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Ziskovost </a:t>
          </a:r>
        </a:p>
      </dsp:txBody>
      <dsp:txXfrm>
        <a:off x="5205486" y="2535347"/>
        <a:ext cx="767199" cy="501073"/>
      </dsp:txXfrm>
    </dsp:sp>
    <dsp:sp modelId="{841C39BD-9176-4C4C-B66A-A7517EBC7E18}">
      <dsp:nvSpPr>
        <dsp:cNvPr id="0" name=""/>
        <dsp:cNvSpPr/>
      </dsp:nvSpPr>
      <dsp:spPr>
        <a:xfrm>
          <a:off x="4291722" y="1561704"/>
          <a:ext cx="2854200" cy="212900"/>
        </a:xfrm>
        <a:custGeom>
          <a:avLst/>
          <a:gdLst/>
          <a:ahLst/>
          <a:cxnLst/>
          <a:rect l="0" t="0" r="0" b="0"/>
          <a:pathLst>
            <a:path>
              <a:moveTo>
                <a:pt x="0" y="0"/>
              </a:moveTo>
              <a:lnTo>
                <a:pt x="0" y="106450"/>
              </a:lnTo>
              <a:lnTo>
                <a:pt x="2854200" y="106450"/>
              </a:lnTo>
              <a:lnTo>
                <a:pt x="2854200" y="212900"/>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030174-F5FD-4C6D-9323-3601E88F86CB}">
      <dsp:nvSpPr>
        <dsp:cNvPr id="0" name=""/>
        <dsp:cNvSpPr/>
      </dsp:nvSpPr>
      <dsp:spPr>
        <a:xfrm>
          <a:off x="6746733" y="1774605"/>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Věřitelé</a:t>
          </a:r>
        </a:p>
      </dsp:txBody>
      <dsp:txXfrm>
        <a:off x="6762322" y="1790194"/>
        <a:ext cx="767199" cy="501073"/>
      </dsp:txXfrm>
    </dsp:sp>
    <dsp:sp modelId="{C6580921-9D48-49CE-8179-E9955F5EF1B8}">
      <dsp:nvSpPr>
        <dsp:cNvPr id="0" name=""/>
        <dsp:cNvSpPr/>
      </dsp:nvSpPr>
      <dsp:spPr>
        <a:xfrm>
          <a:off x="6626977" y="2306857"/>
          <a:ext cx="518945" cy="212900"/>
        </a:xfrm>
        <a:custGeom>
          <a:avLst/>
          <a:gdLst/>
          <a:ahLst/>
          <a:cxnLst/>
          <a:rect l="0" t="0" r="0" b="0"/>
          <a:pathLst>
            <a:path>
              <a:moveTo>
                <a:pt x="518945" y="0"/>
              </a:moveTo>
              <a:lnTo>
                <a:pt x="518945" y="106450"/>
              </a:lnTo>
              <a:lnTo>
                <a:pt x="0" y="106450"/>
              </a:lnTo>
              <a:lnTo>
                <a:pt x="0"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250FCC-19EA-4FC7-A48D-DBC49E9EB3E3}">
      <dsp:nvSpPr>
        <dsp:cNvPr id="0" name=""/>
        <dsp:cNvSpPr/>
      </dsp:nvSpPr>
      <dsp:spPr>
        <a:xfrm>
          <a:off x="6227788"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Likvidita</a:t>
          </a:r>
        </a:p>
      </dsp:txBody>
      <dsp:txXfrm>
        <a:off x="6243377" y="2535347"/>
        <a:ext cx="767199" cy="501073"/>
      </dsp:txXfrm>
    </dsp:sp>
    <dsp:sp modelId="{88328911-F774-479F-A6DC-C99CB8A16E66}">
      <dsp:nvSpPr>
        <dsp:cNvPr id="0" name=""/>
        <dsp:cNvSpPr/>
      </dsp:nvSpPr>
      <dsp:spPr>
        <a:xfrm>
          <a:off x="7145922" y="2306857"/>
          <a:ext cx="518945" cy="212900"/>
        </a:xfrm>
        <a:custGeom>
          <a:avLst/>
          <a:gdLst/>
          <a:ahLst/>
          <a:cxnLst/>
          <a:rect l="0" t="0" r="0" b="0"/>
          <a:pathLst>
            <a:path>
              <a:moveTo>
                <a:pt x="0" y="0"/>
              </a:moveTo>
              <a:lnTo>
                <a:pt x="0" y="106450"/>
              </a:lnTo>
              <a:lnTo>
                <a:pt x="518945" y="106450"/>
              </a:lnTo>
              <a:lnTo>
                <a:pt x="518945" y="21290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8AB6BA-AA05-48E6-B7E1-3EBF86C1A158}">
      <dsp:nvSpPr>
        <dsp:cNvPr id="0" name=""/>
        <dsp:cNvSpPr/>
      </dsp:nvSpPr>
      <dsp:spPr>
        <a:xfrm>
          <a:off x="7265679" y="2519758"/>
          <a:ext cx="798377" cy="532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a:t>Zadluženost </a:t>
          </a:r>
        </a:p>
      </dsp:txBody>
      <dsp:txXfrm>
        <a:off x="7281268" y="2535347"/>
        <a:ext cx="767199" cy="5010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EB197-B55F-4C4E-9984-0080A1A45B94}">
      <dsp:nvSpPr>
        <dsp:cNvPr id="0" name=""/>
        <dsp:cNvSpPr/>
      </dsp:nvSpPr>
      <dsp:spPr>
        <a:xfrm rot="16200000">
          <a:off x="374080" y="-374080"/>
          <a:ext cx="1251340" cy="1999501"/>
        </a:xfrm>
        <a:prstGeom prst="round1Rect">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cs-CZ" sz="1000" kern="1200" dirty="0"/>
            <a:t>D1 – podíl stálých aktiv </a:t>
          </a:r>
        </a:p>
        <a:p>
          <a:pPr marL="0" lvl="0" indent="0" algn="ctr" defTabSz="444500">
            <a:lnSpc>
              <a:spcPct val="90000"/>
            </a:lnSpc>
            <a:spcBef>
              <a:spcPct val="0"/>
            </a:spcBef>
            <a:spcAft>
              <a:spcPct val="35000"/>
            </a:spcAft>
            <a:buNone/>
          </a:pPr>
          <a:r>
            <a:rPr lang="cs-CZ" sz="1000" kern="1200" dirty="0"/>
            <a:t>D2 – obrátka aktiv </a:t>
          </a:r>
        </a:p>
        <a:p>
          <a:pPr marL="0" lvl="0" indent="0" algn="ctr" defTabSz="444500">
            <a:lnSpc>
              <a:spcPct val="90000"/>
            </a:lnSpc>
            <a:spcBef>
              <a:spcPct val="0"/>
            </a:spcBef>
            <a:spcAft>
              <a:spcPct val="35000"/>
            </a:spcAft>
            <a:buNone/>
          </a:pPr>
          <a:r>
            <a:rPr lang="cs-CZ" sz="1000" kern="1200" dirty="0"/>
            <a:t>D3 doba inkasa pohledávek </a:t>
          </a:r>
        </a:p>
        <a:p>
          <a:pPr marL="0" lvl="0" indent="0" algn="ctr" defTabSz="444500">
            <a:lnSpc>
              <a:spcPct val="90000"/>
            </a:lnSpc>
            <a:spcBef>
              <a:spcPct val="0"/>
            </a:spcBef>
            <a:spcAft>
              <a:spcPct val="35000"/>
            </a:spcAft>
            <a:buNone/>
          </a:pPr>
          <a:r>
            <a:rPr lang="cs-CZ" sz="1000" kern="1200" dirty="0"/>
            <a:t>D4 – doba obratu zásob</a:t>
          </a:r>
        </a:p>
      </dsp:txBody>
      <dsp:txXfrm rot="5400000">
        <a:off x="-1" y="1"/>
        <a:ext cx="1999501" cy="938505"/>
      </dsp:txXfrm>
    </dsp:sp>
    <dsp:sp modelId="{C8D4E0E0-B76A-4A11-B3F2-1E5575A60EAE}">
      <dsp:nvSpPr>
        <dsp:cNvPr id="0" name=""/>
        <dsp:cNvSpPr/>
      </dsp:nvSpPr>
      <dsp:spPr>
        <a:xfrm>
          <a:off x="1999501" y="0"/>
          <a:ext cx="1999501" cy="1251340"/>
        </a:xfrm>
        <a:prstGeom prst="round1Rect">
          <a:avLst/>
        </a:prstGeom>
        <a:solidFill>
          <a:schemeClr val="accent2">
            <a:shade val="80000"/>
            <a:hueOff val="-160472"/>
            <a:satOff val="3389"/>
            <a:lumOff val="90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cs-CZ" sz="1000" kern="1200" dirty="0"/>
            <a:t>A1 – rentabilita vlastního kapitálu </a:t>
          </a:r>
        </a:p>
        <a:p>
          <a:pPr marL="0" lvl="0" indent="0" algn="ctr" defTabSz="444500">
            <a:lnSpc>
              <a:spcPct val="90000"/>
            </a:lnSpc>
            <a:spcBef>
              <a:spcPct val="0"/>
            </a:spcBef>
            <a:spcAft>
              <a:spcPct val="35000"/>
            </a:spcAft>
            <a:buNone/>
          </a:pPr>
          <a:r>
            <a:rPr lang="cs-CZ" sz="1000" kern="1200" dirty="0"/>
            <a:t>A2 – rentabilita tržeb </a:t>
          </a:r>
        </a:p>
        <a:p>
          <a:pPr marL="0" lvl="0" indent="0" algn="ctr" defTabSz="444500">
            <a:lnSpc>
              <a:spcPct val="90000"/>
            </a:lnSpc>
            <a:spcBef>
              <a:spcPct val="0"/>
            </a:spcBef>
            <a:spcAft>
              <a:spcPct val="35000"/>
            </a:spcAft>
            <a:buNone/>
          </a:pPr>
          <a:r>
            <a:rPr lang="cs-CZ" sz="1000" kern="1200" dirty="0"/>
            <a:t>A3 – rentabilita provozní činnosti </a:t>
          </a:r>
        </a:p>
        <a:p>
          <a:pPr marL="0" lvl="0" indent="0" algn="ctr" defTabSz="444500">
            <a:lnSpc>
              <a:spcPct val="90000"/>
            </a:lnSpc>
            <a:spcBef>
              <a:spcPct val="0"/>
            </a:spcBef>
            <a:spcAft>
              <a:spcPct val="35000"/>
            </a:spcAft>
            <a:buNone/>
          </a:pPr>
          <a:r>
            <a:rPr lang="cs-CZ" sz="1000" kern="1200" dirty="0"/>
            <a:t>A4 – rentabilita aktiv</a:t>
          </a:r>
        </a:p>
      </dsp:txBody>
      <dsp:txXfrm>
        <a:off x="1999501" y="0"/>
        <a:ext cx="1999501" cy="938505"/>
      </dsp:txXfrm>
    </dsp:sp>
    <dsp:sp modelId="{9A45E841-8F00-4F25-B753-C5327850D21E}">
      <dsp:nvSpPr>
        <dsp:cNvPr id="0" name=""/>
        <dsp:cNvSpPr/>
      </dsp:nvSpPr>
      <dsp:spPr>
        <a:xfrm rot="10800000">
          <a:off x="0" y="1251340"/>
          <a:ext cx="1999501" cy="1251340"/>
        </a:xfrm>
        <a:prstGeom prst="round1Rect">
          <a:avLst/>
        </a:prstGeom>
        <a:solidFill>
          <a:schemeClr val="accent2">
            <a:shade val="80000"/>
            <a:hueOff val="-320943"/>
            <a:satOff val="6777"/>
            <a:lumOff val="1805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cs-CZ" sz="1000" kern="1200" dirty="0"/>
            <a:t>C1 – ukazatel zadluženosti </a:t>
          </a:r>
        </a:p>
        <a:p>
          <a:pPr marL="0" lvl="0" indent="0" algn="ctr" defTabSz="444500">
            <a:lnSpc>
              <a:spcPct val="90000"/>
            </a:lnSpc>
            <a:spcBef>
              <a:spcPct val="0"/>
            </a:spcBef>
            <a:spcAft>
              <a:spcPct val="35000"/>
            </a:spcAft>
            <a:buNone/>
          </a:pPr>
          <a:r>
            <a:rPr lang="cs-CZ" sz="1000" kern="1200" dirty="0"/>
            <a:t>C2 – krytí stálých aktiv </a:t>
          </a:r>
        </a:p>
        <a:p>
          <a:pPr marL="0" lvl="0" indent="0" algn="ctr" defTabSz="444500">
            <a:lnSpc>
              <a:spcPct val="90000"/>
            </a:lnSpc>
            <a:spcBef>
              <a:spcPct val="0"/>
            </a:spcBef>
            <a:spcAft>
              <a:spcPct val="35000"/>
            </a:spcAft>
            <a:buNone/>
          </a:pPr>
          <a:r>
            <a:rPr lang="cs-CZ" sz="1000" kern="1200" dirty="0"/>
            <a:t>C3 – doba obratu závazku </a:t>
          </a:r>
        </a:p>
        <a:p>
          <a:pPr marL="0" lvl="0" indent="0" algn="ctr" defTabSz="444500">
            <a:lnSpc>
              <a:spcPct val="90000"/>
            </a:lnSpc>
            <a:spcBef>
              <a:spcPct val="0"/>
            </a:spcBef>
            <a:spcAft>
              <a:spcPct val="35000"/>
            </a:spcAft>
            <a:buNone/>
          </a:pPr>
          <a:r>
            <a:rPr lang="cs-CZ" sz="1000" kern="1200" dirty="0"/>
            <a:t>C4 – vlastní financování</a:t>
          </a:r>
        </a:p>
      </dsp:txBody>
      <dsp:txXfrm rot="10800000">
        <a:off x="0" y="1564175"/>
        <a:ext cx="1999501" cy="938505"/>
      </dsp:txXfrm>
    </dsp:sp>
    <dsp:sp modelId="{D4703199-153B-4DEA-9706-B7DD3870F80D}">
      <dsp:nvSpPr>
        <dsp:cNvPr id="0" name=""/>
        <dsp:cNvSpPr/>
      </dsp:nvSpPr>
      <dsp:spPr>
        <a:xfrm rot="5400000">
          <a:off x="2373581" y="877260"/>
          <a:ext cx="1251340" cy="1999501"/>
        </a:xfrm>
        <a:prstGeom prst="round1Rect">
          <a:avLst/>
        </a:prstGeom>
        <a:solidFill>
          <a:schemeClr val="accent2">
            <a:shade val="80000"/>
            <a:hueOff val="-481415"/>
            <a:satOff val="10166"/>
            <a:lumOff val="270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cs-CZ" sz="1000" kern="1200" dirty="0"/>
            <a:t>B1 krytí zdrojů </a:t>
          </a:r>
        </a:p>
        <a:p>
          <a:pPr marL="0" lvl="0" indent="0" algn="ctr" defTabSz="444500">
            <a:lnSpc>
              <a:spcPct val="90000"/>
            </a:lnSpc>
            <a:spcBef>
              <a:spcPct val="0"/>
            </a:spcBef>
            <a:spcAft>
              <a:spcPct val="35000"/>
            </a:spcAft>
            <a:buNone/>
          </a:pPr>
          <a:r>
            <a:rPr lang="cs-CZ" sz="1000" kern="1200" dirty="0"/>
            <a:t>B2 – peněžní likvidita </a:t>
          </a:r>
        </a:p>
        <a:p>
          <a:pPr marL="0" lvl="0" indent="0" algn="ctr" defTabSz="444500">
            <a:lnSpc>
              <a:spcPct val="90000"/>
            </a:lnSpc>
            <a:spcBef>
              <a:spcPct val="0"/>
            </a:spcBef>
            <a:spcAft>
              <a:spcPct val="35000"/>
            </a:spcAft>
            <a:buNone/>
          </a:pPr>
          <a:r>
            <a:rPr lang="cs-CZ" sz="1000" kern="1200" dirty="0"/>
            <a:t>B3 pohotová likvidita</a:t>
          </a:r>
        </a:p>
        <a:p>
          <a:pPr marL="0" lvl="0" indent="0" algn="ctr" defTabSz="444500">
            <a:lnSpc>
              <a:spcPct val="90000"/>
            </a:lnSpc>
            <a:spcBef>
              <a:spcPct val="0"/>
            </a:spcBef>
            <a:spcAft>
              <a:spcPct val="35000"/>
            </a:spcAft>
            <a:buNone/>
          </a:pPr>
          <a:r>
            <a:rPr lang="cs-CZ" sz="1000" kern="1200" dirty="0"/>
            <a:t>B4 – běžná likvidita</a:t>
          </a:r>
        </a:p>
      </dsp:txBody>
      <dsp:txXfrm rot="-5400000">
        <a:off x="1999500" y="1564175"/>
        <a:ext cx="1999501" cy="938505"/>
      </dsp:txXfrm>
    </dsp:sp>
    <dsp:sp modelId="{37775664-B951-4B02-AD2B-EA6D977D576B}">
      <dsp:nvSpPr>
        <dsp:cNvPr id="0" name=""/>
        <dsp:cNvSpPr/>
      </dsp:nvSpPr>
      <dsp:spPr>
        <a:xfrm>
          <a:off x="1399650" y="938505"/>
          <a:ext cx="1199700" cy="625670"/>
        </a:xfrm>
        <a:prstGeom prst="roundRect">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cs-CZ" sz="1000" kern="1200" dirty="0" err="1"/>
            <a:t>Spider</a:t>
          </a:r>
          <a:r>
            <a:rPr lang="cs-CZ" sz="1000" kern="1200" dirty="0"/>
            <a:t> analýza</a:t>
          </a:r>
        </a:p>
      </dsp:txBody>
      <dsp:txXfrm>
        <a:off x="1430193" y="969048"/>
        <a:ext cx="1138614" cy="5645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28650" y="1840158"/>
            <a:ext cx="7886700" cy="2387600"/>
          </a:xfrm>
        </p:spPr>
        <p:txBody>
          <a:bodyPr anchor="ctr">
            <a:normAutofit/>
          </a:bodyPr>
          <a:lstStyle/>
          <a:p>
            <a:pPr algn="ctr"/>
            <a:br>
              <a:rPr lang="cs-CZ" sz="4400" dirty="0"/>
            </a:br>
            <a:r>
              <a:rPr lang="cs-CZ" sz="4400" dirty="0"/>
              <a:t>Finanční analýza podniku</a:t>
            </a:r>
            <a:br>
              <a:rPr lang="cs-CZ" sz="4400" dirty="0"/>
            </a:br>
            <a:endParaRPr lang="cs-CZ" sz="3600" dirty="0">
              <a:solidFill>
                <a:schemeClr val="tx1"/>
              </a:solidFill>
            </a:endParaRPr>
          </a:p>
        </p:txBody>
      </p:sp>
      <p:sp>
        <p:nvSpPr>
          <p:cNvPr id="3" name="Podnadpis 2"/>
          <p:cNvSpPr>
            <a:spLocks noGrp="1"/>
          </p:cNvSpPr>
          <p:nvPr>
            <p:ph type="subTitle" idx="1"/>
          </p:nvPr>
        </p:nvSpPr>
        <p:spPr>
          <a:xfrm>
            <a:off x="628650" y="4762109"/>
            <a:ext cx="7886700" cy="1375643"/>
          </a:xfrm>
        </p:spPr>
        <p:txBody>
          <a:bodyPr>
            <a:normAutofit/>
          </a:bodyPr>
          <a:lstStyle/>
          <a:p>
            <a:pPr algn="ctr"/>
            <a:r>
              <a:rPr lang="cs-CZ" b="1" dirty="0"/>
              <a:t>doc. Ing. Jindra Peterková, Ph.D.</a:t>
            </a:r>
          </a:p>
          <a:p>
            <a:pPr algn="ctr"/>
            <a:endParaRPr lang="cs-CZ" b="1" dirty="0"/>
          </a:p>
        </p:txBody>
      </p:sp>
    </p:spTree>
    <p:extLst>
      <p:ext uri="{BB962C8B-B14F-4D97-AF65-F5344CB8AC3E}">
        <p14:creationId xmlns:p14="http://schemas.microsoft.com/office/powerpoint/2010/main" val="265053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8B2ED5-600C-84D1-E43D-B42395FEAA20}"/>
              </a:ext>
            </a:extLst>
          </p:cNvPr>
          <p:cNvSpPr>
            <a:spLocks noGrp="1"/>
          </p:cNvSpPr>
          <p:nvPr>
            <p:ph type="title"/>
          </p:nvPr>
        </p:nvSpPr>
        <p:spPr/>
        <p:txBody>
          <a:bodyPr/>
          <a:lstStyle/>
          <a:p>
            <a:r>
              <a:rPr lang="cs-CZ" sz="3200" dirty="0"/>
              <a:t>4. Typy finanční analýzy</a:t>
            </a:r>
          </a:p>
        </p:txBody>
      </p:sp>
      <p:sp>
        <p:nvSpPr>
          <p:cNvPr id="3" name="Zástupný obsah 2">
            <a:extLst>
              <a:ext uri="{FF2B5EF4-FFF2-40B4-BE49-F238E27FC236}">
                <a16:creationId xmlns:a16="http://schemas.microsoft.com/office/drawing/2014/main" id="{CD170F78-F91B-9DB9-EC90-9EBAAA88BB20}"/>
              </a:ext>
            </a:extLst>
          </p:cNvPr>
          <p:cNvSpPr>
            <a:spLocks noGrp="1"/>
          </p:cNvSpPr>
          <p:nvPr>
            <p:ph idx="1"/>
          </p:nvPr>
        </p:nvSpPr>
        <p:spPr/>
        <p:txBody>
          <a:bodyPr/>
          <a:lstStyle/>
          <a:p>
            <a:r>
              <a:rPr lang="cs-CZ" sz="1800" b="1" dirty="0">
                <a:solidFill>
                  <a:srgbClr val="C00000"/>
                </a:solidFill>
              </a:rPr>
              <a:t>b. Interní finanční analýza</a:t>
            </a:r>
          </a:p>
          <a:p>
            <a:r>
              <a:rPr lang="cs-CZ" sz="1800" dirty="0"/>
              <a:t>Je realizována zevnitř firmy a analytikům jsou tak k dispozici veškeré účetní i jiné dokumenty, zejména pak finanční plán a veškeré statistické údaje. </a:t>
            </a:r>
          </a:p>
          <a:p>
            <a:r>
              <a:rPr lang="cs-CZ" sz="1800" dirty="0"/>
              <a:t>Do jejích závěrů se tak promítne celý chod firmy, včetně oblastí jako je např. hodnocení investičních příležitostí.</a:t>
            </a:r>
          </a:p>
          <a:p>
            <a:r>
              <a:rPr lang="cs-CZ" sz="1800" dirty="0"/>
              <a:t>Závěry analýzy jsou určeny managementu firmy a jsou zapracovávány do řízení firmy.</a:t>
            </a:r>
          </a:p>
          <a:p>
            <a:endParaRPr lang="cs-CZ" dirty="0"/>
          </a:p>
        </p:txBody>
      </p:sp>
    </p:spTree>
    <p:extLst>
      <p:ext uri="{BB962C8B-B14F-4D97-AF65-F5344CB8AC3E}">
        <p14:creationId xmlns:p14="http://schemas.microsoft.com/office/powerpoint/2010/main" val="1187873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213A77-C307-0128-8654-9EC4F713B2CB}"/>
              </a:ext>
            </a:extLst>
          </p:cNvPr>
          <p:cNvSpPr>
            <a:spLocks noGrp="1"/>
          </p:cNvSpPr>
          <p:nvPr>
            <p:ph type="title"/>
          </p:nvPr>
        </p:nvSpPr>
        <p:spPr/>
        <p:txBody>
          <a:bodyPr/>
          <a:lstStyle/>
          <a:p>
            <a:r>
              <a:rPr lang="cs-CZ" sz="3200" dirty="0"/>
              <a:t>5. Přístupy k finanční analýze</a:t>
            </a:r>
          </a:p>
        </p:txBody>
      </p:sp>
      <p:sp>
        <p:nvSpPr>
          <p:cNvPr id="3" name="Zástupný obsah 2">
            <a:extLst>
              <a:ext uri="{FF2B5EF4-FFF2-40B4-BE49-F238E27FC236}">
                <a16:creationId xmlns:a16="http://schemas.microsoft.com/office/drawing/2014/main" id="{8AA5D5FD-0DA4-9927-C0F8-F39CFAB6AF9C}"/>
              </a:ext>
            </a:extLst>
          </p:cNvPr>
          <p:cNvSpPr>
            <a:spLocks noGrp="1"/>
          </p:cNvSpPr>
          <p:nvPr>
            <p:ph idx="1"/>
          </p:nvPr>
        </p:nvSpPr>
        <p:spPr/>
        <p:txBody>
          <a:bodyPr/>
          <a:lstStyle/>
          <a:p>
            <a:pPr marL="514350" indent="-514350">
              <a:buFont typeface="+mj-lt"/>
              <a:buAutoNum type="arabicPeriod"/>
            </a:pPr>
            <a:r>
              <a:rPr lang="cs-CZ" sz="1800" b="1" dirty="0"/>
              <a:t>Výpočet a vyhodnocení poměrových ukazatelů </a:t>
            </a:r>
          </a:p>
          <a:p>
            <a:pPr lvl="1"/>
            <a:r>
              <a:rPr lang="cs-CZ" dirty="0"/>
              <a:t>jedná se o matematické vztahy, které poměřují nejrůznější ekonomicko-účetní informace.</a:t>
            </a:r>
          </a:p>
          <a:p>
            <a:pPr lvl="1"/>
            <a:endParaRPr lang="cs-CZ" dirty="0"/>
          </a:p>
          <a:p>
            <a:pPr marL="514350" indent="-514350">
              <a:buFont typeface="+mj-lt"/>
              <a:buAutoNum type="arabicPeriod"/>
            </a:pPr>
            <a:r>
              <a:rPr lang="cs-CZ" sz="1800" b="1" dirty="0"/>
              <a:t>Srovnání vývoje v čase</a:t>
            </a:r>
          </a:p>
          <a:p>
            <a:pPr lvl="1"/>
            <a:r>
              <a:rPr lang="cs-CZ" dirty="0"/>
              <a:t>vychází se z údajů účetnictví za určitá období (doporučuje se minimálně za  5 období)</a:t>
            </a:r>
          </a:p>
          <a:p>
            <a:endParaRPr lang="cs-CZ" dirty="0"/>
          </a:p>
        </p:txBody>
      </p:sp>
    </p:spTree>
    <p:extLst>
      <p:ext uri="{BB962C8B-B14F-4D97-AF65-F5344CB8AC3E}">
        <p14:creationId xmlns:p14="http://schemas.microsoft.com/office/powerpoint/2010/main" val="1067641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6E27AF-5E37-A04E-35E5-7299D1122227}"/>
              </a:ext>
            </a:extLst>
          </p:cNvPr>
          <p:cNvSpPr>
            <a:spLocks noGrp="1"/>
          </p:cNvSpPr>
          <p:nvPr>
            <p:ph type="title"/>
          </p:nvPr>
        </p:nvSpPr>
        <p:spPr/>
        <p:txBody>
          <a:bodyPr/>
          <a:lstStyle/>
          <a:p>
            <a:r>
              <a:rPr lang="cs-CZ" sz="3200" dirty="0"/>
              <a:t>6. Metody finanční analýzy</a:t>
            </a:r>
          </a:p>
        </p:txBody>
      </p:sp>
      <p:sp>
        <p:nvSpPr>
          <p:cNvPr id="3" name="Zástupný obsah 2">
            <a:extLst>
              <a:ext uri="{FF2B5EF4-FFF2-40B4-BE49-F238E27FC236}">
                <a16:creationId xmlns:a16="http://schemas.microsoft.com/office/drawing/2014/main" id="{E2B3B153-2BD7-3079-075A-FADB39CE44BD}"/>
              </a:ext>
            </a:extLst>
          </p:cNvPr>
          <p:cNvSpPr>
            <a:spLocks noGrp="1"/>
          </p:cNvSpPr>
          <p:nvPr>
            <p:ph idx="1"/>
          </p:nvPr>
        </p:nvSpPr>
        <p:spPr/>
        <p:txBody>
          <a:bodyPr>
            <a:normAutofit/>
          </a:bodyPr>
          <a:lstStyle/>
          <a:p>
            <a:pPr marL="457200" indent="-457200">
              <a:buFont typeface="+mj-lt"/>
              <a:buAutoNum type="arabicPeriod"/>
            </a:pPr>
            <a:r>
              <a:rPr lang="cs-CZ" sz="1800" b="1" dirty="0"/>
              <a:t>Elementární metody:</a:t>
            </a:r>
          </a:p>
          <a:p>
            <a:pPr lvl="1"/>
            <a:r>
              <a:rPr lang="cs-CZ" dirty="0"/>
              <a:t>analýza stavových (absolutních) ukazatelů (analýza trendů  a procentní rozbor),</a:t>
            </a:r>
          </a:p>
          <a:p>
            <a:pPr lvl="1"/>
            <a:r>
              <a:rPr lang="cs-CZ" dirty="0"/>
              <a:t>analýza rozdílových a tokových ukazatelů,</a:t>
            </a:r>
          </a:p>
          <a:p>
            <a:pPr lvl="1"/>
            <a:r>
              <a:rPr lang="cs-CZ" dirty="0"/>
              <a:t>analýza poměrových ukazatelů (analýza ukazatelů likvidity, rentability, aktivity, zadluženosti, majetkové a finanční struktury, ukazatelů kapitálového trhu a analýza ukazatelů na bázi cash </a:t>
            </a:r>
            <a:r>
              <a:rPr lang="cs-CZ" dirty="0" err="1"/>
              <a:t>flow</a:t>
            </a:r>
            <a:r>
              <a:rPr lang="cs-CZ" dirty="0"/>
              <a:t>).</a:t>
            </a:r>
          </a:p>
          <a:p>
            <a:pPr marL="457200" indent="-457200">
              <a:buFont typeface="+mj-lt"/>
              <a:buAutoNum type="arabicPeriod"/>
            </a:pPr>
            <a:endParaRPr lang="cs-CZ" sz="1800" dirty="0"/>
          </a:p>
          <a:p>
            <a:pPr marL="457200" indent="-457200">
              <a:buFont typeface="+mj-lt"/>
              <a:buAutoNum type="arabicPeriod"/>
            </a:pPr>
            <a:r>
              <a:rPr lang="cs-CZ" sz="1800" b="1" dirty="0"/>
              <a:t>Vyšší metody </a:t>
            </a:r>
          </a:p>
          <a:p>
            <a:pPr lvl="1"/>
            <a:r>
              <a:rPr lang="cs-CZ" dirty="0"/>
              <a:t>matematicko-statistické metody,</a:t>
            </a:r>
          </a:p>
          <a:p>
            <a:pPr lvl="1"/>
            <a:r>
              <a:rPr lang="cs-CZ" dirty="0"/>
              <a:t>nestatistické metody.</a:t>
            </a:r>
          </a:p>
          <a:p>
            <a:endParaRPr lang="cs-CZ" dirty="0"/>
          </a:p>
        </p:txBody>
      </p:sp>
    </p:spTree>
    <p:extLst>
      <p:ext uri="{BB962C8B-B14F-4D97-AF65-F5344CB8AC3E}">
        <p14:creationId xmlns:p14="http://schemas.microsoft.com/office/powerpoint/2010/main" val="3708135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934615-BEAF-EC4D-246F-611035128098}"/>
              </a:ext>
            </a:extLst>
          </p:cNvPr>
          <p:cNvSpPr>
            <a:spLocks noGrp="1"/>
          </p:cNvSpPr>
          <p:nvPr>
            <p:ph type="title"/>
          </p:nvPr>
        </p:nvSpPr>
        <p:spPr/>
        <p:txBody>
          <a:bodyPr/>
          <a:lstStyle/>
          <a:p>
            <a:r>
              <a:rPr lang="cs-CZ" sz="3200" dirty="0"/>
              <a:t>7. Postup finanční analýzy</a:t>
            </a:r>
          </a:p>
        </p:txBody>
      </p:sp>
      <p:sp>
        <p:nvSpPr>
          <p:cNvPr id="3" name="Zástupný obsah 2">
            <a:extLst>
              <a:ext uri="{FF2B5EF4-FFF2-40B4-BE49-F238E27FC236}">
                <a16:creationId xmlns:a16="http://schemas.microsoft.com/office/drawing/2014/main" id="{CA4B040D-FB4A-D8EE-EFD6-4121634DF0AC}"/>
              </a:ext>
            </a:extLst>
          </p:cNvPr>
          <p:cNvSpPr>
            <a:spLocks noGrp="1"/>
          </p:cNvSpPr>
          <p:nvPr>
            <p:ph idx="1"/>
          </p:nvPr>
        </p:nvSpPr>
        <p:spPr>
          <a:xfrm>
            <a:off x="540000" y="1825624"/>
            <a:ext cx="8064000" cy="4449915"/>
          </a:xfrm>
        </p:spPr>
        <p:txBody>
          <a:bodyPr>
            <a:normAutofit fontScale="77500" lnSpcReduction="20000"/>
          </a:bodyPr>
          <a:lstStyle/>
          <a:p>
            <a:pPr marL="0" indent="0">
              <a:buNone/>
            </a:pPr>
            <a:r>
              <a:rPr lang="cs-CZ" b="1" dirty="0"/>
              <a:t>Jakékoli finanční rozhodování musí být podloženo zhodnocením výchozí situace podniku, kterou lze popsat pomocí finanční analýzy. Postup finanční analýzy:</a:t>
            </a:r>
          </a:p>
          <a:p>
            <a:pPr marL="457200" indent="-457200">
              <a:buFont typeface="+mj-lt"/>
              <a:buAutoNum type="arabicPeriod"/>
            </a:pPr>
            <a:r>
              <a:rPr lang="cs-CZ" dirty="0"/>
              <a:t>Získání dat pro analýzu (interní x externí).</a:t>
            </a:r>
          </a:p>
          <a:p>
            <a:pPr marL="457200" indent="-457200">
              <a:buFont typeface="+mj-lt"/>
              <a:buAutoNum type="arabicPeriod"/>
            </a:pPr>
            <a:r>
              <a:rPr lang="cs-CZ" dirty="0"/>
              <a:t>Analýza absolutních ukazatelů - vyjadřují určitý jev bez vztahu k jinému jevu, představují údaje z účetních výkazů. </a:t>
            </a:r>
          </a:p>
          <a:p>
            <a:pPr marL="457200" indent="-457200">
              <a:buFont typeface="+mj-lt"/>
              <a:buAutoNum type="arabicPeriod"/>
            </a:pPr>
            <a:r>
              <a:rPr lang="cs-CZ" dirty="0"/>
              <a:t>Analýza rozdílových ukazatelů - představují rozdíl dvou absolutních ukazatelů (např. ČPK).</a:t>
            </a:r>
          </a:p>
          <a:p>
            <a:pPr marL="457200" indent="-457200">
              <a:buFont typeface="+mj-lt"/>
              <a:buAutoNum type="arabicPeriod"/>
            </a:pPr>
            <a:r>
              <a:rPr lang="cs-CZ" dirty="0"/>
              <a:t>Analýza poměrových ukazatelů a čistého pracovního kapitálu - zhodnocení všech složek finanční rovnováhy: zadluženosti, likvidity, rentability a aktivity.</a:t>
            </a:r>
          </a:p>
          <a:p>
            <a:pPr marL="457200" indent="-457200">
              <a:buFont typeface="+mj-lt"/>
              <a:buAutoNum type="arabicPeriod"/>
            </a:pPr>
            <a:r>
              <a:rPr lang="cs-CZ" dirty="0"/>
              <a:t>Srovnání poměrových ukazatelů s odvětvovými průměry, se standardními nebo prahovými hodnotami, s konkurenčními podniky nebo s nejlepším podnikem v oboru.</a:t>
            </a:r>
          </a:p>
          <a:p>
            <a:pPr marL="457200" indent="-457200">
              <a:buFont typeface="+mj-lt"/>
              <a:buAutoNum type="arabicPeriod"/>
            </a:pPr>
            <a:r>
              <a:rPr lang="cs-CZ" dirty="0"/>
              <a:t>Srovnávání (v čase – trendová analýza, v prostoru – komparativní analýza).</a:t>
            </a:r>
          </a:p>
          <a:p>
            <a:pPr marL="457200" indent="-457200">
              <a:buFont typeface="+mj-lt"/>
              <a:buAutoNum type="arabicPeriod"/>
            </a:pPr>
            <a:r>
              <a:rPr lang="cs-CZ" dirty="0"/>
              <a:t>Hodnocení vzájemných vztahů mezi ukazateli (systém DuPont, pyramidová soustava ukazatelů).</a:t>
            </a:r>
          </a:p>
          <a:p>
            <a:pPr marL="457200" indent="-457200">
              <a:buFont typeface="+mj-lt"/>
              <a:buAutoNum type="arabicPeriod"/>
            </a:pPr>
            <a:r>
              <a:rPr lang="cs-CZ" dirty="0"/>
              <a:t>Výpočet a hodnocení dalších ukazatelů (MVA, EVA).</a:t>
            </a:r>
          </a:p>
          <a:p>
            <a:pPr marL="457200" indent="-457200">
              <a:buFont typeface="+mj-lt"/>
              <a:buAutoNum type="arabicPeriod"/>
            </a:pPr>
            <a:r>
              <a:rPr lang="cs-CZ" dirty="0"/>
              <a:t>Aplikace specifických postupů.</a:t>
            </a:r>
          </a:p>
          <a:p>
            <a:pPr marL="457200" indent="-457200">
              <a:buFont typeface="+mj-lt"/>
              <a:buAutoNum type="arabicPeriod"/>
            </a:pPr>
            <a:r>
              <a:rPr lang="cs-CZ" dirty="0"/>
              <a:t>Interpretace výsledků, analýza situace (finanční pozice) a problémů podniku (stanovení diagnózy) a návrhy na opatření při dalším řízení podniku.</a:t>
            </a:r>
          </a:p>
          <a:p>
            <a:endParaRPr lang="cs-CZ" dirty="0"/>
          </a:p>
        </p:txBody>
      </p:sp>
    </p:spTree>
    <p:extLst>
      <p:ext uri="{BB962C8B-B14F-4D97-AF65-F5344CB8AC3E}">
        <p14:creationId xmlns:p14="http://schemas.microsoft.com/office/powerpoint/2010/main" val="180056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F92B3D-E3B4-8707-FE3D-20D50AE6E9D7}"/>
              </a:ext>
            </a:extLst>
          </p:cNvPr>
          <p:cNvSpPr>
            <a:spLocks noGrp="1"/>
          </p:cNvSpPr>
          <p:nvPr>
            <p:ph type="title"/>
          </p:nvPr>
        </p:nvSpPr>
        <p:spPr/>
        <p:txBody>
          <a:bodyPr/>
          <a:lstStyle/>
          <a:p>
            <a:r>
              <a:rPr lang="cs-CZ" sz="3200" dirty="0"/>
              <a:t>8. Realizace finanční analýzy</a:t>
            </a:r>
          </a:p>
        </p:txBody>
      </p:sp>
      <p:sp>
        <p:nvSpPr>
          <p:cNvPr id="3" name="Zástupný obsah 2">
            <a:extLst>
              <a:ext uri="{FF2B5EF4-FFF2-40B4-BE49-F238E27FC236}">
                <a16:creationId xmlns:a16="http://schemas.microsoft.com/office/drawing/2014/main" id="{BE9FB72B-D25F-B9C2-A35E-62AED0476D27}"/>
              </a:ext>
            </a:extLst>
          </p:cNvPr>
          <p:cNvSpPr>
            <a:spLocks noGrp="1"/>
          </p:cNvSpPr>
          <p:nvPr>
            <p:ph idx="1"/>
          </p:nvPr>
        </p:nvSpPr>
        <p:spPr/>
        <p:txBody>
          <a:bodyPr/>
          <a:lstStyle/>
          <a:p>
            <a:r>
              <a:rPr lang="cs-CZ" sz="1800" b="1" dirty="0">
                <a:solidFill>
                  <a:srgbClr val="C00000"/>
                </a:solidFill>
              </a:rPr>
              <a:t>a. Horizontální analýza absolutních ukazatelů</a:t>
            </a:r>
          </a:p>
          <a:p>
            <a:r>
              <a:rPr lang="cs-CZ" sz="1800" dirty="0"/>
              <a:t>Poměřujeme, jak se v absolutní i relativní výši změnila určitá položka účetního výkazu.</a:t>
            </a:r>
          </a:p>
          <a:p>
            <a:r>
              <a:rPr lang="cs-CZ" sz="1800" dirty="0"/>
              <a:t>Provádí se vždy po řádcích (horizontálně), cílem je změřit pohyby jednotlivých veličit a zjistit jejich intenzitu, proto je nutné znát údaje minimálně za 2 období. Podléhá vlivu inflace. </a:t>
            </a:r>
          </a:p>
          <a:p>
            <a:r>
              <a:rPr lang="cs-CZ" sz="1800" dirty="0"/>
              <a:t>Sleduje změny jednotlivých položek v průběhu jednotlivých let.</a:t>
            </a:r>
          </a:p>
          <a:p>
            <a:r>
              <a:rPr lang="cs-CZ" sz="1800" dirty="0"/>
              <a:t>Horizontální porovnávání = srovnání údajů v jednotlivých řádcích.</a:t>
            </a:r>
          </a:p>
          <a:p>
            <a:endParaRPr lang="cs-CZ" dirty="0"/>
          </a:p>
        </p:txBody>
      </p:sp>
      <p:graphicFrame>
        <p:nvGraphicFramePr>
          <p:cNvPr id="4" name="Tabulka 4">
            <a:extLst>
              <a:ext uri="{FF2B5EF4-FFF2-40B4-BE49-F238E27FC236}">
                <a16:creationId xmlns:a16="http://schemas.microsoft.com/office/drawing/2014/main" id="{01564560-B318-0CCC-3A86-89F6538339DC}"/>
              </a:ext>
            </a:extLst>
          </p:cNvPr>
          <p:cNvGraphicFramePr>
            <a:graphicFrameLocks noGrp="1"/>
          </p:cNvGraphicFramePr>
          <p:nvPr>
            <p:extLst>
              <p:ext uri="{D42A27DB-BD31-4B8C-83A1-F6EECF244321}">
                <p14:modId xmlns:p14="http://schemas.microsoft.com/office/powerpoint/2010/main" val="3095239491"/>
              </p:ext>
            </p:extLst>
          </p:nvPr>
        </p:nvGraphicFramePr>
        <p:xfrm>
          <a:off x="697282" y="4866710"/>
          <a:ext cx="6096000" cy="873760"/>
        </p:xfrm>
        <a:graphic>
          <a:graphicData uri="http://schemas.openxmlformats.org/drawingml/2006/table">
            <a:tbl>
              <a:tblPr firstRow="1" bandRow="1">
                <a:tableStyleId>{21E4AEA4-8DFA-4A89-87EB-49C32662AFE0}</a:tableStyleId>
              </a:tblPr>
              <a:tblGrid>
                <a:gridCol w="1016000">
                  <a:extLst>
                    <a:ext uri="{9D8B030D-6E8A-4147-A177-3AD203B41FA5}">
                      <a16:colId xmlns:a16="http://schemas.microsoft.com/office/drawing/2014/main" val="963215884"/>
                    </a:ext>
                  </a:extLst>
                </a:gridCol>
                <a:gridCol w="1016000">
                  <a:extLst>
                    <a:ext uri="{9D8B030D-6E8A-4147-A177-3AD203B41FA5}">
                      <a16:colId xmlns:a16="http://schemas.microsoft.com/office/drawing/2014/main" val="1331024386"/>
                    </a:ext>
                  </a:extLst>
                </a:gridCol>
                <a:gridCol w="1016000">
                  <a:extLst>
                    <a:ext uri="{9D8B030D-6E8A-4147-A177-3AD203B41FA5}">
                      <a16:colId xmlns:a16="http://schemas.microsoft.com/office/drawing/2014/main" val="3818493792"/>
                    </a:ext>
                  </a:extLst>
                </a:gridCol>
                <a:gridCol w="1016000">
                  <a:extLst>
                    <a:ext uri="{9D8B030D-6E8A-4147-A177-3AD203B41FA5}">
                      <a16:colId xmlns:a16="http://schemas.microsoft.com/office/drawing/2014/main" val="2402785784"/>
                    </a:ext>
                  </a:extLst>
                </a:gridCol>
                <a:gridCol w="1016000">
                  <a:extLst>
                    <a:ext uri="{9D8B030D-6E8A-4147-A177-3AD203B41FA5}">
                      <a16:colId xmlns:a16="http://schemas.microsoft.com/office/drawing/2014/main" val="3113226265"/>
                    </a:ext>
                  </a:extLst>
                </a:gridCol>
                <a:gridCol w="1016000">
                  <a:extLst>
                    <a:ext uri="{9D8B030D-6E8A-4147-A177-3AD203B41FA5}">
                      <a16:colId xmlns:a16="http://schemas.microsoft.com/office/drawing/2014/main" val="4159953696"/>
                    </a:ext>
                  </a:extLst>
                </a:gridCol>
              </a:tblGrid>
              <a:tr h="370840">
                <a:tc>
                  <a:txBody>
                    <a:bodyPr/>
                    <a:lstStyle/>
                    <a:p>
                      <a:r>
                        <a:rPr lang="cs-CZ" dirty="0"/>
                        <a:t>Položka </a:t>
                      </a:r>
                    </a:p>
                  </a:txBody>
                  <a:tcPr/>
                </a:tc>
                <a:tc>
                  <a:txBody>
                    <a:bodyPr/>
                    <a:lstStyle/>
                    <a:p>
                      <a:r>
                        <a:rPr lang="cs-CZ" dirty="0"/>
                        <a:t>Běžné období </a:t>
                      </a:r>
                    </a:p>
                  </a:txBody>
                  <a:tcPr/>
                </a:tc>
                <a:tc>
                  <a:txBody>
                    <a:bodyPr/>
                    <a:lstStyle/>
                    <a:p>
                      <a:r>
                        <a:rPr lang="cs-CZ" dirty="0"/>
                        <a:t>Minulé období </a:t>
                      </a:r>
                    </a:p>
                  </a:txBody>
                  <a:tcPr/>
                </a:tc>
                <a:tc>
                  <a:txBody>
                    <a:bodyPr/>
                    <a:lstStyle/>
                    <a:p>
                      <a:r>
                        <a:rPr lang="cs-CZ" dirty="0"/>
                        <a:t>Rozdíl </a:t>
                      </a:r>
                    </a:p>
                  </a:txBody>
                  <a:tcPr/>
                </a:tc>
                <a:tc>
                  <a:txBody>
                    <a:bodyPr/>
                    <a:lstStyle/>
                    <a:p>
                      <a:r>
                        <a:rPr lang="cs-CZ" dirty="0"/>
                        <a:t>Index </a:t>
                      </a:r>
                    </a:p>
                  </a:txBody>
                  <a:tcPr/>
                </a:tc>
                <a:tc>
                  <a:txBody>
                    <a:bodyPr/>
                    <a:lstStyle/>
                    <a:p>
                      <a:r>
                        <a:rPr lang="cs-CZ" dirty="0"/>
                        <a:t>Navýšení (%) </a:t>
                      </a:r>
                    </a:p>
                  </a:txBody>
                  <a:tcPr/>
                </a:tc>
                <a:extLst>
                  <a:ext uri="{0D108BD9-81ED-4DB2-BD59-A6C34878D82A}">
                    <a16:rowId xmlns:a16="http://schemas.microsoft.com/office/drawing/2014/main" val="2880897089"/>
                  </a:ext>
                </a:extLst>
              </a:tr>
              <a:tr h="370840">
                <a:tc>
                  <a:txBody>
                    <a:bodyPr/>
                    <a:lstStyle/>
                    <a:p>
                      <a:endParaRPr lang="cs-CZ"/>
                    </a:p>
                  </a:txBody>
                  <a:tcPr/>
                </a:tc>
                <a:tc>
                  <a:txBody>
                    <a:bodyPr/>
                    <a:lstStyle/>
                    <a:p>
                      <a:r>
                        <a:rPr lang="cs-CZ" dirty="0"/>
                        <a:t>X</a:t>
                      </a:r>
                    </a:p>
                  </a:txBody>
                  <a:tcPr/>
                </a:tc>
                <a:tc>
                  <a:txBody>
                    <a:bodyPr/>
                    <a:lstStyle/>
                    <a:p>
                      <a:r>
                        <a:rPr lang="cs-CZ" dirty="0"/>
                        <a:t>Y</a:t>
                      </a:r>
                    </a:p>
                  </a:txBody>
                  <a:tcPr/>
                </a:tc>
                <a:tc>
                  <a:txBody>
                    <a:bodyPr/>
                    <a:lstStyle/>
                    <a:p>
                      <a:r>
                        <a:rPr lang="cs-CZ" dirty="0"/>
                        <a:t>X-Y</a:t>
                      </a:r>
                    </a:p>
                  </a:txBody>
                  <a:tcPr/>
                </a:tc>
                <a:tc>
                  <a:txBody>
                    <a:bodyPr/>
                    <a:lstStyle/>
                    <a:p>
                      <a:r>
                        <a:rPr lang="cs-CZ" dirty="0"/>
                        <a:t>X/Y</a:t>
                      </a:r>
                    </a:p>
                  </a:txBody>
                  <a:tcPr/>
                </a:tc>
                <a:tc>
                  <a:txBody>
                    <a:bodyPr/>
                    <a:lstStyle/>
                    <a:p>
                      <a:r>
                        <a:rPr lang="cs-CZ" dirty="0"/>
                        <a:t>(X/Y-1)*100</a:t>
                      </a:r>
                    </a:p>
                  </a:txBody>
                  <a:tcPr/>
                </a:tc>
                <a:extLst>
                  <a:ext uri="{0D108BD9-81ED-4DB2-BD59-A6C34878D82A}">
                    <a16:rowId xmlns:a16="http://schemas.microsoft.com/office/drawing/2014/main" val="4018856810"/>
                  </a:ext>
                </a:extLst>
              </a:tr>
            </a:tbl>
          </a:graphicData>
        </a:graphic>
      </p:graphicFrame>
    </p:spTree>
    <p:extLst>
      <p:ext uri="{BB962C8B-B14F-4D97-AF65-F5344CB8AC3E}">
        <p14:creationId xmlns:p14="http://schemas.microsoft.com/office/powerpoint/2010/main" val="882036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E96A17-41D2-845D-4C0E-14194255C047}"/>
              </a:ext>
            </a:extLst>
          </p:cNvPr>
          <p:cNvSpPr>
            <a:spLocks noGrp="1"/>
          </p:cNvSpPr>
          <p:nvPr>
            <p:ph type="title"/>
          </p:nvPr>
        </p:nvSpPr>
        <p:spPr/>
        <p:txBody>
          <a:bodyPr/>
          <a:lstStyle/>
          <a:p>
            <a:r>
              <a:rPr lang="cs-CZ" sz="3200" dirty="0"/>
              <a:t>8. Realizace finanční analýzy</a:t>
            </a:r>
          </a:p>
        </p:txBody>
      </p:sp>
      <p:sp>
        <p:nvSpPr>
          <p:cNvPr id="3" name="Zástupný obsah 2">
            <a:extLst>
              <a:ext uri="{FF2B5EF4-FFF2-40B4-BE49-F238E27FC236}">
                <a16:creationId xmlns:a16="http://schemas.microsoft.com/office/drawing/2014/main" id="{E445A31B-30AE-928A-9237-DAD89BBD6CAC}"/>
              </a:ext>
            </a:extLst>
          </p:cNvPr>
          <p:cNvSpPr>
            <a:spLocks noGrp="1"/>
          </p:cNvSpPr>
          <p:nvPr>
            <p:ph idx="1"/>
          </p:nvPr>
        </p:nvSpPr>
        <p:spPr/>
        <p:txBody>
          <a:bodyPr/>
          <a:lstStyle/>
          <a:p>
            <a:r>
              <a:rPr lang="cs-CZ" sz="1800" b="1" dirty="0">
                <a:solidFill>
                  <a:srgbClr val="C00000"/>
                </a:solidFill>
              </a:rPr>
              <a:t>b. Vertikální analýza</a:t>
            </a:r>
          </a:p>
          <a:p>
            <a:r>
              <a:rPr lang="cs-CZ" sz="1800" dirty="0"/>
              <a:t>Spočívá ve vyjádření jednotlivých položek účetních výkazů jako procentní podíl na určité celkové hodnotě, ke které jsou jednotlivé položky vztaženy. </a:t>
            </a:r>
          </a:p>
          <a:p>
            <a:r>
              <a:rPr lang="cs-CZ" sz="1800" dirty="0"/>
              <a:t>Technika rozboru je zpracována v jednotlivých letech od shora dolů = vertikální analýza</a:t>
            </a:r>
          </a:p>
          <a:p>
            <a:r>
              <a:rPr lang="cs-CZ" sz="1800" dirty="0"/>
              <a:t>Lze ji využít pro meziroční srovnání účetních výkazů v delším časovém horizontu, nebo pro mezipodnikové srovnání s jinými podniky v tomtéž oboru, jelikož nepodléhá vlivu inflace. </a:t>
            </a:r>
          </a:p>
          <a:p>
            <a:endParaRPr lang="cs-CZ" dirty="0"/>
          </a:p>
        </p:txBody>
      </p:sp>
      <p:graphicFrame>
        <p:nvGraphicFramePr>
          <p:cNvPr id="4" name="Tabulka 4">
            <a:extLst>
              <a:ext uri="{FF2B5EF4-FFF2-40B4-BE49-F238E27FC236}">
                <a16:creationId xmlns:a16="http://schemas.microsoft.com/office/drawing/2014/main" id="{DA000106-8611-772B-CB22-1FF52C1E4543}"/>
              </a:ext>
            </a:extLst>
          </p:cNvPr>
          <p:cNvGraphicFramePr>
            <a:graphicFrameLocks noGrp="1"/>
          </p:cNvGraphicFramePr>
          <p:nvPr>
            <p:extLst>
              <p:ext uri="{D42A27DB-BD31-4B8C-83A1-F6EECF244321}">
                <p14:modId xmlns:p14="http://schemas.microsoft.com/office/powerpoint/2010/main" val="2334738818"/>
              </p:ext>
            </p:extLst>
          </p:nvPr>
        </p:nvGraphicFramePr>
        <p:xfrm>
          <a:off x="540000" y="4670044"/>
          <a:ext cx="7940122" cy="1244600"/>
        </p:xfrm>
        <a:graphic>
          <a:graphicData uri="http://schemas.openxmlformats.org/drawingml/2006/table">
            <a:tbl>
              <a:tblPr firstRow="1" bandRow="1">
                <a:tableStyleId>{21E4AEA4-8DFA-4A89-87EB-49C32662AFE0}</a:tableStyleId>
              </a:tblPr>
              <a:tblGrid>
                <a:gridCol w="1323354">
                  <a:extLst>
                    <a:ext uri="{9D8B030D-6E8A-4147-A177-3AD203B41FA5}">
                      <a16:colId xmlns:a16="http://schemas.microsoft.com/office/drawing/2014/main" val="2493536769"/>
                    </a:ext>
                  </a:extLst>
                </a:gridCol>
                <a:gridCol w="1186559">
                  <a:extLst>
                    <a:ext uri="{9D8B030D-6E8A-4147-A177-3AD203B41FA5}">
                      <a16:colId xmlns:a16="http://schemas.microsoft.com/office/drawing/2014/main" val="4224193643"/>
                    </a:ext>
                  </a:extLst>
                </a:gridCol>
                <a:gridCol w="1243438">
                  <a:extLst>
                    <a:ext uri="{9D8B030D-6E8A-4147-A177-3AD203B41FA5}">
                      <a16:colId xmlns:a16="http://schemas.microsoft.com/office/drawing/2014/main" val="3054836515"/>
                    </a:ext>
                  </a:extLst>
                </a:gridCol>
                <a:gridCol w="1203400">
                  <a:extLst>
                    <a:ext uri="{9D8B030D-6E8A-4147-A177-3AD203B41FA5}">
                      <a16:colId xmlns:a16="http://schemas.microsoft.com/office/drawing/2014/main" val="476966494"/>
                    </a:ext>
                  </a:extLst>
                </a:gridCol>
                <a:gridCol w="1295029">
                  <a:extLst>
                    <a:ext uri="{9D8B030D-6E8A-4147-A177-3AD203B41FA5}">
                      <a16:colId xmlns:a16="http://schemas.microsoft.com/office/drawing/2014/main" val="2925972962"/>
                    </a:ext>
                  </a:extLst>
                </a:gridCol>
                <a:gridCol w="1688342">
                  <a:extLst>
                    <a:ext uri="{9D8B030D-6E8A-4147-A177-3AD203B41FA5}">
                      <a16:colId xmlns:a16="http://schemas.microsoft.com/office/drawing/2014/main" val="1557523234"/>
                    </a:ext>
                  </a:extLst>
                </a:gridCol>
              </a:tblGrid>
              <a:tr h="370840">
                <a:tc>
                  <a:txBody>
                    <a:bodyPr/>
                    <a:lstStyle/>
                    <a:p>
                      <a:r>
                        <a:rPr lang="cs-CZ" dirty="0"/>
                        <a:t>Položka </a:t>
                      </a:r>
                    </a:p>
                  </a:txBody>
                  <a:tcPr/>
                </a:tc>
                <a:tc>
                  <a:txBody>
                    <a:bodyPr/>
                    <a:lstStyle/>
                    <a:p>
                      <a:r>
                        <a:rPr lang="cs-CZ" dirty="0"/>
                        <a:t>Běžné období </a:t>
                      </a:r>
                    </a:p>
                  </a:txBody>
                  <a:tcPr/>
                </a:tc>
                <a:tc>
                  <a:txBody>
                    <a:bodyPr/>
                    <a:lstStyle/>
                    <a:p>
                      <a:r>
                        <a:rPr lang="cs-CZ" dirty="0"/>
                        <a:t>Minulé období </a:t>
                      </a:r>
                    </a:p>
                  </a:txBody>
                  <a:tcPr/>
                </a:tc>
                <a:tc>
                  <a:txBody>
                    <a:bodyPr/>
                    <a:lstStyle/>
                    <a:p>
                      <a:r>
                        <a:rPr lang="cs-CZ" dirty="0"/>
                        <a:t>Podíl (%)</a:t>
                      </a:r>
                    </a:p>
                    <a:p>
                      <a:r>
                        <a:rPr lang="cs-CZ" dirty="0"/>
                        <a:t>Běžné </a:t>
                      </a:r>
                      <a:r>
                        <a:rPr lang="cs-CZ" dirty="0" err="1"/>
                        <a:t>obd</a:t>
                      </a:r>
                      <a:r>
                        <a:rPr lang="cs-CZ" dirty="0"/>
                        <a:t>. </a:t>
                      </a:r>
                    </a:p>
                  </a:txBody>
                  <a:tcPr/>
                </a:tc>
                <a:tc>
                  <a:txBody>
                    <a:bodyPr/>
                    <a:lstStyle/>
                    <a:p>
                      <a:r>
                        <a:rPr lang="cs-CZ" dirty="0"/>
                        <a:t>Podíl (%)</a:t>
                      </a:r>
                    </a:p>
                    <a:p>
                      <a:r>
                        <a:rPr lang="cs-CZ" dirty="0"/>
                        <a:t>Minulé </a:t>
                      </a:r>
                      <a:r>
                        <a:rPr lang="cs-CZ" dirty="0" err="1"/>
                        <a:t>obd</a:t>
                      </a:r>
                      <a:r>
                        <a:rPr lang="cs-CZ" dirty="0"/>
                        <a:t>. </a:t>
                      </a:r>
                    </a:p>
                  </a:txBody>
                  <a:tcPr/>
                </a:tc>
                <a:tc>
                  <a:txBody>
                    <a:bodyPr/>
                    <a:lstStyle/>
                    <a:p>
                      <a:r>
                        <a:rPr lang="cs-CZ" dirty="0"/>
                        <a:t>Změna struktury (%) </a:t>
                      </a:r>
                    </a:p>
                  </a:txBody>
                  <a:tcPr/>
                </a:tc>
                <a:extLst>
                  <a:ext uri="{0D108BD9-81ED-4DB2-BD59-A6C34878D82A}">
                    <a16:rowId xmlns:a16="http://schemas.microsoft.com/office/drawing/2014/main" val="1361273793"/>
                  </a:ext>
                </a:extLst>
              </a:tr>
              <a:tr h="370840">
                <a:tc>
                  <a:txBody>
                    <a:bodyPr/>
                    <a:lstStyle/>
                    <a:p>
                      <a:r>
                        <a:rPr lang="cs-CZ" dirty="0"/>
                        <a:t>Suma aktiv</a:t>
                      </a:r>
                    </a:p>
                  </a:txBody>
                  <a:tcPr/>
                </a:tc>
                <a:tc>
                  <a:txBody>
                    <a:bodyPr/>
                    <a:lstStyle/>
                    <a:p>
                      <a:r>
                        <a:rPr lang="cs-CZ" dirty="0"/>
                        <a:t>X</a:t>
                      </a:r>
                    </a:p>
                  </a:txBody>
                  <a:tcPr/>
                </a:tc>
                <a:tc>
                  <a:txBody>
                    <a:bodyPr/>
                    <a:lstStyle/>
                    <a:p>
                      <a:r>
                        <a:rPr lang="cs-CZ" dirty="0"/>
                        <a:t>Y</a:t>
                      </a:r>
                    </a:p>
                  </a:txBody>
                  <a:tcPr/>
                </a:tc>
                <a:tc>
                  <a:txBody>
                    <a:bodyPr/>
                    <a:lstStyle/>
                    <a:p>
                      <a:r>
                        <a:rPr lang="cs-CZ" dirty="0"/>
                        <a:t>X/X*100</a:t>
                      </a:r>
                    </a:p>
                  </a:txBody>
                  <a:tcPr/>
                </a:tc>
                <a:tc>
                  <a:txBody>
                    <a:bodyPr/>
                    <a:lstStyle/>
                    <a:p>
                      <a:r>
                        <a:rPr lang="cs-CZ" dirty="0"/>
                        <a:t>Y/Y*100</a:t>
                      </a:r>
                    </a:p>
                  </a:txBody>
                  <a:tcPr/>
                </a:tc>
                <a:tc>
                  <a:txBody>
                    <a:bodyPr/>
                    <a:lstStyle/>
                    <a:p>
                      <a:r>
                        <a:rPr lang="cs-CZ" dirty="0"/>
                        <a:t>(X/X-Y/Y)*100</a:t>
                      </a:r>
                    </a:p>
                  </a:txBody>
                  <a:tcPr/>
                </a:tc>
                <a:extLst>
                  <a:ext uri="{0D108BD9-81ED-4DB2-BD59-A6C34878D82A}">
                    <a16:rowId xmlns:a16="http://schemas.microsoft.com/office/drawing/2014/main" val="906821130"/>
                  </a:ext>
                </a:extLst>
              </a:tr>
              <a:tr h="370840">
                <a:tc>
                  <a:txBody>
                    <a:bodyPr/>
                    <a:lstStyle/>
                    <a:p>
                      <a:r>
                        <a:rPr lang="cs-CZ" dirty="0"/>
                        <a:t>Aktivum 1</a:t>
                      </a:r>
                    </a:p>
                  </a:txBody>
                  <a:tcPr/>
                </a:tc>
                <a:tc>
                  <a:txBody>
                    <a:bodyPr/>
                    <a:lstStyle/>
                    <a:p>
                      <a:r>
                        <a:rPr lang="cs-CZ" dirty="0"/>
                        <a:t>X1</a:t>
                      </a:r>
                    </a:p>
                  </a:txBody>
                  <a:tcPr/>
                </a:tc>
                <a:tc>
                  <a:txBody>
                    <a:bodyPr/>
                    <a:lstStyle/>
                    <a:p>
                      <a:r>
                        <a:rPr lang="cs-CZ" dirty="0"/>
                        <a:t>Y1</a:t>
                      </a:r>
                    </a:p>
                  </a:txBody>
                  <a:tcPr/>
                </a:tc>
                <a:tc>
                  <a:txBody>
                    <a:bodyPr/>
                    <a:lstStyle/>
                    <a:p>
                      <a:r>
                        <a:rPr lang="cs-CZ" dirty="0"/>
                        <a:t>X1/X*100</a:t>
                      </a:r>
                    </a:p>
                  </a:txBody>
                  <a:tcPr/>
                </a:tc>
                <a:tc>
                  <a:txBody>
                    <a:bodyPr/>
                    <a:lstStyle/>
                    <a:p>
                      <a:r>
                        <a:rPr lang="cs-CZ" dirty="0"/>
                        <a:t>Y1/Y*100</a:t>
                      </a:r>
                    </a:p>
                  </a:txBody>
                  <a:tcPr/>
                </a:tc>
                <a:tc>
                  <a:txBody>
                    <a:bodyPr/>
                    <a:lstStyle/>
                    <a:p>
                      <a:r>
                        <a:rPr lang="cs-CZ" dirty="0"/>
                        <a:t>(X1/X-Y1/Y)*100</a:t>
                      </a:r>
                    </a:p>
                  </a:txBody>
                  <a:tcPr/>
                </a:tc>
                <a:extLst>
                  <a:ext uri="{0D108BD9-81ED-4DB2-BD59-A6C34878D82A}">
                    <a16:rowId xmlns:a16="http://schemas.microsoft.com/office/drawing/2014/main" val="3557221173"/>
                  </a:ext>
                </a:extLst>
              </a:tr>
            </a:tbl>
          </a:graphicData>
        </a:graphic>
      </p:graphicFrame>
    </p:spTree>
    <p:extLst>
      <p:ext uri="{BB962C8B-B14F-4D97-AF65-F5344CB8AC3E}">
        <p14:creationId xmlns:p14="http://schemas.microsoft.com/office/powerpoint/2010/main" val="318279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E65F95-7FED-4D73-6D60-D3CA39D00723}"/>
              </a:ext>
            </a:extLst>
          </p:cNvPr>
          <p:cNvSpPr>
            <a:spLocks noGrp="1"/>
          </p:cNvSpPr>
          <p:nvPr>
            <p:ph type="title"/>
          </p:nvPr>
        </p:nvSpPr>
        <p:spPr/>
        <p:txBody>
          <a:bodyPr/>
          <a:lstStyle/>
          <a:p>
            <a:r>
              <a:rPr lang="cs-CZ" sz="3200" dirty="0"/>
              <a:t>8. Realizace finanční analýzy</a:t>
            </a:r>
          </a:p>
        </p:txBody>
      </p:sp>
      <p:sp>
        <p:nvSpPr>
          <p:cNvPr id="3" name="Zástupný obsah 2">
            <a:extLst>
              <a:ext uri="{FF2B5EF4-FFF2-40B4-BE49-F238E27FC236}">
                <a16:creationId xmlns:a16="http://schemas.microsoft.com/office/drawing/2014/main" id="{775DF08E-C95A-DF6B-9C10-E08834D2789E}"/>
              </a:ext>
            </a:extLst>
          </p:cNvPr>
          <p:cNvSpPr>
            <a:spLocks noGrp="1"/>
          </p:cNvSpPr>
          <p:nvPr>
            <p:ph idx="1"/>
          </p:nvPr>
        </p:nvSpPr>
        <p:spPr/>
        <p:txBody>
          <a:bodyPr>
            <a:normAutofit fontScale="92500" lnSpcReduction="20000"/>
          </a:bodyPr>
          <a:lstStyle/>
          <a:p>
            <a:r>
              <a:rPr lang="cs-CZ" b="1" dirty="0">
                <a:solidFill>
                  <a:srgbClr val="C00000"/>
                </a:solidFill>
              </a:rPr>
              <a:t>c. Analýza rozdílových ukazatelů</a:t>
            </a:r>
            <a:endParaRPr lang="cs-CZ" dirty="0"/>
          </a:p>
          <a:p>
            <a:r>
              <a:rPr lang="cs-CZ" sz="1900" dirty="0"/>
              <a:t>Čistý pracovní kapitál je významným indikátorem pro platební schopnost podniku. Výsledná hodnota by měla být  kladná. Pokud má zápornou hodnotu, jedná se o nekrytý dluh. </a:t>
            </a:r>
          </a:p>
          <a:p>
            <a:pPr marL="0" indent="0" algn="ctr">
              <a:buNone/>
            </a:pPr>
            <a:r>
              <a:rPr lang="cs-CZ" sz="1900" i="1" dirty="0">
                <a:latin typeface="+mn-lt"/>
              </a:rPr>
              <a:t>Č𝑃𝐾=𝑜𝑏</a:t>
            </a:r>
            <a:r>
              <a:rPr lang="cs-CZ" sz="1900" i="1" dirty="0" err="1">
                <a:latin typeface="+mn-lt"/>
              </a:rPr>
              <a:t>ěžná</a:t>
            </a:r>
            <a:r>
              <a:rPr lang="cs-CZ" sz="1900" i="1" dirty="0">
                <a:latin typeface="+mn-lt"/>
              </a:rPr>
              <a:t> 𝑎𝑘𝑡𝑖𝑣𝑎 −𝑘𝑟á𝑡𝑘𝑜𝑑𝑜𝑏é 𝑧á𝑣𝑎𝑧𝑘𝑦</a:t>
            </a:r>
          </a:p>
          <a:p>
            <a:endParaRPr lang="cs-CZ" dirty="0"/>
          </a:p>
          <a:p>
            <a:r>
              <a:rPr lang="cs-CZ" sz="1900" dirty="0"/>
              <a:t>Čisté pohotové prostředky jsou peníze v hotovosti a na běžných účtech.</a:t>
            </a:r>
          </a:p>
          <a:p>
            <a:pPr marL="0" indent="0" algn="ctr">
              <a:buNone/>
            </a:pPr>
            <a:r>
              <a:rPr lang="cs-CZ" sz="1900" i="1" dirty="0">
                <a:latin typeface="+mn-lt"/>
              </a:rPr>
              <a:t>Č𝑃𝑃=𝑝𝑜ℎ𝑜𝑡𝑜𝑣é 𝑝𝑒𝑛</a:t>
            </a:r>
            <a:r>
              <a:rPr lang="cs-CZ" sz="1900" i="1" dirty="0" err="1">
                <a:latin typeface="+mn-lt"/>
              </a:rPr>
              <a:t>ěžní</a:t>
            </a:r>
            <a:r>
              <a:rPr lang="cs-CZ" sz="1900" i="1" dirty="0">
                <a:latin typeface="+mn-lt"/>
              </a:rPr>
              <a:t> 𝑝𝑟𝑜𝑠𝑡ř𝑒𝑑𝑘𝑦 −𝑜𝑘𝑎𝑚ž𝑖𝑡ě 𝑠𝑝𝑙𝑎𝑡𝑛é 𝑧á𝑣𝑎𝑧𝑘𝑦</a:t>
            </a:r>
          </a:p>
          <a:p>
            <a:endParaRPr lang="cs-CZ" dirty="0"/>
          </a:p>
          <a:p>
            <a:r>
              <a:rPr lang="cs-CZ" sz="1900" dirty="0"/>
              <a:t>Čistý peněžní majetek vedle pohotových peněžních prostředků a jejich ekvivalentů zahrnuje do oběžných aktiv také krátkodobé pohledávky očištěné od nevymahatelných pohledávek. </a:t>
            </a:r>
          </a:p>
          <a:p>
            <a:pPr marL="0" indent="0" algn="ctr">
              <a:buNone/>
            </a:pPr>
            <a:r>
              <a:rPr lang="cs-CZ" sz="1900" i="1" dirty="0">
                <a:latin typeface="+mn-lt"/>
              </a:rPr>
              <a:t>Č𝑃𝑀=𝑜𝑏</a:t>
            </a:r>
            <a:r>
              <a:rPr lang="cs-CZ" sz="1900" i="1" dirty="0" err="1">
                <a:latin typeface="+mn-lt"/>
              </a:rPr>
              <a:t>ěžná</a:t>
            </a:r>
            <a:r>
              <a:rPr lang="cs-CZ" sz="1900" i="1" dirty="0">
                <a:latin typeface="+mn-lt"/>
              </a:rPr>
              <a:t> 𝑎𝑘𝑡𝑖𝑣𝑎 −𝑧á𝑠𝑜𝑏𝑦 −𝑛𝑒𝑙𝑖𝑘𝑣𝑖𝑑𝑛í 𝑝𝑜ℎ𝑙𝑒𝑑á𝑣𝑘𝑦 −𝑘𝑟á𝑡𝑘𝑜𝑑𝑜𝑏á 𝑝𝑎𝑠𝑖𝑣𝑎</a:t>
            </a:r>
          </a:p>
          <a:p>
            <a:endParaRPr lang="cs-CZ" dirty="0"/>
          </a:p>
        </p:txBody>
      </p:sp>
    </p:spTree>
    <p:extLst>
      <p:ext uri="{BB962C8B-B14F-4D97-AF65-F5344CB8AC3E}">
        <p14:creationId xmlns:p14="http://schemas.microsoft.com/office/powerpoint/2010/main" val="2661958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406AC2-52CD-18F8-D860-2348387CC2BA}"/>
              </a:ext>
            </a:extLst>
          </p:cNvPr>
          <p:cNvSpPr>
            <a:spLocks noGrp="1"/>
          </p:cNvSpPr>
          <p:nvPr>
            <p:ph type="title"/>
          </p:nvPr>
        </p:nvSpPr>
        <p:spPr/>
        <p:txBody>
          <a:bodyPr/>
          <a:lstStyle/>
          <a:p>
            <a:r>
              <a:rPr lang="cs-CZ" sz="3200" dirty="0"/>
              <a:t>8. Realizace finanční analýzy</a:t>
            </a:r>
          </a:p>
        </p:txBody>
      </p:sp>
      <p:sp>
        <p:nvSpPr>
          <p:cNvPr id="3" name="Zástupný obsah 2">
            <a:extLst>
              <a:ext uri="{FF2B5EF4-FFF2-40B4-BE49-F238E27FC236}">
                <a16:creationId xmlns:a16="http://schemas.microsoft.com/office/drawing/2014/main" id="{7E8B44EE-4924-DC38-4EDB-28CF4F8974BA}"/>
              </a:ext>
            </a:extLst>
          </p:cNvPr>
          <p:cNvSpPr>
            <a:spLocks noGrp="1"/>
          </p:cNvSpPr>
          <p:nvPr>
            <p:ph idx="1"/>
          </p:nvPr>
        </p:nvSpPr>
        <p:spPr/>
        <p:txBody>
          <a:bodyPr>
            <a:noAutofit/>
          </a:bodyPr>
          <a:lstStyle/>
          <a:p>
            <a:r>
              <a:rPr lang="cs-CZ" sz="1800" b="1" dirty="0">
                <a:solidFill>
                  <a:srgbClr val="C00000"/>
                </a:solidFill>
              </a:rPr>
              <a:t>d. Poměrové ukazatele a komparativní analýza</a:t>
            </a:r>
          </a:p>
          <a:p>
            <a:r>
              <a:rPr lang="cs-CZ" sz="1800" dirty="0"/>
              <a:t>Základem finanční analýzy jsou finanční poměrové ukazatele, které vznikají jako podíl dvou absolutních ukazatelů.</a:t>
            </a:r>
          </a:p>
          <a:p>
            <a:r>
              <a:rPr lang="cs-CZ" sz="1800" b="1" dirty="0"/>
              <a:t>Hlavní skupiny poměrových ukazatelů:</a:t>
            </a:r>
          </a:p>
          <a:p>
            <a:pPr marL="457200" indent="-457200">
              <a:buFont typeface="+mj-lt"/>
              <a:buAutoNum type="arabicPeriod"/>
            </a:pPr>
            <a:r>
              <a:rPr lang="cs-CZ" sz="1800" dirty="0"/>
              <a:t>Ukazatele likvidity – měří schopnost podniku hradit své splatné závazky.</a:t>
            </a:r>
          </a:p>
          <a:p>
            <a:pPr marL="457200" indent="-457200">
              <a:buFont typeface="+mj-lt"/>
              <a:buAutoNum type="arabicPeriod"/>
            </a:pPr>
            <a:r>
              <a:rPr lang="cs-CZ" sz="1800" dirty="0"/>
              <a:t>Ukazatele aktivity – měří schopnost podniku využívat své zdroje.</a:t>
            </a:r>
          </a:p>
          <a:p>
            <a:pPr marL="457200" indent="-457200">
              <a:buFont typeface="+mj-lt"/>
              <a:buAutoNum type="arabicPeriod"/>
            </a:pPr>
            <a:r>
              <a:rPr lang="cs-CZ" sz="1800" dirty="0"/>
              <a:t>Ukazatele zadluženosti – měří rozsah, v jakém je podnik financován cizím kapitálem.</a:t>
            </a:r>
          </a:p>
          <a:p>
            <a:pPr marL="457200" indent="-457200">
              <a:buFont typeface="+mj-lt"/>
              <a:buAutoNum type="arabicPeriod"/>
            </a:pPr>
            <a:r>
              <a:rPr lang="cs-CZ" sz="1800" dirty="0"/>
              <a:t>Ukazatele rentability (výnosnosti) – měří jak efektivně dokáže podnik zhodnotit vložený kapitál. </a:t>
            </a:r>
          </a:p>
          <a:p>
            <a:pPr marL="457200" indent="-457200">
              <a:buFont typeface="+mj-lt"/>
              <a:buAutoNum type="arabicPeriod"/>
            </a:pPr>
            <a:r>
              <a:rPr lang="cs-CZ" sz="1800" dirty="0"/>
              <a:t>Ukazatele kapitálového trhu – měří pozici podniku na trhu cenných papírů – schopnost podniku zhodnotit vložené investice – ukazatel  P/E.</a:t>
            </a:r>
          </a:p>
        </p:txBody>
      </p:sp>
    </p:spTree>
    <p:extLst>
      <p:ext uri="{BB962C8B-B14F-4D97-AF65-F5344CB8AC3E}">
        <p14:creationId xmlns:p14="http://schemas.microsoft.com/office/powerpoint/2010/main" val="1691463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B14F78-2EEB-7EAC-43CF-740517118063}"/>
              </a:ext>
            </a:extLst>
          </p:cNvPr>
          <p:cNvSpPr>
            <a:spLocks noGrp="1"/>
          </p:cNvSpPr>
          <p:nvPr>
            <p:ph type="title"/>
          </p:nvPr>
        </p:nvSpPr>
        <p:spPr/>
        <p:txBody>
          <a:bodyPr/>
          <a:lstStyle/>
          <a:p>
            <a:r>
              <a:rPr lang="cs-CZ" sz="3200" dirty="0"/>
              <a:t>8.1 Poměrové ukazatele</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4930B08D-1F47-9B8E-0B15-DD57020C25BA}"/>
                  </a:ext>
                </a:extLst>
              </p:cNvPr>
              <p:cNvSpPr>
                <a:spLocks noGrp="1"/>
              </p:cNvSpPr>
              <p:nvPr>
                <p:ph idx="1"/>
              </p:nvPr>
            </p:nvSpPr>
            <p:spPr>
              <a:xfrm>
                <a:off x="540000" y="1825624"/>
                <a:ext cx="8064000" cy="4399811"/>
              </a:xfrm>
            </p:spPr>
            <p:txBody>
              <a:bodyPr>
                <a:normAutofit fontScale="70000" lnSpcReduction="20000"/>
              </a:bodyPr>
              <a:lstStyle/>
              <a:p>
                <a:r>
                  <a:rPr lang="cs-CZ" sz="2300" b="1" dirty="0">
                    <a:solidFill>
                      <a:srgbClr val="C00000"/>
                    </a:solidFill>
                  </a:rPr>
                  <a:t>a. Ukazatele rentability </a:t>
                </a:r>
              </a:p>
              <a:p>
                <a:r>
                  <a:rPr lang="cs-CZ" sz="2300" dirty="0"/>
                  <a:t>Ukazatele měří výsledek podnikového snažení (hrubý, čistý), ukazují kombinovaný vliv likvidity, aktivity a zadluženosti na zisk podniku.</a:t>
                </a:r>
              </a:p>
              <a:p>
                <a:r>
                  <a:rPr lang="cs-CZ" sz="2300" b="1" dirty="0"/>
                  <a:t>Rentabilita aktiv </a:t>
                </a:r>
                <a:r>
                  <a:rPr lang="cs-CZ" sz="2300" dirty="0"/>
                  <a:t>vyjadřuje celkovou efektivnost podniku. 	</a:t>
                </a:r>
                <a:r>
                  <a:rPr lang="cs-CZ" sz="2000" dirty="0"/>
                  <a:t>	</a:t>
                </a:r>
                <a:endParaRPr lang="cs-CZ" sz="2000" i="1" dirty="0">
                  <a:latin typeface="Cambria Math" panose="02040503050406030204" pitchFamily="18" charset="0"/>
                </a:endParaRPr>
              </a:p>
              <a:p>
                <a:pPr marL="0" indent="0">
                  <a:buFont typeface="Arial"/>
                  <a:buNone/>
                </a:pPr>
                <a14:m>
                  <m:oMathPara xmlns:m="http://schemas.openxmlformats.org/officeDocument/2006/math">
                    <m:oMathParaPr>
                      <m:jc m:val="centerGroup"/>
                    </m:oMathParaPr>
                    <m:oMath xmlns:m="http://schemas.openxmlformats.org/officeDocument/2006/math">
                      <m:r>
                        <a:rPr lang="cs-CZ" sz="1800" i="1" smtClean="0">
                          <a:latin typeface="Cambria Math" panose="02040503050406030204" pitchFamily="18" charset="0"/>
                        </a:rPr>
                        <m:t>𝑅𝑂𝐴</m:t>
                      </m:r>
                      <m:r>
                        <a:rPr lang="cs-CZ" sz="1800" i="1" smtClean="0">
                          <a:latin typeface="Cambria Math" panose="02040503050406030204" pitchFamily="18" charset="0"/>
                        </a:rPr>
                        <m:t>=</m:t>
                      </m:r>
                      <m:f>
                        <m:fPr>
                          <m:ctrlPr>
                            <a:rPr lang="cs-CZ" sz="1800" i="1" smtClean="0">
                              <a:latin typeface="Cambria Math" panose="02040503050406030204" pitchFamily="18" charset="0"/>
                            </a:rPr>
                          </m:ctrlPr>
                        </m:fPr>
                        <m:num>
                          <m:r>
                            <a:rPr lang="cs-CZ" sz="1800" i="1" smtClean="0">
                              <a:latin typeface="Cambria Math" panose="02040503050406030204" pitchFamily="18" charset="0"/>
                            </a:rPr>
                            <m:t>𝐸𝐵𝐼𝑇</m:t>
                          </m:r>
                        </m:num>
                        <m:den>
                          <m:r>
                            <a:rPr lang="cs-CZ" sz="1800" i="1" smtClean="0">
                              <a:latin typeface="Cambria Math" panose="02040503050406030204" pitchFamily="18" charset="0"/>
                            </a:rPr>
                            <m:t>𝑎𝑘𝑡𝑖𝑣𝑎</m:t>
                          </m:r>
                          <m:r>
                            <a:rPr lang="cs-CZ" sz="1800" i="1" smtClean="0">
                              <a:latin typeface="Cambria Math" panose="02040503050406030204" pitchFamily="18" charset="0"/>
                            </a:rPr>
                            <m:t> </m:t>
                          </m:r>
                          <m:r>
                            <a:rPr lang="cs-CZ" sz="1800" i="1" smtClean="0">
                              <a:latin typeface="Cambria Math" panose="02040503050406030204" pitchFamily="18" charset="0"/>
                            </a:rPr>
                            <m:t>𝑐𝑒𝑙𝑘𝑒𝑚</m:t>
                          </m:r>
                        </m:den>
                      </m:f>
                      <m:r>
                        <a:rPr lang="cs-CZ" sz="1800" i="1" smtClean="0">
                          <a:latin typeface="Cambria Math" panose="02040503050406030204" pitchFamily="18" charset="0"/>
                        </a:rPr>
                        <m:t>∗100</m:t>
                      </m:r>
                    </m:oMath>
                  </m:oMathPara>
                </a14:m>
                <a:endParaRPr lang="cs-CZ" sz="1800" dirty="0"/>
              </a:p>
              <a:p>
                <a:pPr marL="0" indent="0">
                  <a:buFont typeface="Arial"/>
                  <a:buNone/>
                </a:pPr>
                <a:endParaRPr lang="cs-CZ" sz="2000" dirty="0"/>
              </a:p>
              <a:p>
                <a:r>
                  <a:rPr lang="cs-CZ" sz="2300" b="1" dirty="0"/>
                  <a:t>Rentabilita tržeb </a:t>
                </a:r>
                <a:r>
                  <a:rPr lang="cs-CZ" sz="2300" dirty="0"/>
                  <a:t>vyjadřuje schopnost podniku dosahovat zisku při dané úrovni tržeb. Kolik kč zisku dokáže podnik vyprodukovat na 1 kč tržeb. </a:t>
                </a:r>
              </a:p>
              <a:p>
                <a:pPr marL="0" indent="0">
                  <a:buFont typeface="Arial"/>
                  <a:buNone/>
                </a:pPr>
                <a14:m>
                  <m:oMathPara xmlns:m="http://schemas.openxmlformats.org/officeDocument/2006/math">
                    <m:oMathParaPr>
                      <m:jc m:val="centerGroup"/>
                    </m:oMathParaPr>
                    <m:oMath xmlns:m="http://schemas.openxmlformats.org/officeDocument/2006/math">
                      <m:r>
                        <a:rPr lang="cs-CZ" sz="1800" i="1" smtClean="0">
                          <a:latin typeface="Cambria Math" panose="02040503050406030204" pitchFamily="18" charset="0"/>
                        </a:rPr>
                        <m:t>𝑅𝑂𝑆</m:t>
                      </m:r>
                      <m:r>
                        <a:rPr lang="cs-CZ" sz="1800" i="1" smtClean="0">
                          <a:latin typeface="Cambria Math" panose="02040503050406030204" pitchFamily="18" charset="0"/>
                        </a:rPr>
                        <m:t>=</m:t>
                      </m:r>
                      <m:f>
                        <m:fPr>
                          <m:ctrlPr>
                            <a:rPr lang="cs-CZ" sz="1800" i="1" smtClean="0">
                              <a:latin typeface="Cambria Math" panose="02040503050406030204" pitchFamily="18" charset="0"/>
                            </a:rPr>
                          </m:ctrlPr>
                        </m:fPr>
                        <m:num>
                          <m:r>
                            <a:rPr lang="cs-CZ" sz="1800" i="1" smtClean="0">
                              <a:latin typeface="Cambria Math" panose="02040503050406030204" pitchFamily="18" charset="0"/>
                            </a:rPr>
                            <m:t>𝐸𝐵𝑇</m:t>
                          </m:r>
                        </m:num>
                        <m:den>
                          <m:r>
                            <a:rPr lang="cs-CZ" sz="1800" i="1" smtClean="0">
                              <a:latin typeface="Cambria Math" panose="02040503050406030204" pitchFamily="18" charset="0"/>
                            </a:rPr>
                            <m:t>𝑡𝑟</m:t>
                          </m:r>
                          <m:r>
                            <a:rPr lang="cs-CZ" sz="1800" i="1" smtClean="0">
                              <a:latin typeface="Cambria Math" panose="02040503050406030204" pitchFamily="18" charset="0"/>
                            </a:rPr>
                            <m:t>ž</m:t>
                          </m:r>
                          <m:r>
                            <a:rPr lang="cs-CZ" sz="1800" i="1" smtClean="0">
                              <a:latin typeface="Cambria Math" panose="02040503050406030204" pitchFamily="18" charset="0"/>
                            </a:rPr>
                            <m:t>𝑏𝑦</m:t>
                          </m:r>
                          <m:r>
                            <a:rPr lang="cs-CZ" sz="1800" i="1" smtClean="0">
                              <a:latin typeface="Cambria Math" panose="02040503050406030204" pitchFamily="18" charset="0"/>
                            </a:rPr>
                            <m:t> </m:t>
                          </m:r>
                          <m:r>
                            <a:rPr lang="cs-CZ" sz="1800" i="1" smtClean="0">
                              <a:latin typeface="Cambria Math" panose="02040503050406030204" pitchFamily="18" charset="0"/>
                            </a:rPr>
                            <m:t>𝑐𝑒𝑙𝑘𝑒𝑚</m:t>
                          </m:r>
                        </m:den>
                      </m:f>
                      <m:r>
                        <a:rPr lang="cs-CZ" sz="1800" i="1" smtClean="0">
                          <a:latin typeface="Cambria Math" panose="02040503050406030204" pitchFamily="18" charset="0"/>
                        </a:rPr>
                        <m:t>∗100</m:t>
                      </m:r>
                    </m:oMath>
                  </m:oMathPara>
                </a14:m>
                <a:endParaRPr lang="cs-CZ" sz="1800" dirty="0"/>
              </a:p>
              <a:p>
                <a:pPr marL="0" indent="0">
                  <a:buFont typeface="Arial"/>
                  <a:buNone/>
                </a:pPr>
                <a:endParaRPr lang="cs-CZ" sz="2000" dirty="0"/>
              </a:p>
              <a:p>
                <a:r>
                  <a:rPr lang="cs-CZ" sz="2300" b="1" dirty="0"/>
                  <a:t>Rentabilita vlastního kapitálu </a:t>
                </a:r>
                <a:r>
                  <a:rPr lang="cs-CZ" sz="2300" dirty="0"/>
                  <a:t>hodnotí výnosnost kapitálu, který do podniku vložili vlastníci. </a:t>
                </a:r>
                <a:endParaRPr lang="cs-CZ" sz="2300" i="1" dirty="0"/>
              </a:p>
              <a:p>
                <a:pPr marL="0" indent="0">
                  <a:buFont typeface="Arial"/>
                  <a:buNone/>
                </a:pPr>
                <a14:m>
                  <m:oMathPara xmlns:m="http://schemas.openxmlformats.org/officeDocument/2006/math">
                    <m:oMathParaPr>
                      <m:jc m:val="centerGroup"/>
                    </m:oMathParaPr>
                    <m:oMath xmlns:m="http://schemas.openxmlformats.org/officeDocument/2006/math">
                      <m:r>
                        <a:rPr lang="cs-CZ" sz="1800" i="1" smtClean="0">
                          <a:latin typeface="Cambria Math" panose="02040503050406030204" pitchFamily="18" charset="0"/>
                        </a:rPr>
                        <m:t>𝑅𝑂𝐸</m:t>
                      </m:r>
                      <m:r>
                        <a:rPr lang="cs-CZ" sz="1800" i="1" smtClean="0">
                          <a:latin typeface="Cambria Math" panose="02040503050406030204" pitchFamily="18" charset="0"/>
                        </a:rPr>
                        <m:t>=</m:t>
                      </m:r>
                      <m:f>
                        <m:fPr>
                          <m:ctrlPr>
                            <a:rPr lang="cs-CZ" sz="1800" i="1" smtClean="0">
                              <a:latin typeface="Cambria Math" panose="02040503050406030204" pitchFamily="18" charset="0"/>
                            </a:rPr>
                          </m:ctrlPr>
                        </m:fPr>
                        <m:num>
                          <m:r>
                            <a:rPr lang="cs-CZ" sz="1800" i="1" smtClean="0">
                              <a:latin typeface="Cambria Math" panose="02040503050406030204" pitchFamily="18" charset="0"/>
                            </a:rPr>
                            <m:t>𝐸𝐴𝑇</m:t>
                          </m:r>
                        </m:num>
                        <m:den>
                          <m:r>
                            <a:rPr lang="cs-CZ" sz="1800" i="1" smtClean="0">
                              <a:latin typeface="Cambria Math" panose="02040503050406030204" pitchFamily="18" charset="0"/>
                            </a:rPr>
                            <m:t>𝑣𝑙𝑎𝑠𝑡𝑛</m:t>
                          </m:r>
                          <m:r>
                            <a:rPr lang="cs-CZ" sz="1800" i="1" smtClean="0">
                              <a:latin typeface="Cambria Math" panose="02040503050406030204" pitchFamily="18" charset="0"/>
                            </a:rPr>
                            <m:t>í </m:t>
                          </m:r>
                          <m:r>
                            <a:rPr lang="cs-CZ" sz="1800" i="1" smtClean="0">
                              <a:latin typeface="Cambria Math" panose="02040503050406030204" pitchFamily="18" charset="0"/>
                            </a:rPr>
                            <m:t>𝑘𝑎𝑝𝑖𝑡</m:t>
                          </m:r>
                          <m:r>
                            <a:rPr lang="cs-CZ" sz="1800" i="1" smtClean="0">
                              <a:latin typeface="Cambria Math" panose="02040503050406030204" pitchFamily="18" charset="0"/>
                            </a:rPr>
                            <m:t>á</m:t>
                          </m:r>
                          <m:r>
                            <a:rPr lang="cs-CZ" sz="1800" i="1" smtClean="0">
                              <a:latin typeface="Cambria Math" panose="02040503050406030204" pitchFamily="18" charset="0"/>
                            </a:rPr>
                            <m:t>𝑙</m:t>
                          </m:r>
                        </m:den>
                      </m:f>
                      <m:r>
                        <a:rPr lang="cs-CZ" sz="1800" i="1" smtClean="0">
                          <a:latin typeface="Cambria Math" panose="02040503050406030204" pitchFamily="18" charset="0"/>
                        </a:rPr>
                        <m:t> ∗100</m:t>
                      </m:r>
                    </m:oMath>
                  </m:oMathPara>
                </a14:m>
                <a:endParaRPr lang="cs-CZ" sz="1800" dirty="0"/>
              </a:p>
              <a:p>
                <a:pPr marL="0" indent="0">
                  <a:buFont typeface="Arial"/>
                  <a:buNone/>
                </a:pPr>
                <a:r>
                  <a:rPr lang="cs-CZ" sz="2000" dirty="0"/>
                  <a:t>*EBIT = zisk před úroky a zdaněním, EAT = čistý zisk, EBT = zisk před zdaněním</a:t>
                </a:r>
              </a:p>
            </p:txBody>
          </p:sp>
        </mc:Choice>
        <mc:Fallback xmlns="">
          <p:sp>
            <p:nvSpPr>
              <p:cNvPr id="3" name="Zástupný obsah 2">
                <a:extLst>
                  <a:ext uri="{FF2B5EF4-FFF2-40B4-BE49-F238E27FC236}">
                    <a16:creationId xmlns:a16="http://schemas.microsoft.com/office/drawing/2014/main" id="{4930B08D-1F47-9B8E-0B15-DD57020C25BA}"/>
                  </a:ext>
                </a:extLst>
              </p:cNvPr>
              <p:cNvSpPr>
                <a:spLocks noGrp="1" noRot="1" noChangeAspect="1" noMove="1" noResize="1" noEditPoints="1" noAdjustHandles="1" noChangeArrowheads="1" noChangeShapeType="1" noTextEdit="1"/>
              </p:cNvSpPr>
              <p:nvPr>
                <p:ph idx="1"/>
              </p:nvPr>
            </p:nvSpPr>
            <p:spPr>
              <a:xfrm>
                <a:off x="540000" y="1825624"/>
                <a:ext cx="8064000" cy="4399811"/>
              </a:xfrm>
              <a:blipFill>
                <a:blip r:embed="rId2"/>
                <a:stretch>
                  <a:fillRect l="-227" t="-1385"/>
                </a:stretch>
              </a:blipFill>
            </p:spPr>
            <p:txBody>
              <a:bodyPr/>
              <a:lstStyle/>
              <a:p>
                <a:r>
                  <a:rPr lang="cs-CZ">
                    <a:noFill/>
                  </a:rPr>
                  <a:t> </a:t>
                </a:r>
              </a:p>
            </p:txBody>
          </p:sp>
        </mc:Fallback>
      </mc:AlternateContent>
    </p:spTree>
    <p:extLst>
      <p:ext uri="{BB962C8B-B14F-4D97-AF65-F5344CB8AC3E}">
        <p14:creationId xmlns:p14="http://schemas.microsoft.com/office/powerpoint/2010/main" val="3773447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D96A01-4E6C-2F9C-6215-D05011F76ECA}"/>
              </a:ext>
            </a:extLst>
          </p:cNvPr>
          <p:cNvSpPr>
            <a:spLocks noGrp="1"/>
          </p:cNvSpPr>
          <p:nvPr>
            <p:ph type="title"/>
          </p:nvPr>
        </p:nvSpPr>
        <p:spPr/>
        <p:txBody>
          <a:bodyPr/>
          <a:lstStyle/>
          <a:p>
            <a:r>
              <a:rPr lang="cs-CZ" sz="3200" dirty="0"/>
              <a:t>8.1 Poměrové ukazatele</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9489916D-70C9-77F5-7D04-E8568A3526B6}"/>
                  </a:ext>
                </a:extLst>
              </p:cNvPr>
              <p:cNvSpPr>
                <a:spLocks noGrp="1"/>
              </p:cNvSpPr>
              <p:nvPr>
                <p:ph idx="1"/>
              </p:nvPr>
            </p:nvSpPr>
            <p:spPr>
              <a:xfrm>
                <a:off x="540000" y="1825624"/>
                <a:ext cx="8064000" cy="4525072"/>
              </a:xfrm>
            </p:spPr>
            <p:txBody>
              <a:bodyPr>
                <a:normAutofit fontScale="92500"/>
              </a:bodyPr>
              <a:lstStyle/>
              <a:p>
                <a:r>
                  <a:rPr lang="cs-CZ" sz="1700" b="1" dirty="0"/>
                  <a:t>Rentabilita dlouhodobě investovaného kapitálu</a:t>
                </a:r>
              </a:p>
              <a:p>
                <a:pPr marL="0" indent="0">
                  <a:buNone/>
                </a:pPr>
                <a14:m>
                  <m:oMathPara xmlns:m="http://schemas.openxmlformats.org/officeDocument/2006/math">
                    <m:oMathParaPr>
                      <m:jc m:val="center"/>
                    </m:oMathParaPr>
                    <m:oMath xmlns:m="http://schemas.openxmlformats.org/officeDocument/2006/math">
                      <m:r>
                        <a:rPr lang="cs-CZ" sz="1700" i="1" smtClean="0">
                          <a:latin typeface="Cambria Math" panose="02040503050406030204" pitchFamily="18" charset="0"/>
                        </a:rPr>
                        <m:t>𝑅𝑂𝐶𝐸</m:t>
                      </m:r>
                      <m:r>
                        <a:rPr lang="cs-CZ" sz="1700" i="1" smtClean="0">
                          <a:latin typeface="Cambria Math" panose="02040503050406030204" pitchFamily="18" charset="0"/>
                        </a:rPr>
                        <m:t>=</m:t>
                      </m:r>
                      <m:f>
                        <m:fPr>
                          <m:ctrlPr>
                            <a:rPr lang="cs-CZ" sz="1700" i="1" smtClean="0">
                              <a:latin typeface="Cambria Math" panose="02040503050406030204" pitchFamily="18" charset="0"/>
                            </a:rPr>
                          </m:ctrlPr>
                        </m:fPr>
                        <m:num>
                          <m:r>
                            <a:rPr lang="cs-CZ" sz="1700" i="1" smtClean="0">
                              <a:latin typeface="Cambria Math" panose="02040503050406030204" pitchFamily="18" charset="0"/>
                            </a:rPr>
                            <m:t>𝐸𝐵𝐼𝑇</m:t>
                          </m:r>
                        </m:num>
                        <m:den>
                          <m:r>
                            <a:rPr lang="cs-CZ" sz="1700" i="1" smtClean="0">
                              <a:latin typeface="Cambria Math" panose="02040503050406030204" pitchFamily="18" charset="0"/>
                            </a:rPr>
                            <m:t>𝑣𝑙𝑎𝑠𝑡𝑛</m:t>
                          </m:r>
                          <m:r>
                            <a:rPr lang="cs-CZ" sz="1700" i="1" smtClean="0">
                              <a:latin typeface="Cambria Math" panose="02040503050406030204" pitchFamily="18" charset="0"/>
                            </a:rPr>
                            <m:t>í </m:t>
                          </m:r>
                          <m:r>
                            <a:rPr lang="cs-CZ" sz="1700" i="1" smtClean="0">
                              <a:latin typeface="Cambria Math" panose="02040503050406030204" pitchFamily="18" charset="0"/>
                            </a:rPr>
                            <m:t>𝑘𝑎𝑝𝑖𝑡</m:t>
                          </m:r>
                          <m:r>
                            <a:rPr lang="cs-CZ" sz="1700" i="1" smtClean="0">
                              <a:latin typeface="Cambria Math" panose="02040503050406030204" pitchFamily="18" charset="0"/>
                            </a:rPr>
                            <m:t>á</m:t>
                          </m:r>
                          <m:r>
                            <a:rPr lang="cs-CZ" sz="1700" i="1" smtClean="0">
                              <a:latin typeface="Cambria Math" panose="02040503050406030204" pitchFamily="18" charset="0"/>
                            </a:rPr>
                            <m:t>𝑙</m:t>
                          </m:r>
                          <m:r>
                            <a:rPr lang="cs-CZ" sz="1700" i="1" smtClean="0">
                              <a:latin typeface="Cambria Math" panose="02040503050406030204" pitchFamily="18" charset="0"/>
                            </a:rPr>
                            <m:t>+</m:t>
                          </m:r>
                          <m:r>
                            <a:rPr lang="cs-CZ" sz="1700" i="1" smtClean="0">
                              <a:latin typeface="Cambria Math" panose="02040503050406030204" pitchFamily="18" charset="0"/>
                            </a:rPr>
                            <m:t>𝑑𝑙𝑜𝑢h𝑜𝑑𝑜𝑏</m:t>
                          </m:r>
                          <m:r>
                            <a:rPr lang="cs-CZ" sz="1700" i="1" smtClean="0">
                              <a:latin typeface="Cambria Math" panose="02040503050406030204" pitchFamily="18" charset="0"/>
                            </a:rPr>
                            <m:t>é </m:t>
                          </m:r>
                          <m:r>
                            <a:rPr lang="cs-CZ" sz="1700" i="1" smtClean="0">
                              <a:latin typeface="Cambria Math" panose="02040503050406030204" pitchFamily="18" charset="0"/>
                            </a:rPr>
                            <m:t>𝑧</m:t>
                          </m:r>
                          <m:r>
                            <a:rPr lang="cs-CZ" sz="1700" i="1" smtClean="0">
                              <a:latin typeface="Cambria Math" panose="02040503050406030204" pitchFamily="18" charset="0"/>
                            </a:rPr>
                            <m:t>á</m:t>
                          </m:r>
                          <m:r>
                            <a:rPr lang="cs-CZ" sz="1700" i="1" smtClean="0">
                              <a:latin typeface="Cambria Math" panose="02040503050406030204" pitchFamily="18" charset="0"/>
                            </a:rPr>
                            <m:t>𝑣𝑎𝑧𝑘𝑦</m:t>
                          </m:r>
                          <m:r>
                            <a:rPr lang="cs-CZ" sz="1700" i="1" smtClean="0">
                              <a:latin typeface="Cambria Math" panose="02040503050406030204" pitchFamily="18" charset="0"/>
                            </a:rPr>
                            <m:t>+(</m:t>
                          </m:r>
                          <m:r>
                            <a:rPr lang="cs-CZ" sz="1700" i="1" smtClean="0">
                              <a:latin typeface="Cambria Math" panose="02040503050406030204" pitchFamily="18" charset="0"/>
                            </a:rPr>
                            <m:t>𝑑𝑙𝑜𝑢h𝑜𝑑𝑜𝑏</m:t>
                          </m:r>
                          <m:r>
                            <a:rPr lang="cs-CZ" sz="1700" i="1" smtClean="0">
                              <a:latin typeface="Cambria Math" panose="02040503050406030204" pitchFamily="18" charset="0"/>
                            </a:rPr>
                            <m:t>é ú</m:t>
                          </m:r>
                          <m:r>
                            <a:rPr lang="cs-CZ" sz="1700" i="1" smtClean="0">
                              <a:latin typeface="Cambria Math" panose="02040503050406030204" pitchFamily="18" charset="0"/>
                            </a:rPr>
                            <m:t>𝑣</m:t>
                          </m:r>
                          <m:r>
                            <a:rPr lang="cs-CZ" sz="1700" i="1" smtClean="0">
                              <a:latin typeface="Cambria Math" panose="02040503050406030204" pitchFamily="18" charset="0"/>
                            </a:rPr>
                            <m:t>ě</m:t>
                          </m:r>
                          <m:r>
                            <a:rPr lang="cs-CZ" sz="1700" i="1" smtClean="0">
                              <a:latin typeface="Cambria Math" panose="02040503050406030204" pitchFamily="18" charset="0"/>
                            </a:rPr>
                            <m:t>𝑟𝑦</m:t>
                          </m:r>
                          <m:r>
                            <a:rPr lang="cs-CZ" sz="1700" i="1" smtClean="0">
                              <a:latin typeface="Cambria Math" panose="02040503050406030204" pitchFamily="18" charset="0"/>
                            </a:rPr>
                            <m:t>)</m:t>
                          </m:r>
                        </m:den>
                      </m:f>
                      <m:r>
                        <a:rPr lang="cs-CZ" sz="1700" i="1" smtClean="0">
                          <a:latin typeface="Cambria Math" panose="02040503050406030204" pitchFamily="18" charset="0"/>
                        </a:rPr>
                        <m:t>∗100 </m:t>
                      </m:r>
                    </m:oMath>
                  </m:oMathPara>
                </a14:m>
                <a:endParaRPr lang="cs-CZ" sz="1700" dirty="0"/>
              </a:p>
              <a:p>
                <a:endParaRPr lang="cs-CZ" sz="1700" b="1" dirty="0"/>
              </a:p>
              <a:p>
                <a:r>
                  <a:rPr lang="cs-CZ" sz="1700" b="1" dirty="0"/>
                  <a:t>Rentabilita nákladů </a:t>
                </a:r>
                <a:r>
                  <a:rPr lang="cs-CZ" sz="1700" dirty="0"/>
                  <a:t>se využívá k vyjádření úrovně nákladů. Doplňkový ukazatel rentability tržeb.</a:t>
                </a:r>
                <a:endParaRPr lang="cs-CZ" sz="1700" b="1" dirty="0"/>
              </a:p>
              <a:p>
                <a:pPr marL="0" indent="0">
                  <a:buFont typeface="Arial"/>
                  <a:buNone/>
                </a:pPr>
                <a14:m>
                  <m:oMathPara xmlns:m="http://schemas.openxmlformats.org/officeDocument/2006/math">
                    <m:oMathParaPr>
                      <m:jc m:val="centerGroup"/>
                    </m:oMathParaPr>
                    <m:oMath xmlns:m="http://schemas.openxmlformats.org/officeDocument/2006/math">
                      <m:r>
                        <a:rPr lang="cs-CZ" sz="1700" i="1" smtClean="0">
                          <a:latin typeface="Cambria Math" panose="02040503050406030204" pitchFamily="18" charset="0"/>
                        </a:rPr>
                        <m:t>𝑅𝑂𝐶</m:t>
                      </m:r>
                      <m:r>
                        <a:rPr lang="cs-CZ" sz="1700" i="1" smtClean="0">
                          <a:latin typeface="Cambria Math" panose="02040503050406030204" pitchFamily="18" charset="0"/>
                        </a:rPr>
                        <m:t>=</m:t>
                      </m:r>
                      <m:f>
                        <m:fPr>
                          <m:ctrlPr>
                            <a:rPr lang="cs-CZ" sz="1700" i="1" smtClean="0">
                              <a:latin typeface="Cambria Math" panose="02040503050406030204" pitchFamily="18" charset="0"/>
                            </a:rPr>
                          </m:ctrlPr>
                        </m:fPr>
                        <m:num>
                          <m:r>
                            <a:rPr lang="cs-CZ" sz="1700" i="1" smtClean="0">
                              <a:latin typeface="Cambria Math" panose="02040503050406030204" pitchFamily="18" charset="0"/>
                            </a:rPr>
                            <m:t>𝐸𝐵𝐼𝑇</m:t>
                          </m:r>
                        </m:num>
                        <m:den>
                          <m:r>
                            <a:rPr lang="cs-CZ" sz="1700" i="1" smtClean="0">
                              <a:latin typeface="Cambria Math" panose="02040503050406030204" pitchFamily="18" charset="0"/>
                            </a:rPr>
                            <m:t>𝑐𝑒𝑙𝑘𝑜𝑣</m:t>
                          </m:r>
                          <m:r>
                            <a:rPr lang="cs-CZ" sz="1700" i="1" smtClean="0">
                              <a:latin typeface="Cambria Math" panose="02040503050406030204" pitchFamily="18" charset="0"/>
                            </a:rPr>
                            <m:t>é </m:t>
                          </m:r>
                          <m:r>
                            <a:rPr lang="cs-CZ" sz="1700" i="1" smtClean="0">
                              <a:latin typeface="Cambria Math" panose="02040503050406030204" pitchFamily="18" charset="0"/>
                            </a:rPr>
                            <m:t>𝑛</m:t>
                          </m:r>
                          <m:r>
                            <a:rPr lang="cs-CZ" sz="1700" i="1" smtClean="0">
                              <a:latin typeface="Cambria Math" panose="02040503050406030204" pitchFamily="18" charset="0"/>
                            </a:rPr>
                            <m:t>á</m:t>
                          </m:r>
                          <m:r>
                            <a:rPr lang="cs-CZ" sz="1700" i="1" smtClean="0">
                              <a:latin typeface="Cambria Math" panose="02040503050406030204" pitchFamily="18" charset="0"/>
                            </a:rPr>
                            <m:t>𝑘𝑙𝑎𝑑𝑦</m:t>
                          </m:r>
                        </m:den>
                      </m:f>
                      <m:r>
                        <a:rPr lang="cs-CZ" sz="1700" i="1" smtClean="0">
                          <a:latin typeface="Cambria Math" panose="02040503050406030204" pitchFamily="18" charset="0"/>
                        </a:rPr>
                        <m:t>∗100 </m:t>
                      </m:r>
                    </m:oMath>
                  </m:oMathPara>
                </a14:m>
                <a:endParaRPr lang="cs-CZ" sz="1700" dirty="0"/>
              </a:p>
              <a:p>
                <a:pPr>
                  <a:lnSpc>
                    <a:spcPct val="80000"/>
                  </a:lnSpc>
                </a:pPr>
                <a:endParaRPr lang="cs-CZ" sz="1700" b="1" dirty="0"/>
              </a:p>
              <a:p>
                <a:pPr>
                  <a:lnSpc>
                    <a:spcPct val="80000"/>
                  </a:lnSpc>
                </a:pPr>
                <a:r>
                  <a:rPr lang="cs-CZ" sz="1700" b="1" dirty="0"/>
                  <a:t>Čistá produkční síla podniku </a:t>
                </a:r>
                <a:r>
                  <a:rPr lang="cs-CZ" sz="1700" dirty="0"/>
                  <a:t>= Poměřuje celkový čistý výstup pro akcionáře a věřitele s celkovým kapitálem.</a:t>
                </a:r>
              </a:p>
              <a:p>
                <a:pPr marL="0" indent="0" algn="ctr">
                  <a:lnSpc>
                    <a:spcPct val="80000"/>
                  </a:lnSpc>
                  <a:buNone/>
                </a:pPr>
                <a:r>
                  <a:rPr lang="cs-CZ" sz="1700" b="1" dirty="0"/>
                  <a:t>       </a:t>
                </a:r>
                <a:r>
                  <a:rPr lang="cs-CZ" sz="1700" dirty="0"/>
                  <a:t>Čistá produkční síla podniku = EAT/ A, nebo (EAT + úroky (1-t)) / A</a:t>
                </a:r>
              </a:p>
              <a:p>
                <a:pPr>
                  <a:lnSpc>
                    <a:spcPct val="80000"/>
                  </a:lnSpc>
                </a:pPr>
                <a:endParaRPr lang="cs-CZ" sz="1700" dirty="0"/>
              </a:p>
              <a:p>
                <a:pPr>
                  <a:lnSpc>
                    <a:spcPct val="80000"/>
                  </a:lnSpc>
                </a:pPr>
                <a:r>
                  <a:rPr lang="cs-CZ" sz="1700" b="1" dirty="0"/>
                  <a:t>Výdělečná síla podniku </a:t>
                </a:r>
                <a:r>
                  <a:rPr lang="cs-CZ" sz="1700" dirty="0"/>
                  <a:t>(hrubá produkční síla podniku) = není ovlivněna mírou zdanění zisku ani strukturou kapitálu, nejkomplexnější ukazatel, v čase je oproštěn jak od změn v kapitálové struktuře, tak i výše daní.</a:t>
                </a:r>
              </a:p>
              <a:p>
                <a:pPr marL="0" indent="0" algn="ctr">
                  <a:lnSpc>
                    <a:spcPct val="80000"/>
                  </a:lnSpc>
                  <a:buNone/>
                </a:pPr>
                <a:r>
                  <a:rPr lang="cs-CZ" sz="1700" b="1" dirty="0"/>
                  <a:t>       </a:t>
                </a:r>
                <a:r>
                  <a:rPr lang="cs-CZ" sz="1700" dirty="0"/>
                  <a:t>Výdělečná síla podniku = EBIT / aktiva</a:t>
                </a:r>
              </a:p>
              <a:p>
                <a:endParaRPr lang="cs-CZ" dirty="0"/>
              </a:p>
            </p:txBody>
          </p:sp>
        </mc:Choice>
        <mc:Fallback xmlns="">
          <p:sp>
            <p:nvSpPr>
              <p:cNvPr id="3" name="Zástupný obsah 2">
                <a:extLst>
                  <a:ext uri="{FF2B5EF4-FFF2-40B4-BE49-F238E27FC236}">
                    <a16:creationId xmlns:a16="http://schemas.microsoft.com/office/drawing/2014/main" id="{9489916D-70C9-77F5-7D04-E8568A3526B6}"/>
                  </a:ext>
                </a:extLst>
              </p:cNvPr>
              <p:cNvSpPr>
                <a:spLocks noGrp="1" noRot="1" noChangeAspect="1" noMove="1" noResize="1" noEditPoints="1" noAdjustHandles="1" noChangeArrowheads="1" noChangeShapeType="1" noTextEdit="1"/>
              </p:cNvSpPr>
              <p:nvPr>
                <p:ph idx="1"/>
              </p:nvPr>
            </p:nvSpPr>
            <p:spPr>
              <a:xfrm>
                <a:off x="540000" y="1825624"/>
                <a:ext cx="8064000" cy="4525072"/>
              </a:xfrm>
              <a:blipFill>
                <a:blip r:embed="rId2"/>
                <a:stretch>
                  <a:fillRect t="-404" r="-454"/>
                </a:stretch>
              </a:blipFill>
            </p:spPr>
            <p:txBody>
              <a:bodyPr/>
              <a:lstStyle/>
              <a:p>
                <a:r>
                  <a:rPr lang="cs-CZ">
                    <a:noFill/>
                  </a:rPr>
                  <a:t> </a:t>
                </a:r>
              </a:p>
            </p:txBody>
          </p:sp>
        </mc:Fallback>
      </mc:AlternateContent>
    </p:spTree>
    <p:extLst>
      <p:ext uri="{BB962C8B-B14F-4D97-AF65-F5344CB8AC3E}">
        <p14:creationId xmlns:p14="http://schemas.microsoft.com/office/powerpoint/2010/main" val="288075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E406A6-F0BC-4191-E5EC-67F551497FD9}"/>
              </a:ext>
            </a:extLst>
          </p:cNvPr>
          <p:cNvSpPr>
            <a:spLocks noGrp="1"/>
          </p:cNvSpPr>
          <p:nvPr>
            <p:ph type="title"/>
          </p:nvPr>
        </p:nvSpPr>
        <p:spPr>
          <a:ln>
            <a:noFill/>
          </a:ln>
        </p:spPr>
        <p:txBody>
          <a:bodyPr/>
          <a:lstStyle/>
          <a:p>
            <a:r>
              <a:rPr lang="cs-CZ" sz="3200" dirty="0"/>
              <a:t>Osnova předmětu</a:t>
            </a:r>
          </a:p>
        </p:txBody>
      </p:sp>
      <p:sp>
        <p:nvSpPr>
          <p:cNvPr id="3" name="Zástupný obsah 2">
            <a:extLst>
              <a:ext uri="{FF2B5EF4-FFF2-40B4-BE49-F238E27FC236}">
                <a16:creationId xmlns:a16="http://schemas.microsoft.com/office/drawing/2014/main" id="{3E2C5181-AF73-B784-5476-5A4FBE7E75F5}"/>
              </a:ext>
            </a:extLst>
          </p:cNvPr>
          <p:cNvSpPr>
            <a:spLocks noGrp="1"/>
          </p:cNvSpPr>
          <p:nvPr>
            <p:ph idx="1"/>
          </p:nvPr>
        </p:nvSpPr>
        <p:spPr>
          <a:ln>
            <a:noFill/>
          </a:ln>
        </p:spPr>
        <p:txBody>
          <a:bodyPr>
            <a:normAutofit fontScale="92500" lnSpcReduction="10000"/>
          </a:bodyPr>
          <a:lstStyle/>
          <a:p>
            <a:pPr marL="514350" indent="-514350">
              <a:buFont typeface="+mj-lt"/>
              <a:buAutoNum type="arabicPeriod"/>
            </a:pPr>
            <a:r>
              <a:rPr lang="cs-CZ" sz="1800" dirty="0"/>
              <a:t>Vymezení finanční analýzy</a:t>
            </a:r>
          </a:p>
          <a:p>
            <a:pPr marL="514350" indent="-514350">
              <a:buFont typeface="+mj-lt"/>
              <a:buAutoNum type="arabicPeriod"/>
            </a:pPr>
            <a:r>
              <a:rPr lang="cs-CZ" sz="1800" dirty="0"/>
              <a:t>Zdroje informací</a:t>
            </a:r>
          </a:p>
          <a:p>
            <a:pPr marL="514350" indent="-514350">
              <a:buFont typeface="+mj-lt"/>
              <a:buAutoNum type="arabicPeriod"/>
            </a:pPr>
            <a:r>
              <a:rPr lang="cs-CZ" sz="1800" dirty="0"/>
              <a:t>Uživatelé finanční analýzy</a:t>
            </a:r>
          </a:p>
          <a:p>
            <a:pPr marL="514350" indent="-514350">
              <a:buFont typeface="+mj-lt"/>
              <a:buAutoNum type="arabicPeriod"/>
            </a:pPr>
            <a:r>
              <a:rPr lang="cs-CZ" sz="1800" dirty="0"/>
              <a:t>Typy finanční analýzy</a:t>
            </a:r>
          </a:p>
          <a:p>
            <a:pPr marL="514350" indent="-514350">
              <a:buFont typeface="+mj-lt"/>
              <a:buAutoNum type="arabicPeriod"/>
            </a:pPr>
            <a:r>
              <a:rPr lang="cs-CZ" sz="1800" dirty="0"/>
              <a:t>Přístupy k finanční analýze</a:t>
            </a:r>
          </a:p>
          <a:p>
            <a:pPr marL="514350" indent="-514350">
              <a:buFont typeface="+mj-lt"/>
              <a:buAutoNum type="arabicPeriod"/>
            </a:pPr>
            <a:r>
              <a:rPr lang="cs-CZ" sz="1800" dirty="0"/>
              <a:t>Metody finanční analýzy</a:t>
            </a:r>
          </a:p>
          <a:p>
            <a:pPr marL="514350" indent="-514350">
              <a:buFont typeface="+mj-lt"/>
              <a:buAutoNum type="arabicPeriod"/>
            </a:pPr>
            <a:r>
              <a:rPr lang="cs-CZ" sz="1800" dirty="0"/>
              <a:t>Postup finanční analýzy</a:t>
            </a:r>
          </a:p>
          <a:p>
            <a:pPr marL="514350" indent="-514350">
              <a:buFont typeface="+mj-lt"/>
              <a:buAutoNum type="arabicPeriod"/>
            </a:pPr>
            <a:r>
              <a:rPr lang="cs-CZ" sz="1800" dirty="0"/>
              <a:t>Realizace finanční analýzy</a:t>
            </a:r>
          </a:p>
          <a:p>
            <a:pPr marL="514350" indent="-514350">
              <a:buFont typeface="+mj-lt"/>
              <a:buAutoNum type="arabicPeriod"/>
            </a:pPr>
            <a:r>
              <a:rPr lang="cs-CZ" sz="1800" dirty="0"/>
              <a:t>Ukazatele kapitálového trhu</a:t>
            </a:r>
          </a:p>
          <a:p>
            <a:pPr marL="514350" indent="-514350">
              <a:buFont typeface="+mj-lt"/>
              <a:buAutoNum type="arabicPeriod"/>
            </a:pPr>
            <a:r>
              <a:rPr lang="cs-CZ" sz="1800" dirty="0" err="1"/>
              <a:t>Spider</a:t>
            </a:r>
            <a:r>
              <a:rPr lang="cs-CZ" sz="1800" dirty="0"/>
              <a:t> analýza</a:t>
            </a:r>
          </a:p>
          <a:p>
            <a:pPr marL="514350" indent="-514350">
              <a:buFont typeface="+mj-lt"/>
              <a:buAutoNum type="arabicPeriod"/>
            </a:pPr>
            <a:r>
              <a:rPr lang="cs-CZ" sz="1800" dirty="0"/>
              <a:t>Ukazatele přidané hodnoty MVA, EVA</a:t>
            </a:r>
          </a:p>
          <a:p>
            <a:pPr marL="514350" indent="-514350">
              <a:buFont typeface="+mj-lt"/>
              <a:buAutoNum type="arabicPeriod"/>
            </a:pPr>
            <a:r>
              <a:rPr lang="cs-CZ" sz="1800" dirty="0"/>
              <a:t>Slabé stránky finanční analýzy</a:t>
            </a:r>
          </a:p>
        </p:txBody>
      </p:sp>
    </p:spTree>
    <p:extLst>
      <p:ext uri="{BB962C8B-B14F-4D97-AF65-F5344CB8AC3E}">
        <p14:creationId xmlns:p14="http://schemas.microsoft.com/office/powerpoint/2010/main" val="3492399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5C820B-923B-745C-B7E7-F32FC2E2E13D}"/>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D7E6558A-75E7-2FC3-C643-087AD99CE2ED}"/>
              </a:ext>
            </a:extLst>
          </p:cNvPr>
          <p:cNvSpPr>
            <a:spLocks noGrp="1"/>
          </p:cNvSpPr>
          <p:nvPr>
            <p:ph idx="1"/>
          </p:nvPr>
        </p:nvSpPr>
        <p:spPr/>
        <p:txBody>
          <a:bodyPr>
            <a:normAutofit fontScale="92500" lnSpcReduction="10000"/>
          </a:bodyPr>
          <a:lstStyle/>
          <a:p>
            <a:r>
              <a:rPr lang="cs-CZ" sz="1900" b="1" dirty="0">
                <a:solidFill>
                  <a:srgbClr val="C00000"/>
                </a:solidFill>
              </a:rPr>
              <a:t>b. Ukazatele likvidity</a:t>
            </a:r>
          </a:p>
          <a:p>
            <a:r>
              <a:rPr lang="cs-CZ" sz="1900" dirty="0"/>
              <a:t>Likviditou se rozumí aktuální schopnost podniku hradit své splatné závazky. </a:t>
            </a:r>
          </a:p>
          <a:p>
            <a:r>
              <a:rPr lang="cs-CZ" sz="1900" dirty="0"/>
              <a:t>Trvalá platební schopnost je jedna ze základních podmínek úspěšné existence podniku.</a:t>
            </a:r>
          </a:p>
          <a:p>
            <a:r>
              <a:rPr lang="cs-CZ" sz="1900" dirty="0"/>
              <a:t>Podnik je platebně schopný, má-li ke dni splatnosti více pohotových prostředků, než je splatných závazků. </a:t>
            </a:r>
          </a:p>
          <a:p>
            <a:r>
              <a:rPr lang="cs-CZ" sz="1900" dirty="0"/>
              <a:t>Od likvidity odlišujeme pojem solventnost, což znamená dlouhodobou schopnost podniku hradit své závazky v termínech splatnosti.</a:t>
            </a:r>
          </a:p>
          <a:p>
            <a:r>
              <a:rPr lang="cs-CZ" sz="1900" b="1" dirty="0"/>
              <a:t>3 stupně likvidity:</a:t>
            </a:r>
          </a:p>
          <a:p>
            <a:pPr marL="457200" indent="-457200">
              <a:buFont typeface="+mj-lt"/>
              <a:buAutoNum type="arabicPeriod"/>
            </a:pPr>
            <a:r>
              <a:rPr lang="cs-CZ" sz="1900" dirty="0"/>
              <a:t>Stupeň -běžná</a:t>
            </a:r>
          </a:p>
          <a:p>
            <a:pPr marL="457200" indent="-457200">
              <a:buFont typeface="+mj-lt"/>
              <a:buAutoNum type="arabicPeriod"/>
            </a:pPr>
            <a:r>
              <a:rPr lang="cs-CZ" sz="1900" dirty="0"/>
              <a:t>Stupeň - pohotová </a:t>
            </a:r>
          </a:p>
          <a:p>
            <a:pPr marL="457200" indent="-457200">
              <a:buFont typeface="+mj-lt"/>
              <a:buAutoNum type="arabicPeriod"/>
            </a:pPr>
            <a:r>
              <a:rPr lang="cs-CZ" sz="1900" dirty="0"/>
              <a:t>Stupeň – peněžní, okamžitá</a:t>
            </a:r>
          </a:p>
          <a:p>
            <a:endParaRPr lang="cs-CZ" dirty="0"/>
          </a:p>
        </p:txBody>
      </p:sp>
      <p:graphicFrame>
        <p:nvGraphicFramePr>
          <p:cNvPr id="4" name="Tabulka 4">
            <a:extLst>
              <a:ext uri="{FF2B5EF4-FFF2-40B4-BE49-F238E27FC236}">
                <a16:creationId xmlns:a16="http://schemas.microsoft.com/office/drawing/2014/main" id="{065B9FD8-E222-49DD-6C63-D9D216D111EE}"/>
              </a:ext>
            </a:extLst>
          </p:cNvPr>
          <p:cNvGraphicFramePr>
            <a:graphicFrameLocks noGrp="1"/>
          </p:cNvGraphicFramePr>
          <p:nvPr>
            <p:extLst>
              <p:ext uri="{D42A27DB-BD31-4B8C-83A1-F6EECF244321}">
                <p14:modId xmlns:p14="http://schemas.microsoft.com/office/powerpoint/2010/main" val="1192426735"/>
              </p:ext>
            </p:extLst>
          </p:nvPr>
        </p:nvGraphicFramePr>
        <p:xfrm>
          <a:off x="4572000" y="4423469"/>
          <a:ext cx="4032000" cy="1483360"/>
        </p:xfrm>
        <a:graphic>
          <a:graphicData uri="http://schemas.openxmlformats.org/drawingml/2006/table">
            <a:tbl>
              <a:tblPr firstRow="1" bandRow="1">
                <a:tableStyleId>{21E4AEA4-8DFA-4A89-87EB-49C32662AFE0}</a:tableStyleId>
              </a:tblPr>
              <a:tblGrid>
                <a:gridCol w="1565753">
                  <a:extLst>
                    <a:ext uri="{9D8B030D-6E8A-4147-A177-3AD203B41FA5}">
                      <a16:colId xmlns:a16="http://schemas.microsoft.com/office/drawing/2014/main" val="1998272858"/>
                    </a:ext>
                  </a:extLst>
                </a:gridCol>
                <a:gridCol w="2466247">
                  <a:extLst>
                    <a:ext uri="{9D8B030D-6E8A-4147-A177-3AD203B41FA5}">
                      <a16:colId xmlns:a16="http://schemas.microsoft.com/office/drawing/2014/main" val="516388647"/>
                    </a:ext>
                  </a:extLst>
                </a:gridCol>
              </a:tblGrid>
              <a:tr h="370840">
                <a:tc>
                  <a:txBody>
                    <a:bodyPr/>
                    <a:lstStyle/>
                    <a:p>
                      <a:r>
                        <a:rPr lang="cs-CZ" dirty="0"/>
                        <a:t>Ukazatel</a:t>
                      </a:r>
                    </a:p>
                  </a:txBody>
                  <a:tcPr/>
                </a:tc>
                <a:tc>
                  <a:txBody>
                    <a:bodyPr/>
                    <a:lstStyle/>
                    <a:p>
                      <a:r>
                        <a:rPr lang="cs-CZ" dirty="0"/>
                        <a:t>Doporučené rozmezí hodnot</a:t>
                      </a:r>
                    </a:p>
                  </a:txBody>
                  <a:tcPr/>
                </a:tc>
                <a:extLst>
                  <a:ext uri="{0D108BD9-81ED-4DB2-BD59-A6C34878D82A}">
                    <a16:rowId xmlns:a16="http://schemas.microsoft.com/office/drawing/2014/main" val="297016708"/>
                  </a:ext>
                </a:extLst>
              </a:tr>
              <a:tr h="370840">
                <a:tc>
                  <a:txBody>
                    <a:bodyPr/>
                    <a:lstStyle/>
                    <a:p>
                      <a:r>
                        <a:rPr lang="cs-CZ" dirty="0"/>
                        <a:t>Běžná likvidita</a:t>
                      </a:r>
                    </a:p>
                  </a:txBody>
                  <a:tcPr/>
                </a:tc>
                <a:tc>
                  <a:txBody>
                    <a:bodyPr/>
                    <a:lstStyle/>
                    <a:p>
                      <a:r>
                        <a:rPr lang="cs-CZ" dirty="0"/>
                        <a:t>1,5 – 2,5 </a:t>
                      </a:r>
                    </a:p>
                  </a:txBody>
                  <a:tcPr/>
                </a:tc>
                <a:extLst>
                  <a:ext uri="{0D108BD9-81ED-4DB2-BD59-A6C34878D82A}">
                    <a16:rowId xmlns:a16="http://schemas.microsoft.com/office/drawing/2014/main" val="3597534037"/>
                  </a:ext>
                </a:extLst>
              </a:tr>
              <a:tr h="370840">
                <a:tc>
                  <a:txBody>
                    <a:bodyPr/>
                    <a:lstStyle/>
                    <a:p>
                      <a:r>
                        <a:rPr lang="cs-CZ" dirty="0"/>
                        <a:t>Pohotová likvidita</a:t>
                      </a:r>
                    </a:p>
                  </a:txBody>
                  <a:tcPr/>
                </a:tc>
                <a:tc>
                  <a:txBody>
                    <a:bodyPr/>
                    <a:lstStyle/>
                    <a:p>
                      <a:r>
                        <a:rPr lang="cs-CZ" dirty="0"/>
                        <a:t>1 – 1,5 </a:t>
                      </a:r>
                    </a:p>
                  </a:txBody>
                  <a:tcPr/>
                </a:tc>
                <a:extLst>
                  <a:ext uri="{0D108BD9-81ED-4DB2-BD59-A6C34878D82A}">
                    <a16:rowId xmlns:a16="http://schemas.microsoft.com/office/drawing/2014/main" val="3105351799"/>
                  </a:ext>
                </a:extLst>
              </a:tr>
              <a:tr h="370840">
                <a:tc>
                  <a:txBody>
                    <a:bodyPr/>
                    <a:lstStyle/>
                    <a:p>
                      <a:r>
                        <a:rPr lang="cs-CZ" dirty="0"/>
                        <a:t>Okamžitá likvidita</a:t>
                      </a:r>
                    </a:p>
                  </a:txBody>
                  <a:tcPr/>
                </a:tc>
                <a:tc>
                  <a:txBody>
                    <a:bodyPr/>
                    <a:lstStyle/>
                    <a:p>
                      <a:r>
                        <a:rPr lang="cs-CZ" dirty="0"/>
                        <a:t>0,2 – 0,5 </a:t>
                      </a:r>
                    </a:p>
                  </a:txBody>
                  <a:tcPr/>
                </a:tc>
                <a:extLst>
                  <a:ext uri="{0D108BD9-81ED-4DB2-BD59-A6C34878D82A}">
                    <a16:rowId xmlns:a16="http://schemas.microsoft.com/office/drawing/2014/main" val="4039863683"/>
                  </a:ext>
                </a:extLst>
              </a:tr>
            </a:tbl>
          </a:graphicData>
        </a:graphic>
      </p:graphicFrame>
    </p:spTree>
    <p:extLst>
      <p:ext uri="{BB962C8B-B14F-4D97-AF65-F5344CB8AC3E}">
        <p14:creationId xmlns:p14="http://schemas.microsoft.com/office/powerpoint/2010/main" val="182946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67D8C9-C104-5D77-1728-0556EDDE6298}"/>
              </a:ext>
            </a:extLst>
          </p:cNvPr>
          <p:cNvSpPr>
            <a:spLocks noGrp="1"/>
          </p:cNvSpPr>
          <p:nvPr>
            <p:ph type="title"/>
          </p:nvPr>
        </p:nvSpPr>
        <p:spPr/>
        <p:txBody>
          <a:bodyPr/>
          <a:lstStyle/>
          <a:p>
            <a:r>
              <a:rPr lang="cs-CZ" sz="3200" dirty="0"/>
              <a:t>8.1 Poměrové ukazatele</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E14993F7-DFFE-38D2-CB0D-3EDFB9EBE591}"/>
                  </a:ext>
                </a:extLst>
              </p:cNvPr>
              <p:cNvSpPr>
                <a:spLocks noGrp="1"/>
              </p:cNvSpPr>
              <p:nvPr>
                <p:ph idx="1"/>
              </p:nvPr>
            </p:nvSpPr>
            <p:spPr>
              <a:xfrm>
                <a:off x="540000" y="1825625"/>
                <a:ext cx="8064000" cy="4324654"/>
              </a:xfrm>
            </p:spPr>
            <p:txBody>
              <a:bodyPr>
                <a:normAutofit fontScale="62500" lnSpcReduction="20000"/>
              </a:bodyPr>
              <a:lstStyle/>
              <a:p>
                <a:r>
                  <a:rPr lang="cs-CZ" sz="2400" b="1" dirty="0"/>
                  <a:t>Běžná likvidita </a:t>
                </a:r>
                <a:r>
                  <a:rPr lang="cs-CZ" sz="2400" dirty="0"/>
                  <a:t>vyjadřuje schopnost  podniku přeměnit svůj oběžný majetek na peněžní prostředky a uhradit své krátkodobé závazky. </a:t>
                </a:r>
              </a:p>
              <a:p>
                <a:pPr marL="0" indent="0">
                  <a:buFont typeface="Arial"/>
                  <a:buNone/>
                </a:pPr>
                <a14:m>
                  <m:oMathPara xmlns:m="http://schemas.openxmlformats.org/officeDocument/2006/math">
                    <m:oMathParaPr>
                      <m:jc m:val="centerGroup"/>
                    </m:oMathParaPr>
                    <m:oMath xmlns:m="http://schemas.openxmlformats.org/officeDocument/2006/math">
                      <m:r>
                        <a:rPr lang="cs-CZ" sz="2400" i="1" smtClean="0">
                          <a:latin typeface="Cambria Math" panose="02040503050406030204" pitchFamily="18" charset="0"/>
                        </a:rPr>
                        <m:t>𝐵𝐿</m:t>
                      </m:r>
                      <m:r>
                        <a:rPr lang="cs-CZ" sz="2400" i="1" smtClean="0">
                          <a:latin typeface="Cambria Math" panose="02040503050406030204" pitchFamily="18" charset="0"/>
                        </a:rPr>
                        <m:t>=</m:t>
                      </m:r>
                      <m:f>
                        <m:fPr>
                          <m:ctrlPr>
                            <a:rPr lang="cs-CZ" sz="2400" i="1" smtClean="0">
                              <a:latin typeface="Cambria Math" panose="02040503050406030204" pitchFamily="18" charset="0"/>
                            </a:rPr>
                          </m:ctrlPr>
                        </m:fPr>
                        <m:num>
                          <m:r>
                            <a:rPr lang="cs-CZ" sz="2400" i="1" smtClean="0">
                              <a:latin typeface="Cambria Math" panose="02040503050406030204" pitchFamily="18" charset="0"/>
                            </a:rPr>
                            <m:t>𝑜𝑏</m:t>
                          </m:r>
                          <m:r>
                            <a:rPr lang="cs-CZ" sz="2400" i="1" smtClean="0">
                              <a:latin typeface="Cambria Math" panose="02040503050406030204" pitchFamily="18" charset="0"/>
                            </a:rPr>
                            <m:t>ěž</m:t>
                          </m:r>
                          <m:r>
                            <a:rPr lang="cs-CZ" sz="2400" i="1" smtClean="0">
                              <a:latin typeface="Cambria Math" panose="02040503050406030204" pitchFamily="18" charset="0"/>
                            </a:rPr>
                            <m:t>𝑛</m:t>
                          </m:r>
                          <m:r>
                            <a:rPr lang="cs-CZ" sz="2400" i="1" smtClean="0">
                              <a:latin typeface="Cambria Math" panose="02040503050406030204" pitchFamily="18" charset="0"/>
                            </a:rPr>
                            <m:t>á </m:t>
                          </m:r>
                          <m:r>
                            <a:rPr lang="cs-CZ" sz="2400" i="1" smtClean="0">
                              <a:latin typeface="Cambria Math" panose="02040503050406030204" pitchFamily="18" charset="0"/>
                            </a:rPr>
                            <m:t>𝑎𝑘𝑡𝑖𝑣𝑎</m:t>
                          </m:r>
                        </m:num>
                        <m:den>
                          <m:r>
                            <a:rPr lang="cs-CZ" sz="2400" i="1" smtClean="0">
                              <a:latin typeface="Cambria Math" panose="02040503050406030204" pitchFamily="18" charset="0"/>
                            </a:rPr>
                            <m:t>𝑘𝑟</m:t>
                          </m:r>
                          <m:r>
                            <a:rPr lang="cs-CZ" sz="2400" i="1" smtClean="0">
                              <a:latin typeface="Cambria Math" panose="02040503050406030204" pitchFamily="18" charset="0"/>
                            </a:rPr>
                            <m:t>á</m:t>
                          </m:r>
                          <m:r>
                            <a:rPr lang="cs-CZ" sz="2400" i="1" smtClean="0">
                              <a:latin typeface="Cambria Math" panose="02040503050406030204" pitchFamily="18" charset="0"/>
                            </a:rPr>
                            <m:t>𝑡𝑘𝑜𝑑𝑜𝑏</m:t>
                          </m:r>
                          <m:r>
                            <a:rPr lang="cs-CZ" sz="2400" i="1" smtClean="0">
                              <a:latin typeface="Cambria Math" panose="02040503050406030204" pitchFamily="18" charset="0"/>
                            </a:rPr>
                            <m:t>é </m:t>
                          </m:r>
                          <m:r>
                            <a:rPr lang="cs-CZ" sz="2400" i="1" smtClean="0">
                              <a:latin typeface="Cambria Math" panose="02040503050406030204" pitchFamily="18" charset="0"/>
                            </a:rPr>
                            <m:t>𝑧</m:t>
                          </m:r>
                          <m:r>
                            <a:rPr lang="cs-CZ" sz="2400" i="1" smtClean="0">
                              <a:latin typeface="Cambria Math" panose="02040503050406030204" pitchFamily="18" charset="0"/>
                            </a:rPr>
                            <m:t>á</m:t>
                          </m:r>
                          <m:r>
                            <a:rPr lang="cs-CZ" sz="2400" i="1" smtClean="0">
                              <a:latin typeface="Cambria Math" panose="02040503050406030204" pitchFamily="18" charset="0"/>
                            </a:rPr>
                            <m:t>𝑣𝑎𝑧𝑘𝑦</m:t>
                          </m:r>
                        </m:den>
                      </m:f>
                    </m:oMath>
                  </m:oMathPara>
                </a14:m>
                <a:endParaRPr lang="cs-CZ" sz="2400" dirty="0"/>
              </a:p>
              <a:p>
                <a:r>
                  <a:rPr lang="cs-CZ" sz="2400" b="1" dirty="0"/>
                  <a:t>Pohotová likvidita </a:t>
                </a:r>
                <a:r>
                  <a:rPr lang="cs-CZ" sz="2400" dirty="0"/>
                  <a:t>vynechává v čitateli zásoby, jakožto nejméně likvidní složku oběžného majetku.</a:t>
                </a:r>
                <a:endParaRPr lang="cs-CZ" sz="2400" b="1" dirty="0"/>
              </a:p>
              <a:p>
                <a:pPr marL="0" indent="0">
                  <a:buFont typeface="Arial"/>
                  <a:buNone/>
                </a:pPr>
                <a14:m>
                  <m:oMathPara xmlns:m="http://schemas.openxmlformats.org/officeDocument/2006/math">
                    <m:oMathParaPr>
                      <m:jc m:val="centerGroup"/>
                    </m:oMathParaPr>
                    <m:oMath xmlns:m="http://schemas.openxmlformats.org/officeDocument/2006/math">
                      <m:r>
                        <a:rPr lang="cs-CZ" sz="2400" i="1" smtClean="0">
                          <a:latin typeface="Cambria Math" panose="02040503050406030204" pitchFamily="18" charset="0"/>
                        </a:rPr>
                        <m:t>𝑃𝐿</m:t>
                      </m:r>
                      <m:r>
                        <a:rPr lang="cs-CZ" sz="2400" i="1" smtClean="0">
                          <a:latin typeface="Cambria Math" panose="02040503050406030204" pitchFamily="18" charset="0"/>
                        </a:rPr>
                        <m:t>=</m:t>
                      </m:r>
                      <m:f>
                        <m:fPr>
                          <m:ctrlPr>
                            <a:rPr lang="cs-CZ" sz="2400" i="1" smtClean="0">
                              <a:latin typeface="Cambria Math" panose="02040503050406030204" pitchFamily="18" charset="0"/>
                            </a:rPr>
                          </m:ctrlPr>
                        </m:fPr>
                        <m:num>
                          <m:r>
                            <a:rPr lang="cs-CZ" sz="2400" i="1" smtClean="0">
                              <a:latin typeface="Cambria Math" panose="02040503050406030204" pitchFamily="18" charset="0"/>
                            </a:rPr>
                            <m:t>(</m:t>
                          </m:r>
                          <m:r>
                            <a:rPr lang="cs-CZ" sz="2400" i="1" smtClean="0">
                              <a:latin typeface="Cambria Math" panose="02040503050406030204" pitchFamily="18" charset="0"/>
                            </a:rPr>
                            <m:t>𝑜𝑏</m:t>
                          </m:r>
                          <m:r>
                            <a:rPr lang="cs-CZ" sz="2400" i="1" smtClean="0">
                              <a:latin typeface="Cambria Math" panose="02040503050406030204" pitchFamily="18" charset="0"/>
                            </a:rPr>
                            <m:t>ěž</m:t>
                          </m:r>
                          <m:r>
                            <a:rPr lang="cs-CZ" sz="2400" i="1" smtClean="0">
                              <a:latin typeface="Cambria Math" panose="02040503050406030204" pitchFamily="18" charset="0"/>
                            </a:rPr>
                            <m:t>𝑛</m:t>
                          </m:r>
                          <m:r>
                            <a:rPr lang="cs-CZ" sz="2400" i="1" smtClean="0">
                              <a:latin typeface="Cambria Math" panose="02040503050406030204" pitchFamily="18" charset="0"/>
                            </a:rPr>
                            <m:t>á </m:t>
                          </m:r>
                          <m:r>
                            <a:rPr lang="cs-CZ" sz="2400" i="1" smtClean="0">
                              <a:latin typeface="Cambria Math" panose="02040503050406030204" pitchFamily="18" charset="0"/>
                            </a:rPr>
                            <m:t>𝑎𝑘𝑡𝑖𝑣𝑎</m:t>
                          </m:r>
                          <m:r>
                            <a:rPr lang="cs-CZ" sz="2400" i="1" smtClean="0">
                              <a:latin typeface="Cambria Math" panose="02040503050406030204" pitchFamily="18" charset="0"/>
                            </a:rPr>
                            <m:t>−</m:t>
                          </m:r>
                          <m:r>
                            <a:rPr lang="cs-CZ" sz="2400" i="1" smtClean="0">
                              <a:latin typeface="Cambria Math" panose="02040503050406030204" pitchFamily="18" charset="0"/>
                            </a:rPr>
                            <m:t>𝑧</m:t>
                          </m:r>
                          <m:r>
                            <a:rPr lang="cs-CZ" sz="2400" i="1" smtClean="0">
                              <a:latin typeface="Cambria Math" panose="02040503050406030204" pitchFamily="18" charset="0"/>
                            </a:rPr>
                            <m:t>á</m:t>
                          </m:r>
                          <m:r>
                            <a:rPr lang="cs-CZ" sz="2400" i="1" smtClean="0">
                              <a:latin typeface="Cambria Math" panose="02040503050406030204" pitchFamily="18" charset="0"/>
                            </a:rPr>
                            <m:t>𝑠𝑜𝑏𝑦</m:t>
                          </m:r>
                          <m:r>
                            <a:rPr lang="cs-CZ" sz="2400" i="1" smtClean="0">
                              <a:latin typeface="Cambria Math" panose="02040503050406030204" pitchFamily="18" charset="0"/>
                            </a:rPr>
                            <m:t>)</m:t>
                          </m:r>
                        </m:num>
                        <m:den>
                          <m:r>
                            <a:rPr lang="cs-CZ" sz="2400" i="1" smtClean="0">
                              <a:latin typeface="Cambria Math" panose="02040503050406030204" pitchFamily="18" charset="0"/>
                            </a:rPr>
                            <m:t>𝑘𝑟</m:t>
                          </m:r>
                          <m:r>
                            <a:rPr lang="cs-CZ" sz="2400" i="1" smtClean="0">
                              <a:latin typeface="Cambria Math" panose="02040503050406030204" pitchFamily="18" charset="0"/>
                            </a:rPr>
                            <m:t>á</m:t>
                          </m:r>
                          <m:r>
                            <a:rPr lang="cs-CZ" sz="2400" i="1" smtClean="0">
                              <a:latin typeface="Cambria Math" panose="02040503050406030204" pitchFamily="18" charset="0"/>
                            </a:rPr>
                            <m:t>𝑡𝑘𝑜𝑑𝑜𝑏</m:t>
                          </m:r>
                          <m:r>
                            <a:rPr lang="cs-CZ" sz="2400" i="1" smtClean="0">
                              <a:latin typeface="Cambria Math" panose="02040503050406030204" pitchFamily="18" charset="0"/>
                            </a:rPr>
                            <m:t>é </m:t>
                          </m:r>
                          <m:r>
                            <a:rPr lang="cs-CZ" sz="2400" i="1" smtClean="0">
                              <a:latin typeface="Cambria Math" panose="02040503050406030204" pitchFamily="18" charset="0"/>
                            </a:rPr>
                            <m:t>𝑧</m:t>
                          </m:r>
                          <m:r>
                            <a:rPr lang="cs-CZ" sz="2400" i="1" smtClean="0">
                              <a:latin typeface="Cambria Math" panose="02040503050406030204" pitchFamily="18" charset="0"/>
                            </a:rPr>
                            <m:t>á</m:t>
                          </m:r>
                          <m:r>
                            <a:rPr lang="cs-CZ" sz="2400" i="1" smtClean="0">
                              <a:latin typeface="Cambria Math" panose="02040503050406030204" pitchFamily="18" charset="0"/>
                            </a:rPr>
                            <m:t>𝑣𝑎𝑧𝑘𝑦</m:t>
                          </m:r>
                        </m:den>
                      </m:f>
                    </m:oMath>
                  </m:oMathPara>
                </a14:m>
                <a:endParaRPr lang="cs-CZ" sz="2400" dirty="0"/>
              </a:p>
              <a:p>
                <a:r>
                  <a:rPr lang="cs-CZ" sz="2400" b="1" dirty="0"/>
                  <a:t>Peněžní a okamžitá likvidita </a:t>
                </a:r>
                <a:r>
                  <a:rPr lang="cs-CZ" sz="2400" dirty="0"/>
                  <a:t>pracují pouze s nejlikvidnějšími složkami aktiv. </a:t>
                </a:r>
              </a:p>
              <a:p>
                <a:pPr algn="ctr"/>
                <a14:m>
                  <m:oMath xmlns:m="http://schemas.openxmlformats.org/officeDocument/2006/math">
                    <m:r>
                      <a:rPr lang="cs-CZ" sz="2400" i="1" smtClean="0">
                        <a:latin typeface="Cambria Math" panose="02040503050406030204" pitchFamily="18" charset="0"/>
                      </a:rPr>
                      <m:t>𝑃𝑒𝐿</m:t>
                    </m:r>
                    <m:r>
                      <a:rPr lang="cs-CZ" sz="2400" i="1" smtClean="0">
                        <a:latin typeface="Cambria Math" panose="02040503050406030204" pitchFamily="18" charset="0"/>
                      </a:rPr>
                      <m:t>=</m:t>
                    </m:r>
                    <m:f>
                      <m:fPr>
                        <m:ctrlPr>
                          <a:rPr lang="cs-CZ" sz="2400" i="1" smtClean="0">
                            <a:latin typeface="Cambria Math" panose="02040503050406030204" pitchFamily="18" charset="0"/>
                          </a:rPr>
                        </m:ctrlPr>
                      </m:fPr>
                      <m:num>
                        <m:r>
                          <a:rPr lang="cs-CZ" sz="2400" i="1" smtClean="0">
                            <a:latin typeface="Cambria Math" panose="02040503050406030204" pitchFamily="18" charset="0"/>
                          </a:rPr>
                          <m:t>𝑝𝑒𝑛</m:t>
                        </m:r>
                        <m:r>
                          <a:rPr lang="cs-CZ" sz="2400" i="1" smtClean="0">
                            <a:latin typeface="Cambria Math" panose="02040503050406030204" pitchFamily="18" charset="0"/>
                          </a:rPr>
                          <m:t>ěž</m:t>
                        </m:r>
                        <m:r>
                          <a:rPr lang="cs-CZ" sz="2400" i="1" smtClean="0">
                            <a:latin typeface="Cambria Math" panose="02040503050406030204" pitchFamily="18" charset="0"/>
                          </a:rPr>
                          <m:t>𝑛</m:t>
                        </m:r>
                        <m:r>
                          <a:rPr lang="cs-CZ" sz="2400" i="1" smtClean="0">
                            <a:latin typeface="Cambria Math" panose="02040503050406030204" pitchFamily="18" charset="0"/>
                          </a:rPr>
                          <m:t>í </m:t>
                        </m:r>
                        <m:r>
                          <a:rPr lang="cs-CZ" sz="2400" i="1" smtClean="0">
                            <a:latin typeface="Cambria Math" panose="02040503050406030204" pitchFamily="18" charset="0"/>
                          </a:rPr>
                          <m:t>𝑝𝑟𝑜𝑠𝑡</m:t>
                        </m:r>
                        <m:r>
                          <a:rPr lang="cs-CZ" sz="2400" i="1" smtClean="0">
                            <a:latin typeface="Cambria Math" panose="02040503050406030204" pitchFamily="18" charset="0"/>
                          </a:rPr>
                          <m:t>ř</m:t>
                        </m:r>
                        <m:r>
                          <a:rPr lang="cs-CZ" sz="2400" i="1" smtClean="0">
                            <a:latin typeface="Cambria Math" panose="02040503050406030204" pitchFamily="18" charset="0"/>
                          </a:rPr>
                          <m:t>𝑒𝑑𝑘𝑦</m:t>
                        </m:r>
                      </m:num>
                      <m:den>
                        <m:r>
                          <a:rPr lang="cs-CZ" sz="2400" i="1" smtClean="0">
                            <a:latin typeface="Cambria Math" panose="02040503050406030204" pitchFamily="18" charset="0"/>
                          </a:rPr>
                          <m:t>𝑘𝑟</m:t>
                        </m:r>
                        <m:r>
                          <a:rPr lang="cs-CZ" sz="2400" i="1" smtClean="0">
                            <a:latin typeface="Cambria Math" panose="02040503050406030204" pitchFamily="18" charset="0"/>
                          </a:rPr>
                          <m:t>á</m:t>
                        </m:r>
                        <m:r>
                          <a:rPr lang="cs-CZ" sz="2400" i="1" smtClean="0">
                            <a:latin typeface="Cambria Math" panose="02040503050406030204" pitchFamily="18" charset="0"/>
                          </a:rPr>
                          <m:t>𝑡𝑘𝑜𝑑𝑜𝑏</m:t>
                        </m:r>
                        <m:r>
                          <a:rPr lang="cs-CZ" sz="2400" i="1" smtClean="0">
                            <a:latin typeface="Cambria Math" panose="02040503050406030204" pitchFamily="18" charset="0"/>
                          </a:rPr>
                          <m:t>é </m:t>
                        </m:r>
                        <m:r>
                          <a:rPr lang="cs-CZ" sz="2400" i="1" smtClean="0">
                            <a:latin typeface="Cambria Math" panose="02040503050406030204" pitchFamily="18" charset="0"/>
                          </a:rPr>
                          <m:t>𝑧</m:t>
                        </m:r>
                        <m:r>
                          <a:rPr lang="cs-CZ" sz="2400" i="1" smtClean="0">
                            <a:latin typeface="Cambria Math" panose="02040503050406030204" pitchFamily="18" charset="0"/>
                          </a:rPr>
                          <m:t>á</m:t>
                        </m:r>
                        <m:r>
                          <a:rPr lang="cs-CZ" sz="2400" i="1" smtClean="0">
                            <a:latin typeface="Cambria Math" panose="02040503050406030204" pitchFamily="18" charset="0"/>
                          </a:rPr>
                          <m:t>𝑣𝑎𝑧𝑘𝑦</m:t>
                        </m:r>
                      </m:den>
                    </m:f>
                  </m:oMath>
                </a14:m>
                <a:r>
                  <a:rPr lang="cs-CZ" sz="2400" dirty="0"/>
                  <a:t> </a:t>
                </a:r>
                <a:endParaRPr lang="cs-CZ" sz="2400" i="1" dirty="0">
                  <a:latin typeface="Cambria Math" panose="02040503050406030204" pitchFamily="18" charset="0"/>
                </a:endParaRPr>
              </a:p>
              <a:p>
                <a:pPr marL="0" indent="0">
                  <a:buFont typeface="Arial"/>
                  <a:buNone/>
                </a:pPr>
                <a14:m>
                  <m:oMathPara xmlns:m="http://schemas.openxmlformats.org/officeDocument/2006/math">
                    <m:oMathParaPr>
                      <m:jc m:val="centerGroup"/>
                    </m:oMathParaPr>
                    <m:oMath xmlns:m="http://schemas.openxmlformats.org/officeDocument/2006/math">
                      <m:r>
                        <a:rPr lang="cs-CZ" sz="2400" i="1" dirty="0" smtClean="0">
                          <a:latin typeface="Cambria Math" panose="02040503050406030204" pitchFamily="18" charset="0"/>
                        </a:rPr>
                        <m:t>𝑂𝐿</m:t>
                      </m:r>
                      <m:r>
                        <a:rPr lang="cs-CZ" sz="2400" i="1" dirty="0" smtClean="0">
                          <a:latin typeface="Cambria Math" panose="02040503050406030204" pitchFamily="18" charset="0"/>
                        </a:rPr>
                        <m:t>=</m:t>
                      </m:r>
                      <m:f>
                        <m:fPr>
                          <m:ctrlPr>
                            <a:rPr lang="cs-CZ" sz="2400" i="1" dirty="0" smtClean="0">
                              <a:latin typeface="Cambria Math" panose="02040503050406030204" pitchFamily="18" charset="0"/>
                            </a:rPr>
                          </m:ctrlPr>
                        </m:fPr>
                        <m:num>
                          <m:r>
                            <a:rPr lang="cs-CZ" sz="2400" i="1" dirty="0" smtClean="0">
                              <a:latin typeface="Cambria Math" panose="02040503050406030204" pitchFamily="18" charset="0"/>
                            </a:rPr>
                            <m:t>𝑘𝑟</m:t>
                          </m:r>
                          <m:r>
                            <a:rPr lang="cs-CZ" sz="2400" i="1" dirty="0" smtClean="0">
                              <a:latin typeface="Cambria Math" panose="02040503050406030204" pitchFamily="18" charset="0"/>
                            </a:rPr>
                            <m:t>á</m:t>
                          </m:r>
                          <m:r>
                            <a:rPr lang="cs-CZ" sz="2400" i="1" dirty="0" smtClean="0">
                              <a:latin typeface="Cambria Math" panose="02040503050406030204" pitchFamily="18" charset="0"/>
                            </a:rPr>
                            <m:t>𝑡𝑘𝑜𝑑𝑜</m:t>
                          </m:r>
                          <m:r>
                            <a:rPr lang="cs-CZ" sz="2400" i="1" dirty="0" smtClean="0">
                              <a:latin typeface="Cambria Math" panose="02040503050406030204" pitchFamily="18" charset="0"/>
                            </a:rPr>
                            <m:t>ý </m:t>
                          </m:r>
                          <m:r>
                            <a:rPr lang="cs-CZ" sz="2400" i="1" dirty="0" smtClean="0">
                              <a:latin typeface="Cambria Math" panose="02040503050406030204" pitchFamily="18" charset="0"/>
                            </a:rPr>
                            <m:t>𝑓𝑖𝑛𝑎𝑛</m:t>
                          </m:r>
                          <m:r>
                            <a:rPr lang="cs-CZ" sz="2400" i="1" dirty="0" smtClean="0">
                              <a:latin typeface="Cambria Math" panose="02040503050406030204" pitchFamily="18" charset="0"/>
                            </a:rPr>
                            <m:t>čí </m:t>
                          </m:r>
                          <m:r>
                            <a:rPr lang="cs-CZ" sz="2400" i="1" dirty="0" smtClean="0">
                              <a:latin typeface="Cambria Math" panose="02040503050406030204" pitchFamily="18" charset="0"/>
                            </a:rPr>
                            <m:t>𝑚𝑎𝑗𝑒𝑡𝑒𝑘</m:t>
                          </m:r>
                          <m:r>
                            <a:rPr lang="cs-CZ" sz="2400" i="1" dirty="0" smtClean="0">
                              <a:latin typeface="Cambria Math" panose="02040503050406030204" pitchFamily="18" charset="0"/>
                            </a:rPr>
                            <m:t>+</m:t>
                          </m:r>
                          <m:r>
                            <a:rPr lang="cs-CZ" sz="2400" i="1" dirty="0" smtClean="0">
                              <a:latin typeface="Cambria Math" panose="02040503050406030204" pitchFamily="18" charset="0"/>
                            </a:rPr>
                            <m:t>𝑝𝑒𝑛</m:t>
                          </m:r>
                          <m:r>
                            <a:rPr lang="cs-CZ" sz="2400" i="1" dirty="0" smtClean="0">
                              <a:latin typeface="Cambria Math" panose="02040503050406030204" pitchFamily="18" charset="0"/>
                            </a:rPr>
                            <m:t>ěž</m:t>
                          </m:r>
                          <m:r>
                            <a:rPr lang="cs-CZ" sz="2400" i="1" dirty="0" smtClean="0">
                              <a:latin typeface="Cambria Math" panose="02040503050406030204" pitchFamily="18" charset="0"/>
                            </a:rPr>
                            <m:t>𝑛</m:t>
                          </m:r>
                          <m:r>
                            <a:rPr lang="cs-CZ" sz="2400" i="1" dirty="0" smtClean="0">
                              <a:latin typeface="Cambria Math" panose="02040503050406030204" pitchFamily="18" charset="0"/>
                            </a:rPr>
                            <m:t>í </m:t>
                          </m:r>
                          <m:r>
                            <a:rPr lang="cs-CZ" sz="2400" i="1" dirty="0" smtClean="0">
                              <a:latin typeface="Cambria Math" panose="02040503050406030204" pitchFamily="18" charset="0"/>
                            </a:rPr>
                            <m:t>𝑝𝑟𝑜𝑠𝑡</m:t>
                          </m:r>
                          <m:r>
                            <a:rPr lang="cs-CZ" sz="2400" i="1" dirty="0" smtClean="0">
                              <a:latin typeface="Cambria Math" panose="02040503050406030204" pitchFamily="18" charset="0"/>
                            </a:rPr>
                            <m:t>ř</m:t>
                          </m:r>
                          <m:r>
                            <a:rPr lang="cs-CZ" sz="2400" i="1" dirty="0" smtClean="0">
                              <a:latin typeface="Cambria Math" panose="02040503050406030204" pitchFamily="18" charset="0"/>
                            </a:rPr>
                            <m:t>𝑒𝑑𝑘𝑦</m:t>
                          </m:r>
                        </m:num>
                        <m:den>
                          <m:r>
                            <a:rPr lang="cs-CZ" sz="2400" i="1" dirty="0" smtClean="0">
                              <a:latin typeface="Cambria Math" panose="02040503050406030204" pitchFamily="18" charset="0"/>
                            </a:rPr>
                            <m:t>𝑘𝑟</m:t>
                          </m:r>
                          <m:r>
                            <a:rPr lang="cs-CZ" sz="2400" i="1" dirty="0" smtClean="0">
                              <a:latin typeface="Cambria Math" panose="02040503050406030204" pitchFamily="18" charset="0"/>
                            </a:rPr>
                            <m:t>á</m:t>
                          </m:r>
                          <m:r>
                            <a:rPr lang="cs-CZ" sz="2400" i="1" dirty="0" smtClean="0">
                              <a:latin typeface="Cambria Math" panose="02040503050406030204" pitchFamily="18" charset="0"/>
                            </a:rPr>
                            <m:t>𝑡𝑘𝑜𝑑𝑜𝑏</m:t>
                          </m:r>
                          <m:r>
                            <a:rPr lang="cs-CZ" sz="2400" i="1" dirty="0" smtClean="0">
                              <a:latin typeface="Cambria Math" panose="02040503050406030204" pitchFamily="18" charset="0"/>
                            </a:rPr>
                            <m:t>é </m:t>
                          </m:r>
                          <m:r>
                            <a:rPr lang="cs-CZ" sz="2400" i="1" dirty="0" smtClean="0">
                              <a:latin typeface="Cambria Math" panose="02040503050406030204" pitchFamily="18" charset="0"/>
                            </a:rPr>
                            <m:t>𝑧</m:t>
                          </m:r>
                          <m:r>
                            <a:rPr lang="cs-CZ" sz="2400" i="1" dirty="0" smtClean="0">
                              <a:latin typeface="Cambria Math" panose="02040503050406030204" pitchFamily="18" charset="0"/>
                            </a:rPr>
                            <m:t>á</m:t>
                          </m:r>
                          <m:r>
                            <a:rPr lang="cs-CZ" sz="2400" i="1" dirty="0" smtClean="0">
                              <a:latin typeface="Cambria Math" panose="02040503050406030204" pitchFamily="18" charset="0"/>
                            </a:rPr>
                            <m:t>𝑣𝑎𝑧𝑘𝑦</m:t>
                          </m:r>
                        </m:den>
                      </m:f>
                    </m:oMath>
                  </m:oMathPara>
                </a14:m>
                <a:endParaRPr lang="cs-CZ" sz="2400" dirty="0"/>
              </a:p>
              <a:p>
                <a:pPr marL="0" indent="0">
                  <a:buFont typeface="Arial"/>
                  <a:buNone/>
                </a:pPr>
                <a:endParaRPr lang="cs-CZ" sz="2400" dirty="0"/>
              </a:p>
              <a:p>
                <a:pPr marL="0" indent="0">
                  <a:buFont typeface="Arial"/>
                  <a:buNone/>
                </a:pPr>
                <a:r>
                  <a:rPr lang="cs-CZ" sz="2400" b="1" dirty="0"/>
                  <a:t>Pracovní kapitál = Oběžná aktiva – Krátkodobý cizí kapitál</a:t>
                </a:r>
              </a:p>
              <a:p>
                <a:pPr marL="0" indent="0">
                  <a:buFont typeface="Arial"/>
                  <a:buNone/>
                </a:pPr>
                <a:r>
                  <a:rPr lang="cs-CZ" sz="2400" dirty="0"/>
                  <a:t>Krátkodobý cizí kapitál = všechny povinnosti splatné do jednoho roku.</a:t>
                </a:r>
              </a:p>
              <a:p>
                <a:pPr marL="0" indent="0">
                  <a:buFont typeface="Arial"/>
                  <a:buNone/>
                </a:pPr>
                <a:r>
                  <a:rPr lang="cs-CZ" sz="2400" dirty="0"/>
                  <a:t>Oběžná aktiva = všechna aktiva, která lze do jednoho roku přeměnit na peníze.</a:t>
                </a:r>
              </a:p>
            </p:txBody>
          </p:sp>
        </mc:Choice>
        <mc:Fallback xmlns="">
          <p:sp>
            <p:nvSpPr>
              <p:cNvPr id="3" name="Zástupný obsah 2">
                <a:extLst>
                  <a:ext uri="{FF2B5EF4-FFF2-40B4-BE49-F238E27FC236}">
                    <a16:creationId xmlns:a16="http://schemas.microsoft.com/office/drawing/2014/main" id="{E14993F7-DFFE-38D2-CB0D-3EDFB9EBE591}"/>
                  </a:ext>
                </a:extLst>
              </p:cNvPr>
              <p:cNvSpPr>
                <a:spLocks noGrp="1" noRot="1" noChangeAspect="1" noMove="1" noResize="1" noEditPoints="1" noAdjustHandles="1" noChangeArrowheads="1" noChangeShapeType="1" noTextEdit="1"/>
              </p:cNvSpPr>
              <p:nvPr>
                <p:ph idx="1"/>
              </p:nvPr>
            </p:nvSpPr>
            <p:spPr>
              <a:xfrm>
                <a:off x="540000" y="1825625"/>
                <a:ext cx="8064000" cy="4324654"/>
              </a:xfrm>
              <a:blipFill>
                <a:blip r:embed="rId2"/>
                <a:stretch>
                  <a:fillRect l="-303" t="-1127"/>
                </a:stretch>
              </a:blipFill>
            </p:spPr>
            <p:txBody>
              <a:bodyPr/>
              <a:lstStyle/>
              <a:p>
                <a:r>
                  <a:rPr lang="cs-CZ">
                    <a:noFill/>
                  </a:rPr>
                  <a:t> </a:t>
                </a:r>
              </a:p>
            </p:txBody>
          </p:sp>
        </mc:Fallback>
      </mc:AlternateContent>
    </p:spTree>
    <p:extLst>
      <p:ext uri="{BB962C8B-B14F-4D97-AF65-F5344CB8AC3E}">
        <p14:creationId xmlns:p14="http://schemas.microsoft.com/office/powerpoint/2010/main" val="744193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4CFC54-4E68-FF6F-0424-117A94A1B44F}"/>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70AA9052-F1ED-06B2-62E3-63438E205F65}"/>
              </a:ext>
            </a:extLst>
          </p:cNvPr>
          <p:cNvSpPr>
            <a:spLocks noGrp="1"/>
          </p:cNvSpPr>
          <p:nvPr>
            <p:ph idx="1"/>
          </p:nvPr>
        </p:nvSpPr>
        <p:spPr/>
        <p:txBody>
          <a:bodyPr>
            <a:normAutofit fontScale="92500" lnSpcReduction="10000"/>
          </a:bodyPr>
          <a:lstStyle/>
          <a:p>
            <a:pPr marL="0" indent="0">
              <a:buNone/>
            </a:pPr>
            <a:r>
              <a:rPr lang="cs-CZ" sz="1800" b="1" dirty="0">
                <a:solidFill>
                  <a:srgbClr val="C00000"/>
                </a:solidFill>
              </a:rPr>
              <a:t>Formy řešení nedostatku hotovosti</a:t>
            </a:r>
          </a:p>
          <a:p>
            <a:r>
              <a:rPr lang="cs-CZ" sz="1800" b="1" dirty="0"/>
              <a:t>Zvýšením příjmů v daném plánovaném období:</a:t>
            </a:r>
          </a:p>
          <a:p>
            <a:pPr lvl="1"/>
            <a:r>
              <a:rPr lang="cs-CZ" dirty="0" err="1"/>
              <a:t>desinvesticemi</a:t>
            </a:r>
            <a:r>
              <a:rPr lang="cs-CZ" dirty="0"/>
              <a:t> oběžných prostředků,</a:t>
            </a:r>
          </a:p>
          <a:p>
            <a:pPr lvl="1"/>
            <a:r>
              <a:rPr lang="cs-CZ" dirty="0" err="1"/>
              <a:t>desinvesticemi</a:t>
            </a:r>
            <a:r>
              <a:rPr lang="cs-CZ" dirty="0"/>
              <a:t> dlouhodobého hmotného majetku.</a:t>
            </a:r>
          </a:p>
          <a:p>
            <a:pPr lvl="1"/>
            <a:endParaRPr lang="cs-CZ" dirty="0"/>
          </a:p>
          <a:p>
            <a:r>
              <a:rPr lang="cs-CZ" sz="1800" b="1" dirty="0"/>
              <a:t>Snížením výdajů:</a:t>
            </a:r>
          </a:p>
          <a:p>
            <a:pPr lvl="1"/>
            <a:r>
              <a:rPr lang="cs-CZ" dirty="0"/>
              <a:t>redukcí obnovovacích investic,</a:t>
            </a:r>
          </a:p>
          <a:p>
            <a:pPr lvl="1"/>
            <a:r>
              <a:rPr lang="cs-CZ" dirty="0"/>
              <a:t>redukcí racionalizačních investic,</a:t>
            </a:r>
          </a:p>
          <a:p>
            <a:pPr lvl="1"/>
            <a:r>
              <a:rPr lang="cs-CZ" dirty="0"/>
              <a:t>redukcí strukturálních a rozvojových investic,</a:t>
            </a:r>
          </a:p>
          <a:p>
            <a:pPr lvl="1"/>
            <a:r>
              <a:rPr lang="cs-CZ" dirty="0"/>
              <a:t>redukcí finančních investic,</a:t>
            </a:r>
          </a:p>
          <a:p>
            <a:pPr lvl="1"/>
            <a:r>
              <a:rPr lang="cs-CZ" dirty="0"/>
              <a:t>snížením nákladů,</a:t>
            </a:r>
          </a:p>
          <a:p>
            <a:pPr lvl="1"/>
            <a:r>
              <a:rPr lang="cs-CZ" dirty="0"/>
              <a:t>leasingem, jako alternativní formou financování investic.</a:t>
            </a:r>
          </a:p>
          <a:p>
            <a:endParaRPr lang="cs-CZ" dirty="0"/>
          </a:p>
        </p:txBody>
      </p:sp>
    </p:spTree>
    <p:extLst>
      <p:ext uri="{BB962C8B-B14F-4D97-AF65-F5344CB8AC3E}">
        <p14:creationId xmlns:p14="http://schemas.microsoft.com/office/powerpoint/2010/main" val="1621163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6A3CF6-F3F4-2C69-DE3A-67259DA87C46}"/>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4978D9B0-ED33-E2DF-3604-49C75458B0BB}"/>
              </a:ext>
            </a:extLst>
          </p:cNvPr>
          <p:cNvSpPr>
            <a:spLocks noGrp="1"/>
          </p:cNvSpPr>
          <p:nvPr>
            <p:ph idx="1"/>
          </p:nvPr>
        </p:nvSpPr>
        <p:spPr/>
        <p:txBody>
          <a:bodyPr/>
          <a:lstStyle/>
          <a:p>
            <a:pPr marL="0" indent="0">
              <a:buNone/>
            </a:pPr>
            <a:r>
              <a:rPr lang="cs-CZ" sz="1800" b="1" dirty="0">
                <a:solidFill>
                  <a:srgbClr val="C00000"/>
                </a:solidFill>
              </a:rPr>
              <a:t>Řízení krátkodobých přebytků likvidity</a:t>
            </a:r>
          </a:p>
          <a:p>
            <a:r>
              <a:rPr lang="cs-CZ" sz="1800" dirty="0"/>
              <a:t>Peníze, které přebývají a nevyužívají se, přinášejí ztráty ušlých příležitostí. </a:t>
            </a:r>
          </a:p>
          <a:p>
            <a:pPr lvl="1"/>
            <a:r>
              <a:rPr lang="cs-CZ" dirty="0"/>
              <a:t>Investovat peněžní přebytky do majetkových cenných papírů (akcie, podílové listy apod.).</a:t>
            </a:r>
          </a:p>
          <a:p>
            <a:pPr lvl="1"/>
            <a:r>
              <a:rPr lang="cs-CZ" dirty="0"/>
              <a:t>Investovat peněžní prostředky do dlužných cenných papírů (obligace, směnky, pokladní poukázky, aj.).</a:t>
            </a:r>
          </a:p>
          <a:p>
            <a:pPr lvl="1"/>
            <a:r>
              <a:rPr lang="cs-CZ" dirty="0"/>
              <a:t>Investovat (vložit přebytky na termínovaný vklad).</a:t>
            </a:r>
          </a:p>
          <a:p>
            <a:pPr lvl="1"/>
            <a:r>
              <a:rPr lang="cs-CZ" dirty="0"/>
              <a:t>Statní využití, např. k podpoře prodejů, k dřívějším úhradám za nižší cenu atd.</a:t>
            </a:r>
          </a:p>
          <a:p>
            <a:pPr lvl="1"/>
            <a:r>
              <a:rPr lang="cs-CZ" dirty="0"/>
              <a:t>Splátky úvěrů.</a:t>
            </a:r>
          </a:p>
          <a:p>
            <a:endParaRPr lang="cs-CZ" dirty="0"/>
          </a:p>
        </p:txBody>
      </p:sp>
    </p:spTree>
    <p:extLst>
      <p:ext uri="{BB962C8B-B14F-4D97-AF65-F5344CB8AC3E}">
        <p14:creationId xmlns:p14="http://schemas.microsoft.com/office/powerpoint/2010/main" val="1784151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0BEA78-AFC4-D1AE-B8C5-B02ABB4844E5}"/>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DD01B725-0B0A-ABD6-21CE-B4AC4E05F0C4}"/>
              </a:ext>
            </a:extLst>
          </p:cNvPr>
          <p:cNvSpPr>
            <a:spLocks noGrp="1"/>
          </p:cNvSpPr>
          <p:nvPr>
            <p:ph idx="1"/>
          </p:nvPr>
        </p:nvSpPr>
        <p:spPr>
          <a:xfrm>
            <a:off x="540000" y="1825625"/>
            <a:ext cx="8064000" cy="4324654"/>
          </a:xfrm>
        </p:spPr>
        <p:txBody>
          <a:bodyPr>
            <a:noAutofit/>
          </a:bodyPr>
          <a:lstStyle/>
          <a:p>
            <a:r>
              <a:rPr lang="cs-CZ" sz="1800" b="1" dirty="0">
                <a:solidFill>
                  <a:srgbClr val="C00000"/>
                </a:solidFill>
              </a:rPr>
              <a:t>Řízení pracovního kapitálu</a:t>
            </a:r>
          </a:p>
          <a:p>
            <a:pPr lvl="1"/>
            <a:r>
              <a:rPr lang="cs-CZ" sz="1600" dirty="0">
                <a:solidFill>
                  <a:schemeClr val="tx1"/>
                </a:solidFill>
              </a:rPr>
              <a:t>čistý pracovní kapitál = OA – </a:t>
            </a:r>
            <a:r>
              <a:rPr lang="cs-CZ" sz="1600" dirty="0" err="1">
                <a:solidFill>
                  <a:schemeClr val="tx1"/>
                </a:solidFill>
              </a:rPr>
              <a:t>kr.</a:t>
            </a:r>
            <a:r>
              <a:rPr lang="cs-CZ" sz="1600" dirty="0">
                <a:solidFill>
                  <a:schemeClr val="tx1"/>
                </a:solidFill>
              </a:rPr>
              <a:t> pasiva nebo</a:t>
            </a:r>
          </a:p>
          <a:p>
            <a:pPr lvl="1"/>
            <a:r>
              <a:rPr lang="cs-CZ" sz="1600" dirty="0">
                <a:solidFill>
                  <a:schemeClr val="tx1"/>
                </a:solidFill>
              </a:rPr>
              <a:t>ČPK = dlouhodobý kapitál – SA,</a:t>
            </a:r>
          </a:p>
          <a:p>
            <a:pPr lvl="1"/>
            <a:r>
              <a:rPr lang="cs-CZ" sz="1600" dirty="0">
                <a:solidFill>
                  <a:schemeClr val="tx1"/>
                </a:solidFill>
              </a:rPr>
              <a:t>Zjednodušeně si lze ČPK představit jako přebytek oběžného majetku nad krátkodobým cizím kapitálem (rozdíl oběžných aktiv a krátkodobých závazků).</a:t>
            </a:r>
          </a:p>
          <a:p>
            <a:r>
              <a:rPr lang="cs-CZ" sz="1800" b="1" dirty="0">
                <a:solidFill>
                  <a:schemeClr val="tx1"/>
                </a:solidFill>
              </a:rPr>
              <a:t>Nebo-</a:t>
            </a:r>
            <a:r>
              <a:rPr lang="cs-CZ" sz="1800" b="1" dirty="0" err="1">
                <a:solidFill>
                  <a:schemeClr val="tx1"/>
                </a:solidFill>
              </a:rPr>
              <a:t>li</a:t>
            </a:r>
            <a:r>
              <a:rPr lang="cs-CZ" sz="1800" b="1" dirty="0">
                <a:solidFill>
                  <a:schemeClr val="tx1"/>
                </a:solidFill>
              </a:rPr>
              <a:t>: ČPK představuje tu část OM, která je financována z dlouhodobých zdrojů.</a:t>
            </a:r>
          </a:p>
          <a:p>
            <a:r>
              <a:rPr lang="cs-CZ" sz="1800" b="1" dirty="0">
                <a:solidFill>
                  <a:schemeClr val="tx1"/>
                </a:solidFill>
              </a:rPr>
              <a:t>Důležitá je jeho struktura:</a:t>
            </a:r>
          </a:p>
          <a:p>
            <a:pPr lvl="1"/>
            <a:r>
              <a:rPr lang="cs-CZ" sz="1600" dirty="0">
                <a:solidFill>
                  <a:schemeClr val="tx1"/>
                </a:solidFill>
              </a:rPr>
              <a:t>Zásob</a:t>
            </a:r>
          </a:p>
          <a:p>
            <a:pPr lvl="1"/>
            <a:r>
              <a:rPr lang="cs-CZ" sz="1600" dirty="0">
                <a:solidFill>
                  <a:schemeClr val="tx1"/>
                </a:solidFill>
              </a:rPr>
              <a:t>Pohledávek</a:t>
            </a:r>
          </a:p>
          <a:p>
            <a:pPr lvl="1"/>
            <a:r>
              <a:rPr lang="cs-CZ" sz="1600" dirty="0">
                <a:solidFill>
                  <a:schemeClr val="tx1"/>
                </a:solidFill>
              </a:rPr>
              <a:t>Finančního majetku</a:t>
            </a:r>
          </a:p>
          <a:p>
            <a:pPr lvl="1"/>
            <a:r>
              <a:rPr lang="cs-CZ" sz="1600" dirty="0">
                <a:solidFill>
                  <a:schemeClr val="tx1"/>
                </a:solidFill>
              </a:rPr>
              <a:t>Krátkodobých závazku atd.</a:t>
            </a:r>
          </a:p>
          <a:p>
            <a:r>
              <a:rPr lang="cs-CZ" sz="1800" b="1" dirty="0">
                <a:solidFill>
                  <a:schemeClr val="tx1"/>
                </a:solidFill>
              </a:rPr>
              <a:t>Žádoucí je, aby ČPK v podniku byl v likvidní formě, tzn. především ve formě volných peněžních prostředků.</a:t>
            </a:r>
          </a:p>
        </p:txBody>
      </p:sp>
    </p:spTree>
    <p:extLst>
      <p:ext uri="{BB962C8B-B14F-4D97-AF65-F5344CB8AC3E}">
        <p14:creationId xmlns:p14="http://schemas.microsoft.com/office/powerpoint/2010/main" val="2118794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D72DF0-E846-C85C-302F-E2D1ECD460E7}"/>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EB358898-F8AB-5A67-65EB-D13D44BC4BCE}"/>
              </a:ext>
            </a:extLst>
          </p:cNvPr>
          <p:cNvSpPr>
            <a:spLocks noGrp="1"/>
          </p:cNvSpPr>
          <p:nvPr>
            <p:ph idx="1"/>
          </p:nvPr>
        </p:nvSpPr>
        <p:spPr/>
        <p:txBody>
          <a:bodyPr/>
          <a:lstStyle/>
          <a:p>
            <a:r>
              <a:rPr lang="cs-CZ" sz="1800" dirty="0"/>
              <a:t>S ČPK dále souvisí tzv. obratový cyklus peněz.</a:t>
            </a:r>
          </a:p>
          <a:p>
            <a:r>
              <a:rPr lang="cs-CZ" sz="1800" dirty="0"/>
              <a:t>Obratový cyklus peněz (OCP) – doba mezi platbou za nakoupený materiál, služby a přijetím inkasa z prodeje výrobků (ukazatelé likvidity).</a:t>
            </a:r>
          </a:p>
          <a:p>
            <a:pPr marL="0" indent="0" algn="ctr">
              <a:buNone/>
            </a:pPr>
            <a:r>
              <a:rPr lang="cs-CZ" sz="1800" dirty="0"/>
              <a:t>OCP = DOZ + DI – DOP</a:t>
            </a:r>
          </a:p>
          <a:p>
            <a:pPr marL="0" indent="0" algn="ctr">
              <a:buNone/>
            </a:pPr>
            <a:r>
              <a:rPr lang="cs-CZ" sz="1800" dirty="0"/>
              <a:t>Potřeba ČPK = OCP * denní výdaje</a:t>
            </a:r>
          </a:p>
          <a:p>
            <a:endParaRPr lang="cs-CZ" dirty="0"/>
          </a:p>
        </p:txBody>
      </p:sp>
    </p:spTree>
    <p:extLst>
      <p:ext uri="{BB962C8B-B14F-4D97-AF65-F5344CB8AC3E}">
        <p14:creationId xmlns:p14="http://schemas.microsoft.com/office/powerpoint/2010/main" val="321342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F64D8B-3E2D-1FAD-8528-733F78549D06}"/>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5C2B3697-C556-336B-8F49-58588D412358}"/>
              </a:ext>
            </a:extLst>
          </p:cNvPr>
          <p:cNvSpPr>
            <a:spLocks noGrp="1"/>
          </p:cNvSpPr>
          <p:nvPr>
            <p:ph idx="1"/>
          </p:nvPr>
        </p:nvSpPr>
        <p:spPr/>
        <p:txBody>
          <a:bodyPr>
            <a:noAutofit/>
          </a:bodyPr>
          <a:lstStyle/>
          <a:p>
            <a:r>
              <a:rPr lang="cs-CZ" sz="1700" dirty="0"/>
              <a:t>OCP = DOZ + DI – DOP</a:t>
            </a:r>
          </a:p>
          <a:p>
            <a:r>
              <a:rPr lang="cs-CZ" sz="1700" dirty="0"/>
              <a:t>DOZ-doba obratu zásob</a:t>
            </a:r>
          </a:p>
          <a:p>
            <a:r>
              <a:rPr lang="cs-CZ" sz="1700" dirty="0"/>
              <a:t>DOZ = </a:t>
            </a:r>
            <a:r>
              <a:rPr lang="cs-CZ" sz="1700" dirty="0" err="1"/>
              <a:t>prům.zásoba</a:t>
            </a:r>
            <a:r>
              <a:rPr lang="cs-CZ" sz="1700" dirty="0"/>
              <a:t>/denní tržby</a:t>
            </a:r>
          </a:p>
          <a:p>
            <a:r>
              <a:rPr lang="cs-CZ" sz="1700" dirty="0"/>
              <a:t>DI – doba inkasa</a:t>
            </a:r>
          </a:p>
          <a:p>
            <a:r>
              <a:rPr lang="cs-CZ" sz="1700" dirty="0"/>
              <a:t>DI = pohledávky/denní tržby</a:t>
            </a:r>
          </a:p>
          <a:p>
            <a:r>
              <a:rPr lang="cs-CZ" sz="1700" dirty="0"/>
              <a:t>DOP – doba odkladu plateb</a:t>
            </a:r>
          </a:p>
          <a:p>
            <a:r>
              <a:rPr lang="cs-CZ" sz="1700" dirty="0"/>
              <a:t>DOP = dluhy dodavatelům/denní tržby</a:t>
            </a:r>
          </a:p>
          <a:p>
            <a:endParaRPr lang="cs-CZ" sz="1700" dirty="0"/>
          </a:p>
          <a:p>
            <a:r>
              <a:rPr lang="cs-CZ" sz="1700" dirty="0"/>
              <a:t>Čím je obratový cyklus kratší, tím podnik potřebuje méně ČPK.</a:t>
            </a:r>
          </a:p>
          <a:p>
            <a:r>
              <a:rPr lang="cs-CZ" sz="1700" dirty="0"/>
              <a:t>Cílem podniku je mít k dispozici pouze tolik ČPK kolik nezbytně potřebuje.</a:t>
            </a:r>
          </a:p>
          <a:p>
            <a:r>
              <a:rPr lang="cs-CZ" sz="1700" dirty="0"/>
              <a:t>Vyšší množství ČPK podniku sice zajišťuje poměrně větší stabilitu a jistotu, nicméně se tím podnik připravuje o možný výnos (snižuje si tak rentabilitu).</a:t>
            </a:r>
          </a:p>
        </p:txBody>
      </p:sp>
    </p:spTree>
    <p:extLst>
      <p:ext uri="{BB962C8B-B14F-4D97-AF65-F5344CB8AC3E}">
        <p14:creationId xmlns:p14="http://schemas.microsoft.com/office/powerpoint/2010/main" val="732749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EE0709-8F7C-48C0-F9E9-A7E3A2A88E93}"/>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7348F2D7-32FE-A62E-54E6-923A745044B8}"/>
              </a:ext>
            </a:extLst>
          </p:cNvPr>
          <p:cNvSpPr>
            <a:spLocks noGrp="1"/>
          </p:cNvSpPr>
          <p:nvPr>
            <p:ph idx="1"/>
          </p:nvPr>
        </p:nvSpPr>
        <p:spPr>
          <a:xfrm>
            <a:off x="540000" y="1825623"/>
            <a:ext cx="8064000" cy="4667247"/>
          </a:xfrm>
        </p:spPr>
        <p:txBody>
          <a:bodyPr>
            <a:noAutofit/>
          </a:bodyPr>
          <a:lstStyle/>
          <a:p>
            <a:r>
              <a:rPr lang="cs-CZ" sz="1400" b="1" dirty="0">
                <a:solidFill>
                  <a:srgbClr val="C00000"/>
                </a:solidFill>
              </a:rPr>
              <a:t>c. Ukazatele aktivity</a:t>
            </a:r>
          </a:p>
          <a:p>
            <a:r>
              <a:rPr lang="cs-CZ" sz="1400" dirty="0"/>
              <a:t>Hodnotí jak efektivně podnik se svými aktivy hospodaří.</a:t>
            </a:r>
          </a:p>
          <a:p>
            <a:r>
              <a:rPr lang="cs-CZ" sz="1400" dirty="0"/>
              <a:t>Má-li podnik více aktiv než je účelné, vznikají mu zbytečné náklady. Má-li málo aktiv, přichází o možné tržby.</a:t>
            </a:r>
          </a:p>
          <a:p>
            <a:r>
              <a:rPr lang="cs-CZ" sz="1400" dirty="0"/>
              <a:t>Ukazatele se počítají pro jednotlivé skupiny aktiv: zásoby, pohledávky,  fixní aktiva a pro celková aktiva.</a:t>
            </a:r>
          </a:p>
          <a:p>
            <a:pPr lvl="1"/>
            <a:r>
              <a:rPr lang="cs-CZ" sz="1400" dirty="0"/>
              <a:t>Obrat celkových aktiv</a:t>
            </a:r>
          </a:p>
          <a:p>
            <a:pPr lvl="1"/>
            <a:r>
              <a:rPr lang="cs-CZ" sz="1400" dirty="0"/>
              <a:t>Obrat stálých aktiv </a:t>
            </a:r>
          </a:p>
          <a:p>
            <a:pPr lvl="1"/>
            <a:r>
              <a:rPr lang="cs-CZ" sz="1400" dirty="0"/>
              <a:t>Doba obratu zásob </a:t>
            </a:r>
          </a:p>
          <a:p>
            <a:pPr lvl="1"/>
            <a:r>
              <a:rPr lang="cs-CZ" sz="1400" dirty="0"/>
              <a:t>Obrat zásob </a:t>
            </a:r>
          </a:p>
          <a:p>
            <a:pPr lvl="1"/>
            <a:r>
              <a:rPr lang="cs-CZ" sz="1400" dirty="0"/>
              <a:t>Doba obratu pohledávek (průměrná doba inkasa) </a:t>
            </a:r>
          </a:p>
          <a:p>
            <a:pPr lvl="1"/>
            <a:r>
              <a:rPr lang="cs-CZ" sz="1400" dirty="0"/>
              <a:t>Obrat pohledávek </a:t>
            </a:r>
          </a:p>
          <a:p>
            <a:pPr lvl="1"/>
            <a:r>
              <a:rPr lang="cs-CZ" sz="1400" dirty="0"/>
              <a:t>Doba odkladu plateb</a:t>
            </a:r>
          </a:p>
          <a:p>
            <a:pPr lvl="1"/>
            <a:r>
              <a:rPr lang="cs-CZ" sz="1400" dirty="0"/>
              <a:t>Obratový cyklus peněz</a:t>
            </a:r>
          </a:p>
          <a:p>
            <a:r>
              <a:rPr lang="cs-CZ" sz="1400" b="1" dirty="0"/>
              <a:t>Rychlosti obratu </a:t>
            </a:r>
            <a:r>
              <a:rPr lang="cs-CZ" sz="1400" dirty="0"/>
              <a:t>= počet obrátek, kolikrát se obrátí určitý druh majetku v tržbách za daný časový interval.</a:t>
            </a:r>
          </a:p>
          <a:p>
            <a:r>
              <a:rPr lang="cs-CZ" sz="1400" b="1" dirty="0"/>
              <a:t>Doby obratu </a:t>
            </a:r>
            <a:r>
              <a:rPr lang="cs-CZ" sz="1400" dirty="0"/>
              <a:t>= udává dobu, po kterou jsou finanční prostředky vázány v určité formě majetku.</a:t>
            </a:r>
          </a:p>
          <a:p>
            <a:endParaRPr lang="cs-CZ" sz="1400" dirty="0"/>
          </a:p>
        </p:txBody>
      </p:sp>
    </p:spTree>
    <p:extLst>
      <p:ext uri="{BB962C8B-B14F-4D97-AF65-F5344CB8AC3E}">
        <p14:creationId xmlns:p14="http://schemas.microsoft.com/office/powerpoint/2010/main" val="2436986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46CFB3-4DAA-84C6-7C27-A3A7E611F677}"/>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158F723A-3124-ED15-4FFE-64EDBCB00041}"/>
              </a:ext>
            </a:extLst>
          </p:cNvPr>
          <p:cNvSpPr>
            <a:spLocks noGrp="1"/>
          </p:cNvSpPr>
          <p:nvPr>
            <p:ph idx="1"/>
          </p:nvPr>
        </p:nvSpPr>
        <p:spPr/>
        <p:txBody>
          <a:bodyPr>
            <a:normAutofit fontScale="77500" lnSpcReduction="20000"/>
          </a:bodyPr>
          <a:lstStyle/>
          <a:p>
            <a:r>
              <a:rPr lang="cs-CZ" b="1" dirty="0"/>
              <a:t>Obrat aktiv = tržby / celková aktiva</a:t>
            </a:r>
          </a:p>
          <a:p>
            <a:r>
              <a:rPr lang="cs-CZ" dirty="0"/>
              <a:t>udává kolikrát se aktiva obrátí v tržby za rok (průměrné hodnoty jsou 1,6-2,9. Pokud je hodnota pod 1,5 společnost má příliš majetku – měla by ho rozprodat nebo zvýšit tržby. </a:t>
            </a:r>
          </a:p>
          <a:p>
            <a:endParaRPr lang="cs-CZ" dirty="0"/>
          </a:p>
          <a:p>
            <a:r>
              <a:rPr lang="cs-CZ" b="1" dirty="0"/>
              <a:t>Doba obratu aktiv = Aktiva/Tržby * 360 nebo  Aktiva / (Tržby/360)</a:t>
            </a:r>
          </a:p>
          <a:p>
            <a:r>
              <a:rPr lang="cs-CZ" dirty="0"/>
              <a:t>nízká hodnota jeho srovnání s meziodvětvovým průměrem obvykle svědčí o nedostatečném využíváním výrobní kapacity. Doba odpisování – možno počítat v současných cenách</a:t>
            </a:r>
          </a:p>
          <a:p>
            <a:endParaRPr lang="cs-CZ" dirty="0"/>
          </a:p>
          <a:p>
            <a:r>
              <a:rPr lang="cs-CZ" b="1" dirty="0"/>
              <a:t>Obrat stálých aktiv = tržby/ stálá aktiva v zůstatkových cenách</a:t>
            </a:r>
          </a:p>
          <a:p>
            <a:r>
              <a:rPr lang="cs-CZ" dirty="0"/>
              <a:t>Tento ukazatel měří, jak efektivně podnik využívá budovy, stroje. Udává kolikrát se stálá aktiva obrátí za rok. Je důležitý při úvahách o nových investicích. Jeho nízká hodnota ve srovnání s odvětvovými průměry zpravidla svědčí o nízkém využívání výrobní kapacity. Doporučená hodnota: 5</a:t>
            </a:r>
          </a:p>
          <a:p>
            <a:endParaRPr lang="cs-CZ" dirty="0"/>
          </a:p>
          <a:p>
            <a:r>
              <a:rPr lang="cs-CZ" b="1" dirty="0"/>
              <a:t>Doba obratu stálých aktiv = SA / (tržby/360)</a:t>
            </a:r>
          </a:p>
          <a:p>
            <a:endParaRPr lang="cs-CZ" dirty="0"/>
          </a:p>
        </p:txBody>
      </p:sp>
    </p:spTree>
    <p:extLst>
      <p:ext uri="{BB962C8B-B14F-4D97-AF65-F5344CB8AC3E}">
        <p14:creationId xmlns:p14="http://schemas.microsoft.com/office/powerpoint/2010/main" val="966899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AA4002-2272-AC0F-38FD-F1963D0EED65}"/>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21C0C004-1CB0-3A03-1FFD-D470C8B65127}"/>
              </a:ext>
            </a:extLst>
          </p:cNvPr>
          <p:cNvSpPr>
            <a:spLocks noGrp="1"/>
          </p:cNvSpPr>
          <p:nvPr>
            <p:ph idx="1"/>
          </p:nvPr>
        </p:nvSpPr>
        <p:spPr>
          <a:xfrm>
            <a:off x="540000" y="1825624"/>
            <a:ext cx="8064000" cy="4374759"/>
          </a:xfrm>
        </p:spPr>
        <p:txBody>
          <a:bodyPr>
            <a:noAutofit/>
          </a:bodyPr>
          <a:lstStyle/>
          <a:p>
            <a:pPr algn="just">
              <a:lnSpc>
                <a:spcPct val="90000"/>
              </a:lnSpc>
              <a:spcBef>
                <a:spcPts val="0"/>
              </a:spcBef>
              <a:defRPr/>
            </a:pPr>
            <a:r>
              <a:rPr lang="cs-CZ" sz="1400" b="1" dirty="0"/>
              <a:t>Obrat zásob = Tržby/zásoby   (nebo taky T/</a:t>
            </a:r>
            <a:r>
              <a:rPr lang="cs-CZ" sz="1400" b="1" dirty="0" err="1"/>
              <a:t>prům.zásoba</a:t>
            </a:r>
            <a:r>
              <a:rPr lang="cs-CZ" sz="1400" b="1" dirty="0"/>
              <a:t>)</a:t>
            </a:r>
          </a:p>
          <a:p>
            <a:pPr marL="400050" lvl="1" indent="0" algn="just">
              <a:lnSpc>
                <a:spcPct val="90000"/>
              </a:lnSpc>
              <a:spcBef>
                <a:spcPts val="0"/>
              </a:spcBef>
              <a:buNone/>
              <a:defRPr/>
            </a:pPr>
            <a:r>
              <a:rPr lang="cs-CZ" sz="1400" dirty="0"/>
              <a:t>Ukazatel udává počet obrátek zásob za sledované období (obvykle za rok). Udává, jaká doba je nutná k tomu, aby peněžní fondy přešly přes výrobní a zbožní formy znovu do formy peněžní. Zájem je na zvyšování počtu obrátek, což obvykle vede ke zvyšování zisku.</a:t>
            </a:r>
          </a:p>
          <a:p>
            <a:pPr marL="400050" lvl="1" indent="0" algn="just">
              <a:lnSpc>
                <a:spcPct val="90000"/>
              </a:lnSpc>
              <a:spcBef>
                <a:spcPts val="0"/>
              </a:spcBef>
              <a:buNone/>
              <a:defRPr/>
            </a:pPr>
            <a:endParaRPr lang="cs-CZ" sz="1400" dirty="0"/>
          </a:p>
          <a:p>
            <a:r>
              <a:rPr lang="cs-CZ" sz="1400" b="1" dirty="0"/>
              <a:t>Doba obratu zásob = 360/počet obrátek</a:t>
            </a:r>
            <a:r>
              <a:rPr lang="cs-CZ" sz="1400" dirty="0"/>
              <a:t>  - ve dnech nebo</a:t>
            </a:r>
            <a:r>
              <a:rPr lang="cs-CZ" sz="1400" b="1" dirty="0"/>
              <a:t> Doba obratu zásob </a:t>
            </a:r>
            <a:r>
              <a:rPr lang="cs-CZ" sz="1400" dirty="0"/>
              <a:t>= průměrné zásoby / (tržby/360)</a:t>
            </a:r>
          </a:p>
          <a:p>
            <a:pPr marL="0" indent="0" fontAlgn="auto">
              <a:spcAft>
                <a:spcPts val="0"/>
              </a:spcAft>
              <a:buNone/>
              <a:defRPr/>
            </a:pPr>
            <a:endParaRPr lang="cs-CZ" sz="1400" b="1" dirty="0"/>
          </a:p>
          <a:p>
            <a:pPr algn="just" fontAlgn="auto">
              <a:lnSpc>
                <a:spcPct val="90000"/>
              </a:lnSpc>
              <a:spcBef>
                <a:spcPts val="0"/>
              </a:spcBef>
              <a:spcAft>
                <a:spcPts val="0"/>
              </a:spcAft>
              <a:defRPr/>
            </a:pPr>
            <a:r>
              <a:rPr lang="cs-CZ" sz="1400" b="1" dirty="0"/>
              <a:t>Doba obratu pohledávek = krátkodobé pohledávky/denní tržby</a:t>
            </a:r>
          </a:p>
          <a:p>
            <a:pPr marL="400050" lvl="1" indent="0" algn="just">
              <a:lnSpc>
                <a:spcPct val="90000"/>
              </a:lnSpc>
              <a:spcBef>
                <a:spcPts val="0"/>
              </a:spcBef>
              <a:buNone/>
              <a:defRPr/>
            </a:pPr>
            <a:r>
              <a:rPr lang="cs-CZ" sz="1400" dirty="0"/>
              <a:t>Ukazuje průměrnou dobu obratu pohledávek, tj. dobu, po kterou podnik v průměru čekat, než obdrží platby za prodané výrobky a zboží. Hodnota se srovnává s dobou splatnosti faktur a odvětvovým průměrem. Zájem je na co nejkratší době inkasa. Jako standardní se považuje 48 dní.</a:t>
            </a:r>
          </a:p>
          <a:p>
            <a:pPr marL="400050" lvl="1" indent="0" algn="just">
              <a:lnSpc>
                <a:spcPct val="90000"/>
              </a:lnSpc>
              <a:spcBef>
                <a:spcPts val="0"/>
              </a:spcBef>
              <a:buNone/>
              <a:defRPr/>
            </a:pPr>
            <a:endParaRPr lang="cs-CZ" sz="1400" dirty="0"/>
          </a:p>
          <a:p>
            <a:pPr fontAlgn="auto">
              <a:spcAft>
                <a:spcPts val="0"/>
              </a:spcAft>
              <a:defRPr/>
            </a:pPr>
            <a:r>
              <a:rPr lang="cs-CZ" sz="1400" dirty="0"/>
              <a:t>Analogicky lze kvantifikovat i ukazatel </a:t>
            </a:r>
            <a:r>
              <a:rPr lang="cs-CZ" sz="1400" b="1" dirty="0"/>
              <a:t>obrat pohledávek = T/pohledávky</a:t>
            </a:r>
            <a:r>
              <a:rPr lang="cs-CZ" sz="1400" dirty="0"/>
              <a:t>, který vyjadřuje počet obrátek pohledávek v roce.</a:t>
            </a:r>
          </a:p>
          <a:p>
            <a:pPr marL="0" indent="0" fontAlgn="auto">
              <a:spcAft>
                <a:spcPts val="0"/>
              </a:spcAft>
              <a:buNone/>
              <a:defRPr/>
            </a:pPr>
            <a:endParaRPr lang="cs-CZ" sz="1400" dirty="0"/>
          </a:p>
          <a:p>
            <a:pPr algn="just" fontAlgn="auto">
              <a:spcBef>
                <a:spcPts val="0"/>
              </a:spcBef>
              <a:spcAft>
                <a:spcPts val="0"/>
              </a:spcAft>
              <a:buFont typeface="Arial" panose="020B0604020202020204" pitchFamily="34" charset="0"/>
              <a:buChar char="•"/>
              <a:defRPr/>
            </a:pPr>
            <a:r>
              <a:rPr lang="cs-CZ" sz="1400" b="1" dirty="0"/>
              <a:t>Doba odkladu plateb = krátkodobé závazky / (tržby/360)</a:t>
            </a:r>
          </a:p>
          <a:p>
            <a:pPr marL="400050" lvl="1" indent="0" algn="just">
              <a:spcBef>
                <a:spcPts val="0"/>
              </a:spcBef>
              <a:buNone/>
              <a:defRPr/>
            </a:pPr>
            <a:r>
              <a:rPr lang="cs-CZ" sz="1400" dirty="0"/>
              <a:t>Průměrná doba splatnosti krátkodobých závazků. Z hlediska operativního financování je vhodné, aby dosahoval alespoň doby inkasa pohledávek. V opačném případě podnik úvěruje své odběratele. Ideální je rovnováha.</a:t>
            </a:r>
          </a:p>
        </p:txBody>
      </p:sp>
    </p:spTree>
    <p:extLst>
      <p:ext uri="{BB962C8B-B14F-4D97-AF65-F5344CB8AC3E}">
        <p14:creationId xmlns:p14="http://schemas.microsoft.com/office/powerpoint/2010/main" val="351406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AE0F07-EA9B-36C7-2083-E973CD40490D}"/>
              </a:ext>
            </a:extLst>
          </p:cNvPr>
          <p:cNvSpPr>
            <a:spLocks noGrp="1"/>
          </p:cNvSpPr>
          <p:nvPr>
            <p:ph type="title"/>
          </p:nvPr>
        </p:nvSpPr>
        <p:spPr/>
        <p:txBody>
          <a:bodyPr/>
          <a:lstStyle/>
          <a:p>
            <a:r>
              <a:rPr lang="cs-CZ" sz="3200" dirty="0"/>
              <a:t>1. Vymezení finanční analýzy</a:t>
            </a:r>
          </a:p>
        </p:txBody>
      </p:sp>
      <p:sp>
        <p:nvSpPr>
          <p:cNvPr id="3" name="Zástupný obsah 2">
            <a:extLst>
              <a:ext uri="{FF2B5EF4-FFF2-40B4-BE49-F238E27FC236}">
                <a16:creationId xmlns:a16="http://schemas.microsoft.com/office/drawing/2014/main" id="{510B1B5B-B193-378E-D0AE-49DC8293383F}"/>
              </a:ext>
            </a:extLst>
          </p:cNvPr>
          <p:cNvSpPr>
            <a:spLocks noGrp="1"/>
          </p:cNvSpPr>
          <p:nvPr>
            <p:ph idx="1"/>
          </p:nvPr>
        </p:nvSpPr>
        <p:spPr/>
        <p:txBody>
          <a:bodyPr>
            <a:normAutofit/>
          </a:bodyPr>
          <a:lstStyle/>
          <a:p>
            <a:r>
              <a:rPr lang="cs-CZ" sz="1800" dirty="0"/>
              <a:t>Podává obraz o finanční situaci a zdraví podniku. </a:t>
            </a:r>
          </a:p>
          <a:p>
            <a:r>
              <a:rPr lang="cs-CZ" sz="1800" dirty="0"/>
              <a:t>Soubor činností, jejichž cílem je zjistit a vyhodnotit komplexně finanční situaci podniku.</a:t>
            </a:r>
          </a:p>
          <a:p>
            <a:r>
              <a:rPr lang="cs-CZ" sz="1800" dirty="0"/>
              <a:t>Hlavní účel finanční analýzy je vyjádřit majetkovou a finanční situaci podniku a připravit podklady pro interní rozhodování managementu podniku. Základními požadavky jsou komplexnost a soustavnost provádění.</a:t>
            </a:r>
          </a:p>
          <a:p>
            <a:r>
              <a:rPr lang="cs-CZ" sz="1800" dirty="0"/>
              <a:t>Slouží k celkovému hodnocení podniku i jako východisko pro rozhodování v oblastech kapitálové struktury,  řízení oběžných aktiv a investic, cenové a dividendové politiky, atd.</a:t>
            </a:r>
          </a:p>
          <a:p>
            <a:r>
              <a:rPr lang="cs-CZ" sz="1800" dirty="0"/>
              <a:t>Předmětem zájmu finanční analýzy je například zjištění úrovně výkonnosti a hospodárnosti firmy, její platební schopnost hradit splatné závazky, míra zadluženosti apod.</a:t>
            </a:r>
          </a:p>
        </p:txBody>
      </p:sp>
    </p:spTree>
    <p:extLst>
      <p:ext uri="{BB962C8B-B14F-4D97-AF65-F5344CB8AC3E}">
        <p14:creationId xmlns:p14="http://schemas.microsoft.com/office/powerpoint/2010/main" val="15737152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DC810B-063B-A009-CDEA-EDACB5B515C2}"/>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1CAD4724-900A-7837-9CB9-57E3C53E5DF4}"/>
              </a:ext>
            </a:extLst>
          </p:cNvPr>
          <p:cNvSpPr>
            <a:spLocks noGrp="1"/>
          </p:cNvSpPr>
          <p:nvPr>
            <p:ph idx="1"/>
          </p:nvPr>
        </p:nvSpPr>
        <p:spPr/>
        <p:txBody>
          <a:bodyPr>
            <a:normAutofit/>
          </a:bodyPr>
          <a:lstStyle/>
          <a:p>
            <a:pPr marL="0" indent="0">
              <a:buNone/>
            </a:pPr>
            <a:r>
              <a:rPr lang="cs-CZ" sz="1800" b="1" dirty="0">
                <a:solidFill>
                  <a:srgbClr val="C00000"/>
                </a:solidFill>
              </a:rPr>
              <a:t>Shrnutí ukazatelů aktivity</a:t>
            </a:r>
          </a:p>
          <a:p>
            <a:pPr fontAlgn="auto">
              <a:lnSpc>
                <a:spcPct val="80000"/>
              </a:lnSpc>
              <a:spcAft>
                <a:spcPts val="0"/>
              </a:spcAft>
              <a:buFont typeface="Wingdings" pitchFamily="2" charset="2"/>
              <a:buNone/>
              <a:defRPr/>
            </a:pPr>
            <a:r>
              <a:rPr lang="cs-CZ" sz="1800" b="1" dirty="0"/>
              <a:t>Obrat celkových aktiv </a:t>
            </a:r>
            <a:r>
              <a:rPr lang="cs-CZ" sz="1800" dirty="0"/>
              <a:t>= tržby / celková aktiva</a:t>
            </a:r>
          </a:p>
          <a:p>
            <a:pPr fontAlgn="auto">
              <a:lnSpc>
                <a:spcPct val="80000"/>
              </a:lnSpc>
              <a:spcAft>
                <a:spcPts val="0"/>
              </a:spcAft>
              <a:buFont typeface="Wingdings" pitchFamily="2" charset="2"/>
              <a:buNone/>
              <a:defRPr/>
            </a:pPr>
            <a:r>
              <a:rPr lang="cs-CZ" sz="1800" b="1" dirty="0"/>
              <a:t>Obrat stálých aktiv </a:t>
            </a:r>
            <a:r>
              <a:rPr lang="cs-CZ" sz="1800" dirty="0"/>
              <a:t>= tržby / stálá aktiva v zůstatkových cenách</a:t>
            </a:r>
          </a:p>
          <a:p>
            <a:pPr fontAlgn="auto">
              <a:lnSpc>
                <a:spcPct val="80000"/>
              </a:lnSpc>
              <a:spcAft>
                <a:spcPts val="0"/>
              </a:spcAft>
              <a:buFont typeface="Wingdings" pitchFamily="2" charset="2"/>
              <a:buNone/>
              <a:defRPr/>
            </a:pPr>
            <a:endParaRPr lang="cs-CZ" sz="1800" dirty="0"/>
          </a:p>
          <a:p>
            <a:pPr fontAlgn="auto">
              <a:lnSpc>
                <a:spcPct val="80000"/>
              </a:lnSpc>
              <a:spcAft>
                <a:spcPts val="0"/>
              </a:spcAft>
              <a:buFont typeface="Wingdings" pitchFamily="2" charset="2"/>
              <a:buNone/>
              <a:defRPr/>
            </a:pPr>
            <a:r>
              <a:rPr lang="cs-CZ" sz="1800" b="1" dirty="0"/>
              <a:t>Doba obratu zásob </a:t>
            </a:r>
            <a:r>
              <a:rPr lang="cs-CZ" sz="1800" dirty="0"/>
              <a:t>= průměrné zásoby / (tržby/360)</a:t>
            </a:r>
            <a:endParaRPr lang="cs-CZ" sz="1800" b="1" dirty="0"/>
          </a:p>
          <a:p>
            <a:pPr fontAlgn="auto">
              <a:lnSpc>
                <a:spcPct val="80000"/>
              </a:lnSpc>
              <a:spcAft>
                <a:spcPts val="0"/>
              </a:spcAft>
              <a:buFont typeface="Wingdings" pitchFamily="2" charset="2"/>
              <a:buNone/>
              <a:defRPr/>
            </a:pPr>
            <a:r>
              <a:rPr lang="cs-CZ" sz="1800" b="1" dirty="0"/>
              <a:t>Obrat zásob </a:t>
            </a:r>
            <a:r>
              <a:rPr lang="cs-CZ" sz="1800" dirty="0"/>
              <a:t>= 360 / doba obratu zásob</a:t>
            </a:r>
          </a:p>
          <a:p>
            <a:pPr fontAlgn="auto">
              <a:lnSpc>
                <a:spcPct val="80000"/>
              </a:lnSpc>
              <a:spcAft>
                <a:spcPts val="0"/>
              </a:spcAft>
              <a:buFont typeface="Wingdings" pitchFamily="2" charset="2"/>
              <a:buNone/>
              <a:defRPr/>
            </a:pPr>
            <a:endParaRPr lang="cs-CZ" sz="1800" dirty="0"/>
          </a:p>
          <a:p>
            <a:pPr fontAlgn="auto">
              <a:lnSpc>
                <a:spcPct val="80000"/>
              </a:lnSpc>
              <a:spcAft>
                <a:spcPts val="0"/>
              </a:spcAft>
              <a:buFont typeface="Wingdings" pitchFamily="2" charset="2"/>
              <a:buNone/>
              <a:defRPr/>
            </a:pPr>
            <a:r>
              <a:rPr lang="cs-CZ" sz="1800" b="1" dirty="0"/>
              <a:t>Doba obratu pohledávek (Průměrná doba inkasa) </a:t>
            </a:r>
          </a:p>
          <a:p>
            <a:pPr fontAlgn="auto">
              <a:lnSpc>
                <a:spcPct val="80000"/>
              </a:lnSpc>
              <a:spcAft>
                <a:spcPts val="0"/>
              </a:spcAft>
              <a:buFont typeface="Wingdings" pitchFamily="2" charset="2"/>
              <a:buNone/>
              <a:defRPr/>
            </a:pPr>
            <a:r>
              <a:rPr lang="cs-CZ" sz="1800" dirty="0"/>
              <a:t>= průměrné pohledávky / (tržby/360)</a:t>
            </a:r>
          </a:p>
          <a:p>
            <a:pPr fontAlgn="auto">
              <a:lnSpc>
                <a:spcPct val="80000"/>
              </a:lnSpc>
              <a:spcAft>
                <a:spcPts val="0"/>
              </a:spcAft>
              <a:buFont typeface="Wingdings" pitchFamily="2" charset="2"/>
              <a:buNone/>
              <a:defRPr/>
            </a:pPr>
            <a:r>
              <a:rPr lang="cs-CZ" sz="1800" b="1" dirty="0"/>
              <a:t>Obrat pohledávek</a:t>
            </a:r>
            <a:r>
              <a:rPr lang="cs-CZ" sz="1800" dirty="0"/>
              <a:t> = 360 / doba obratu pohledávek</a:t>
            </a:r>
          </a:p>
          <a:p>
            <a:pPr fontAlgn="auto">
              <a:lnSpc>
                <a:spcPct val="80000"/>
              </a:lnSpc>
              <a:spcAft>
                <a:spcPts val="0"/>
              </a:spcAft>
              <a:buFont typeface="Wingdings" pitchFamily="2" charset="2"/>
              <a:buNone/>
              <a:defRPr/>
            </a:pPr>
            <a:endParaRPr lang="cs-CZ" sz="1800" dirty="0"/>
          </a:p>
          <a:p>
            <a:pPr fontAlgn="auto">
              <a:lnSpc>
                <a:spcPct val="80000"/>
              </a:lnSpc>
              <a:spcAft>
                <a:spcPts val="0"/>
              </a:spcAft>
              <a:buFont typeface="Wingdings" pitchFamily="2" charset="2"/>
              <a:buNone/>
              <a:defRPr/>
            </a:pPr>
            <a:r>
              <a:rPr lang="cs-CZ" sz="1800" b="1" dirty="0"/>
              <a:t>Doba odkladu plateb</a:t>
            </a:r>
            <a:r>
              <a:rPr lang="cs-CZ" sz="1800" dirty="0"/>
              <a:t> = krátkodobé závazky / (tržby/360)</a:t>
            </a:r>
          </a:p>
          <a:p>
            <a:endParaRPr lang="cs-CZ" dirty="0"/>
          </a:p>
        </p:txBody>
      </p:sp>
    </p:spTree>
    <p:extLst>
      <p:ext uri="{BB962C8B-B14F-4D97-AF65-F5344CB8AC3E}">
        <p14:creationId xmlns:p14="http://schemas.microsoft.com/office/powerpoint/2010/main" val="4072315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A428DD-1C21-8E0B-7CF1-1EC48EEC2371}"/>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7C9ADEE1-F648-6405-BBAC-EB501D6C34A2}"/>
              </a:ext>
            </a:extLst>
          </p:cNvPr>
          <p:cNvSpPr>
            <a:spLocks noGrp="1"/>
          </p:cNvSpPr>
          <p:nvPr>
            <p:ph idx="1"/>
          </p:nvPr>
        </p:nvSpPr>
        <p:spPr>
          <a:xfrm>
            <a:off x="540000" y="1825625"/>
            <a:ext cx="8064000" cy="4236972"/>
          </a:xfrm>
        </p:spPr>
        <p:txBody>
          <a:bodyPr>
            <a:normAutofit fontScale="85000" lnSpcReduction="20000"/>
          </a:bodyPr>
          <a:lstStyle/>
          <a:p>
            <a:r>
              <a:rPr lang="cs-CZ" b="1" dirty="0">
                <a:solidFill>
                  <a:srgbClr val="C00000"/>
                </a:solidFill>
              </a:rPr>
              <a:t>d. Ukazatele zadluženosti</a:t>
            </a:r>
          </a:p>
          <a:p>
            <a:r>
              <a:rPr lang="cs-CZ" dirty="0"/>
              <a:t>Ukazatele zadluženosti měří rozsah, v jakém podnik využívá k financování dluh. </a:t>
            </a:r>
          </a:p>
          <a:p>
            <a:r>
              <a:rPr lang="cs-CZ" dirty="0"/>
              <a:t>Ukazatele zde slouží jako indikátory výše rizika, jež firma podstupuje při dané struktuře vlastních a cizích zdrojů. </a:t>
            </a:r>
          </a:p>
          <a:p>
            <a:r>
              <a:rPr lang="cs-CZ" b="1" dirty="0"/>
              <a:t>Zadluženost měříme dvěma způsoby:</a:t>
            </a:r>
          </a:p>
          <a:p>
            <a:pPr marL="457200" indent="-457200">
              <a:buFont typeface="+mj-lt"/>
              <a:buAutoNum type="arabicPeriod"/>
            </a:pPr>
            <a:r>
              <a:rPr lang="cs-CZ" b="1" dirty="0"/>
              <a:t>Vycházíme z rozvahy</a:t>
            </a:r>
            <a:r>
              <a:rPr lang="cs-CZ" dirty="0"/>
              <a:t> a počítáme rozsah, ve kterém dluhy financují aktiva.</a:t>
            </a:r>
          </a:p>
          <a:p>
            <a:pPr marL="457200" indent="-457200">
              <a:buFont typeface="+mj-lt"/>
              <a:buAutoNum type="arabicPeriod"/>
            </a:pPr>
            <a:r>
              <a:rPr lang="cs-CZ" b="1" dirty="0"/>
              <a:t>Vycházíme z výsledovky </a:t>
            </a:r>
            <a:r>
              <a:rPr lang="cs-CZ" dirty="0"/>
              <a:t>a počítáme krytí nákladů na cizí kapitál(úroků a dalších poplatků) ziskem před úroky a zdaněním (EBIT).</a:t>
            </a:r>
          </a:p>
          <a:p>
            <a:pPr lvl="1"/>
            <a:r>
              <a:rPr lang="cs-CZ" dirty="0"/>
              <a:t>Vycházíme z rozvahy: </a:t>
            </a:r>
          </a:p>
          <a:p>
            <a:pPr lvl="2"/>
            <a:r>
              <a:rPr lang="cs-CZ" dirty="0"/>
              <a:t>Zadluženost </a:t>
            </a:r>
          </a:p>
          <a:p>
            <a:pPr lvl="2"/>
            <a:r>
              <a:rPr lang="cs-CZ" dirty="0"/>
              <a:t>Zadluženost VK </a:t>
            </a:r>
          </a:p>
          <a:p>
            <a:pPr lvl="2"/>
            <a:r>
              <a:rPr lang="cs-CZ" dirty="0" err="1"/>
              <a:t>Překapitalizace</a:t>
            </a:r>
            <a:r>
              <a:rPr lang="cs-CZ" dirty="0"/>
              <a:t> a Podkapitalizace</a:t>
            </a:r>
          </a:p>
          <a:p>
            <a:pPr lvl="2"/>
            <a:r>
              <a:rPr lang="cs-CZ" dirty="0"/>
              <a:t>Vycházíme z výsledovky: </a:t>
            </a:r>
          </a:p>
          <a:p>
            <a:pPr lvl="2"/>
            <a:r>
              <a:rPr lang="cs-CZ" dirty="0"/>
              <a:t>úrokové krytí</a:t>
            </a:r>
          </a:p>
        </p:txBody>
      </p:sp>
    </p:spTree>
    <p:extLst>
      <p:ext uri="{BB962C8B-B14F-4D97-AF65-F5344CB8AC3E}">
        <p14:creationId xmlns:p14="http://schemas.microsoft.com/office/powerpoint/2010/main" val="39067815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55E84B-B870-4240-84E4-C649344E37C1}"/>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162CE4BC-0510-98A1-3F12-CE7C124CE905}"/>
              </a:ext>
            </a:extLst>
          </p:cNvPr>
          <p:cNvSpPr>
            <a:spLocks noGrp="1"/>
          </p:cNvSpPr>
          <p:nvPr>
            <p:ph idx="1"/>
          </p:nvPr>
        </p:nvSpPr>
        <p:spPr>
          <a:xfrm>
            <a:off x="540000" y="1825625"/>
            <a:ext cx="8064000" cy="4312128"/>
          </a:xfrm>
        </p:spPr>
        <p:txBody>
          <a:bodyPr>
            <a:normAutofit fontScale="77500" lnSpcReduction="20000"/>
          </a:bodyPr>
          <a:lstStyle/>
          <a:p>
            <a:r>
              <a:rPr lang="cs-CZ" b="1" dirty="0">
                <a:solidFill>
                  <a:srgbClr val="C00000"/>
                </a:solidFill>
              </a:rPr>
              <a:t>Vycházíme z rozvahy: </a:t>
            </a:r>
          </a:p>
          <a:p>
            <a:r>
              <a:rPr lang="cs-CZ" b="1" dirty="0"/>
              <a:t>zadluženost</a:t>
            </a:r>
            <a:r>
              <a:rPr lang="cs-CZ" dirty="0"/>
              <a:t> = cizí kapitál / celková aktiva  &lt;0,5 (někdy až 0,8)</a:t>
            </a:r>
          </a:p>
          <a:p>
            <a:r>
              <a:rPr lang="cs-CZ" b="1" dirty="0"/>
              <a:t>Míra samostatnosti </a:t>
            </a:r>
            <a:r>
              <a:rPr lang="cs-CZ" dirty="0"/>
              <a:t>= VK / K  		     &gt; 0,3</a:t>
            </a:r>
          </a:p>
          <a:p>
            <a:r>
              <a:rPr lang="cs-CZ" dirty="0"/>
              <a:t>(ukazatel samofinancování – </a:t>
            </a:r>
            <a:r>
              <a:rPr lang="cs-CZ" dirty="0" err="1"/>
              <a:t>equity</a:t>
            </a:r>
            <a:r>
              <a:rPr lang="cs-CZ" dirty="0"/>
              <a:t> ratio)</a:t>
            </a:r>
          </a:p>
          <a:p>
            <a:r>
              <a:rPr lang="cs-CZ" b="1" dirty="0"/>
              <a:t>Zadluženost VK </a:t>
            </a:r>
            <a:r>
              <a:rPr lang="cs-CZ" dirty="0"/>
              <a:t>= cizí kapitál / vlastní kapitál    &lt;1 (&lt;1,2)</a:t>
            </a:r>
          </a:p>
          <a:p>
            <a:r>
              <a:rPr lang="cs-CZ" dirty="0"/>
              <a:t>(</a:t>
            </a:r>
            <a:r>
              <a:rPr lang="cs-CZ" dirty="0" err="1"/>
              <a:t>debt</a:t>
            </a:r>
            <a:r>
              <a:rPr lang="cs-CZ" dirty="0"/>
              <a:t> </a:t>
            </a:r>
            <a:r>
              <a:rPr lang="cs-CZ" dirty="0" err="1"/>
              <a:t>equity</a:t>
            </a:r>
            <a:r>
              <a:rPr lang="cs-CZ" dirty="0"/>
              <a:t> ratio) – udává, kolik cizích zdrojů připadá na jednotku vlastního kapitálu. S rostoucím ukazatelem klesá možnost získání dalších cizích zdrojů např. úvěrů.</a:t>
            </a:r>
          </a:p>
          <a:p>
            <a:r>
              <a:rPr lang="cs-CZ" b="1" dirty="0"/>
              <a:t>Ukazatel finanční páky </a:t>
            </a:r>
            <a:r>
              <a:rPr lang="cs-CZ" dirty="0"/>
              <a:t>= celková aktiva/VK</a:t>
            </a:r>
          </a:p>
          <a:p>
            <a:r>
              <a:rPr lang="cs-CZ" dirty="0"/>
              <a:t>Použitím cizích zdrojů ve struktuře kapitálu tedy dochází i ke zvyšování ROE. Pokud je ukazatel finanční páky roven 2 je v podniku 50% zadluženost tj. doporučená hodnota, pokud je hodnota v rozmezí &lt; 1 ; 2 &gt; ve společnosti je více vlastního kapitálu, pokud je hodnota vyšší než 2 je ve společnosti více cizího kapitálu.</a:t>
            </a:r>
          </a:p>
          <a:p>
            <a:r>
              <a:rPr lang="cs-CZ" b="1" dirty="0"/>
              <a:t>Míra finanční samostatnosti </a:t>
            </a:r>
            <a:r>
              <a:rPr lang="cs-CZ" dirty="0"/>
              <a:t>= (VK+DCK)/SA -doporučená hodnota &lt;1; 1,2 &gt; - pokud je ukazatel &gt;1, bude ve společnosti kladný ČPK.</a:t>
            </a:r>
          </a:p>
          <a:p>
            <a:r>
              <a:rPr lang="cs-CZ" b="1" dirty="0">
                <a:solidFill>
                  <a:srgbClr val="C00000"/>
                </a:solidFill>
              </a:rPr>
              <a:t>Vycházíme z výsledovky: </a:t>
            </a:r>
          </a:p>
          <a:p>
            <a:r>
              <a:rPr lang="cs-CZ" b="1" dirty="0"/>
              <a:t>Úrokové krytí </a:t>
            </a:r>
            <a:r>
              <a:rPr lang="cs-CZ" dirty="0"/>
              <a:t>= EBIT / placené úroky</a:t>
            </a:r>
          </a:p>
          <a:p>
            <a:endParaRPr lang="cs-CZ" dirty="0"/>
          </a:p>
        </p:txBody>
      </p:sp>
    </p:spTree>
    <p:extLst>
      <p:ext uri="{BB962C8B-B14F-4D97-AF65-F5344CB8AC3E}">
        <p14:creationId xmlns:p14="http://schemas.microsoft.com/office/powerpoint/2010/main" val="791307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2E714C-ACF2-3C30-E221-EDBCF5CD6E80}"/>
              </a:ext>
            </a:extLst>
          </p:cNvPr>
          <p:cNvSpPr>
            <a:spLocks noGrp="1"/>
          </p:cNvSpPr>
          <p:nvPr>
            <p:ph type="title"/>
          </p:nvPr>
        </p:nvSpPr>
        <p:spPr/>
        <p:txBody>
          <a:bodyPr/>
          <a:lstStyle/>
          <a:p>
            <a:r>
              <a:rPr lang="cs-CZ" sz="3200" dirty="0"/>
              <a:t>8.1 Poměrové ukazatele</a:t>
            </a:r>
          </a:p>
        </p:txBody>
      </p:sp>
      <p:sp>
        <p:nvSpPr>
          <p:cNvPr id="3" name="Zástupný obsah 2">
            <a:extLst>
              <a:ext uri="{FF2B5EF4-FFF2-40B4-BE49-F238E27FC236}">
                <a16:creationId xmlns:a16="http://schemas.microsoft.com/office/drawing/2014/main" id="{0DD6CB84-0253-3510-7879-9888E4E61824}"/>
              </a:ext>
            </a:extLst>
          </p:cNvPr>
          <p:cNvSpPr>
            <a:spLocks noGrp="1"/>
          </p:cNvSpPr>
          <p:nvPr>
            <p:ph idx="1"/>
          </p:nvPr>
        </p:nvSpPr>
        <p:spPr>
          <a:xfrm>
            <a:off x="540000" y="1825625"/>
            <a:ext cx="8064000" cy="4337180"/>
          </a:xfrm>
        </p:spPr>
        <p:txBody>
          <a:bodyPr>
            <a:normAutofit fontScale="70000" lnSpcReduction="20000"/>
          </a:bodyPr>
          <a:lstStyle/>
          <a:p>
            <a:r>
              <a:rPr lang="cs-CZ" b="1" dirty="0"/>
              <a:t>Celková zadluženost = Celkové cizí zdroje/Aktiva</a:t>
            </a:r>
          </a:p>
          <a:p>
            <a:r>
              <a:rPr lang="cs-CZ" dirty="0"/>
              <a:t>Celkové cizí zdroje zahrnují jak dlouhodobé, tak krátkodobé dluhy. Věřitelé dávají přednost nižšímu zadlužení, neboť pro ně představuje nižší riziko, vlastníci podniku naopak chtějí využít finanční páky. Za předlužený podnik, lze považovat takový, jehož dluhy jsou větší než hodnota jeho majetku.</a:t>
            </a:r>
          </a:p>
          <a:p>
            <a:r>
              <a:rPr lang="cs-CZ" dirty="0"/>
              <a:t>Doporučovaná hodnota mezi 30 – 60 %.</a:t>
            </a:r>
          </a:p>
          <a:p>
            <a:r>
              <a:rPr lang="cs-CZ" dirty="0"/>
              <a:t>S rostoucí zadlužeností roste většinou také úroková míra úplatných cizích zdrojů.</a:t>
            </a:r>
          </a:p>
          <a:p>
            <a:endParaRPr lang="cs-CZ" dirty="0"/>
          </a:p>
          <a:p>
            <a:r>
              <a:rPr lang="cs-CZ" b="1" dirty="0"/>
              <a:t>Míra zadluženosti (Zadluženost VK) = Cizí zdroje/VK</a:t>
            </a:r>
          </a:p>
          <a:p>
            <a:r>
              <a:rPr lang="cs-CZ" dirty="0"/>
              <a:t>Významný pro banky, a to především jeho časový vývoj. Ukazatel signalizuje, do jaké míry by mohly být ohroženy nároky věřitelů.</a:t>
            </a:r>
          </a:p>
          <a:p>
            <a:endParaRPr lang="cs-CZ" dirty="0"/>
          </a:p>
          <a:p>
            <a:r>
              <a:rPr lang="cs-CZ" b="1" dirty="0"/>
              <a:t>Úrokové krytí = EBIT/placené úroky </a:t>
            </a:r>
          </a:p>
          <a:p>
            <a:r>
              <a:rPr lang="cs-CZ" dirty="0"/>
              <a:t>Ukazatel je považován za jeden z ukazatelů finanční stability, tj. odolnosti podniku proti zhroucení financí podniku v důsledku úbytku cizích zdrojů.</a:t>
            </a:r>
          </a:p>
          <a:p>
            <a:r>
              <a:rPr lang="cs-CZ" dirty="0"/>
              <a:t>Ukazuje schopnost podniku splácet úroky.</a:t>
            </a:r>
          </a:p>
          <a:p>
            <a:r>
              <a:rPr lang="cs-CZ" dirty="0"/>
              <a:t>Prahovou hodnotou je číslo 1 (zisk stačí pouze na pokrytí úroků, na stát a vlastníka se již nedostává), cílová hodnota by měla být podstatně vyšší - &gt;5</a:t>
            </a:r>
          </a:p>
          <a:p>
            <a:endParaRPr lang="cs-CZ" dirty="0"/>
          </a:p>
        </p:txBody>
      </p:sp>
    </p:spTree>
    <p:extLst>
      <p:ext uri="{BB962C8B-B14F-4D97-AF65-F5344CB8AC3E}">
        <p14:creationId xmlns:p14="http://schemas.microsoft.com/office/powerpoint/2010/main" val="21555704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B88AEA-DA58-4F79-5644-F71C2191A811}"/>
              </a:ext>
            </a:extLst>
          </p:cNvPr>
          <p:cNvSpPr>
            <a:spLocks noGrp="1"/>
          </p:cNvSpPr>
          <p:nvPr>
            <p:ph type="title"/>
          </p:nvPr>
        </p:nvSpPr>
        <p:spPr/>
        <p:txBody>
          <a:bodyPr/>
          <a:lstStyle/>
          <a:p>
            <a:r>
              <a:rPr lang="cs-CZ" sz="3200" dirty="0"/>
              <a:t>9. Ukazatele kapitálového trhu</a:t>
            </a:r>
          </a:p>
        </p:txBody>
      </p:sp>
      <p:sp>
        <p:nvSpPr>
          <p:cNvPr id="3" name="Zástupný obsah 2">
            <a:extLst>
              <a:ext uri="{FF2B5EF4-FFF2-40B4-BE49-F238E27FC236}">
                <a16:creationId xmlns:a16="http://schemas.microsoft.com/office/drawing/2014/main" id="{187D1EE7-273A-0EFF-23DB-E2681DD6C076}"/>
              </a:ext>
            </a:extLst>
          </p:cNvPr>
          <p:cNvSpPr>
            <a:spLocks noGrp="1"/>
          </p:cNvSpPr>
          <p:nvPr>
            <p:ph idx="1"/>
          </p:nvPr>
        </p:nvSpPr>
        <p:spPr/>
        <p:txBody>
          <a:bodyPr>
            <a:normAutofit fontScale="62500" lnSpcReduction="20000"/>
          </a:bodyPr>
          <a:lstStyle/>
          <a:p>
            <a:r>
              <a:rPr lang="cs-CZ" sz="2600" dirty="0"/>
              <a:t>Ukazatele tržní hodnoty kombinují jako jediná skupina ukazatelů účetní údaje podniku (současnost) s očekáváním investorů (budoucnost). Názor investorů na budoucnost podniku odráží tržní cena podniku. Tyto ukazatele vyjadřují, jak je trhem (burzou, investory) hodnocena minulá činnost podniku a jeho budoucí výhled. Nejužívanějším ukazatelem v této oblasti je však ukazatel P/E (</a:t>
            </a:r>
            <a:r>
              <a:rPr lang="cs-CZ" sz="2600" dirty="0" err="1"/>
              <a:t>price</a:t>
            </a:r>
            <a:r>
              <a:rPr lang="cs-CZ" sz="2600" dirty="0"/>
              <a:t> to </a:t>
            </a:r>
            <a:r>
              <a:rPr lang="cs-CZ" sz="2600" dirty="0" err="1"/>
              <a:t>earnings</a:t>
            </a:r>
            <a:r>
              <a:rPr lang="cs-CZ" sz="2600" dirty="0"/>
              <a:t> ratio), který vyjadřuje podíl tržní ceny (kurzu) akcie a zisku připadajícího na jednu akcii.</a:t>
            </a:r>
          </a:p>
          <a:p>
            <a:r>
              <a:rPr lang="cs-CZ" sz="2600" dirty="0"/>
              <a:t>Poměr tržní ceny k zisku na akcii  (P/E ratio) = tržní cena akcie / EPS (čistý zisk na akcii).</a:t>
            </a:r>
          </a:p>
          <a:p>
            <a:r>
              <a:rPr lang="cs-CZ" sz="2600" dirty="0"/>
              <a:t>Je nedílnou součástí burzovních zpráv a promítá se v něm budoucí očekávání investorů ohledně tempa růstu, míry zisku a podílu dividend.</a:t>
            </a:r>
          </a:p>
          <a:p>
            <a:endParaRPr lang="cs-CZ" sz="2600" dirty="0"/>
          </a:p>
          <a:p>
            <a:pPr marL="0" indent="0" algn="ctr">
              <a:buNone/>
            </a:pPr>
            <a:r>
              <a:rPr lang="cs-CZ" b="1" dirty="0"/>
              <a:t>Čistý zisk na akcii (EPS) </a:t>
            </a:r>
            <a:r>
              <a:rPr lang="cs-CZ" dirty="0"/>
              <a:t>= čistý zisk / počet vydaných kmenových akcií</a:t>
            </a:r>
          </a:p>
          <a:p>
            <a:pPr marL="0" indent="0" algn="ctr">
              <a:buNone/>
            </a:pPr>
            <a:r>
              <a:rPr lang="cs-CZ" dirty="0"/>
              <a:t>Ukazatel hodnotí zisk připadající na jednu akcii – základní ukazatel pro vlastníka</a:t>
            </a:r>
          </a:p>
          <a:p>
            <a:pPr marL="0" indent="0" algn="ctr">
              <a:buNone/>
            </a:pPr>
            <a:r>
              <a:rPr lang="cs-CZ" b="1" dirty="0"/>
              <a:t>Dividenda na akcii (DPS) </a:t>
            </a:r>
            <a:r>
              <a:rPr lang="cs-CZ" dirty="0"/>
              <a:t>= dividenda / počet vydaných kmenových akcií</a:t>
            </a:r>
          </a:p>
          <a:p>
            <a:pPr marL="0" indent="0" algn="ctr">
              <a:buNone/>
            </a:pPr>
            <a:r>
              <a:rPr lang="cs-CZ" b="1" dirty="0"/>
              <a:t>Dividendový výnos </a:t>
            </a:r>
            <a:r>
              <a:rPr lang="cs-CZ" dirty="0"/>
              <a:t>= DPS / tržní cena akcie</a:t>
            </a:r>
          </a:p>
          <a:p>
            <a:pPr marL="0" indent="0" algn="ctr">
              <a:buNone/>
            </a:pPr>
            <a:r>
              <a:rPr lang="cs-CZ" b="1" dirty="0"/>
              <a:t>Výplatní poměr </a:t>
            </a:r>
            <a:r>
              <a:rPr lang="cs-CZ" dirty="0"/>
              <a:t>= DPS / EPS = dividenda / čistý zisk</a:t>
            </a:r>
          </a:p>
        </p:txBody>
      </p:sp>
    </p:spTree>
    <p:extLst>
      <p:ext uri="{BB962C8B-B14F-4D97-AF65-F5344CB8AC3E}">
        <p14:creationId xmlns:p14="http://schemas.microsoft.com/office/powerpoint/2010/main" val="581884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852C12-9599-4CF3-BF82-1E666C0AAF99}"/>
              </a:ext>
            </a:extLst>
          </p:cNvPr>
          <p:cNvSpPr>
            <a:spLocks noGrp="1"/>
          </p:cNvSpPr>
          <p:nvPr>
            <p:ph type="title"/>
          </p:nvPr>
        </p:nvSpPr>
        <p:spPr/>
        <p:txBody>
          <a:bodyPr/>
          <a:lstStyle/>
          <a:p>
            <a:r>
              <a:rPr lang="cs-CZ" sz="3200" dirty="0"/>
              <a:t>10. </a:t>
            </a:r>
            <a:r>
              <a:rPr lang="cs-CZ" sz="3200" dirty="0" err="1"/>
              <a:t>Spider</a:t>
            </a:r>
            <a:r>
              <a:rPr lang="cs-CZ" sz="3200" dirty="0"/>
              <a:t> analýza</a:t>
            </a:r>
          </a:p>
        </p:txBody>
      </p:sp>
      <p:sp>
        <p:nvSpPr>
          <p:cNvPr id="3" name="Zástupný obsah 2">
            <a:extLst>
              <a:ext uri="{FF2B5EF4-FFF2-40B4-BE49-F238E27FC236}">
                <a16:creationId xmlns:a16="http://schemas.microsoft.com/office/drawing/2014/main" id="{CF8918A3-A8C2-7CD4-D615-C5503D8F9A8E}"/>
              </a:ext>
            </a:extLst>
          </p:cNvPr>
          <p:cNvSpPr>
            <a:spLocks noGrp="1"/>
          </p:cNvSpPr>
          <p:nvPr>
            <p:ph idx="1"/>
          </p:nvPr>
        </p:nvSpPr>
        <p:spPr/>
        <p:txBody>
          <a:bodyPr>
            <a:normAutofit/>
          </a:bodyPr>
          <a:lstStyle/>
          <a:p>
            <a:r>
              <a:rPr lang="cs-CZ" sz="1800" dirty="0"/>
              <a:t>Je v podstatě paralelní ukazatelovou soustavou dovedenou do grafické podoby pomocí grafu (pavučinového grafu, grafu tvaru pavouka – angl. pavouk </a:t>
            </a:r>
            <a:r>
              <a:rPr lang="cs-CZ" sz="1800" dirty="0" err="1"/>
              <a:t>spider</a:t>
            </a:r>
            <a:r>
              <a:rPr lang="cs-CZ" sz="1800" dirty="0"/>
              <a:t>).</a:t>
            </a:r>
          </a:p>
          <a:p>
            <a:r>
              <a:rPr lang="cs-CZ" sz="1800" dirty="0"/>
              <a:t>Soustava obsahuje čtyři skupiny ukazatelů(v grafické podobě  čtyři kvadranty),z nichž první obsahuje ukazatele rentability, druhá likvidity, třetí struktury finančních zdrojů a čtvrtá strukturu majetku. </a:t>
            </a:r>
          </a:p>
        </p:txBody>
      </p:sp>
      <p:graphicFrame>
        <p:nvGraphicFramePr>
          <p:cNvPr id="5" name="Diagram 4">
            <a:extLst>
              <a:ext uri="{FF2B5EF4-FFF2-40B4-BE49-F238E27FC236}">
                <a16:creationId xmlns:a16="http://schemas.microsoft.com/office/drawing/2014/main" id="{7CAB5911-D8DB-1BAE-2732-82BF230B1B6C}"/>
              </a:ext>
            </a:extLst>
          </p:cNvPr>
          <p:cNvGraphicFramePr/>
          <p:nvPr>
            <p:extLst>
              <p:ext uri="{D42A27DB-BD31-4B8C-83A1-F6EECF244321}">
                <p14:modId xmlns:p14="http://schemas.microsoft.com/office/powerpoint/2010/main" val="1648937568"/>
              </p:ext>
            </p:extLst>
          </p:nvPr>
        </p:nvGraphicFramePr>
        <p:xfrm>
          <a:off x="2409173" y="3539081"/>
          <a:ext cx="3999002" cy="25026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04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CF6D1F-29E2-1BAC-3BDE-CD14685018F8}"/>
              </a:ext>
            </a:extLst>
          </p:cNvPr>
          <p:cNvSpPr>
            <a:spLocks noGrp="1"/>
          </p:cNvSpPr>
          <p:nvPr>
            <p:ph type="title"/>
          </p:nvPr>
        </p:nvSpPr>
        <p:spPr/>
        <p:txBody>
          <a:bodyPr/>
          <a:lstStyle/>
          <a:p>
            <a:r>
              <a:rPr lang="cs-CZ" sz="3200" dirty="0"/>
              <a:t>10. </a:t>
            </a:r>
            <a:r>
              <a:rPr lang="cs-CZ" sz="3200" dirty="0" err="1"/>
              <a:t>Spider</a:t>
            </a:r>
            <a:r>
              <a:rPr lang="cs-CZ" sz="3200" dirty="0"/>
              <a:t> analýza</a:t>
            </a:r>
          </a:p>
        </p:txBody>
      </p:sp>
      <p:sp>
        <p:nvSpPr>
          <p:cNvPr id="3" name="Zástupný obsah 2">
            <a:extLst>
              <a:ext uri="{FF2B5EF4-FFF2-40B4-BE49-F238E27FC236}">
                <a16:creationId xmlns:a16="http://schemas.microsoft.com/office/drawing/2014/main" id="{F5F9DA27-F23A-5629-DF60-AD497D8EFE23}"/>
              </a:ext>
            </a:extLst>
          </p:cNvPr>
          <p:cNvSpPr>
            <a:spLocks noGrp="1"/>
          </p:cNvSpPr>
          <p:nvPr>
            <p:ph idx="1"/>
          </p:nvPr>
        </p:nvSpPr>
        <p:spPr/>
        <p:txBody>
          <a:bodyPr>
            <a:normAutofit/>
          </a:bodyPr>
          <a:lstStyle/>
          <a:p>
            <a:r>
              <a:rPr lang="cs-CZ" sz="1800" b="1" dirty="0"/>
              <a:t>Může odpovědět na otázky např.:</a:t>
            </a:r>
          </a:p>
          <a:p>
            <a:endParaRPr lang="cs-CZ" sz="1800" b="1" dirty="0"/>
          </a:p>
          <a:p>
            <a:pPr lvl="1"/>
            <a:r>
              <a:rPr lang="cs-CZ" dirty="0"/>
              <a:t>Daří se sledované společnosti opravdu tak dobře, jak se uvádí v denním tisku a ve výroční zprávě? </a:t>
            </a:r>
          </a:p>
          <a:p>
            <a:pPr lvl="1"/>
            <a:r>
              <a:rPr lang="cs-CZ" dirty="0"/>
              <a:t>Není společnost příliš zadlužena? </a:t>
            </a:r>
          </a:p>
          <a:p>
            <a:pPr lvl="1"/>
            <a:r>
              <a:rPr lang="cs-CZ" dirty="0"/>
              <a:t>Obstojí společnost v konkurenci dalších domácích či zahraničních firem ze stejného odvětví průmyslu? </a:t>
            </a:r>
          </a:p>
          <a:p>
            <a:pPr lvl="1"/>
            <a:r>
              <a:rPr lang="cs-CZ" dirty="0"/>
              <a:t>Jakou výkonnost má zvolené odvětví v porovnání s jinými státy středoevropského regionu, nebo vyspělými ekonomikami? </a:t>
            </a:r>
          </a:p>
          <a:p>
            <a:pPr lvl="1"/>
            <a:r>
              <a:rPr lang="cs-CZ" dirty="0"/>
              <a:t>Zlepšuje se za posledních 10 let finanční zdraví společnosti a odvětví nebo ne?</a:t>
            </a:r>
          </a:p>
        </p:txBody>
      </p:sp>
    </p:spTree>
    <p:extLst>
      <p:ext uri="{BB962C8B-B14F-4D97-AF65-F5344CB8AC3E}">
        <p14:creationId xmlns:p14="http://schemas.microsoft.com/office/powerpoint/2010/main" val="4050849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BB0422-74F5-6F4C-23C1-FACFCA1DACCF}"/>
              </a:ext>
            </a:extLst>
          </p:cNvPr>
          <p:cNvSpPr>
            <a:spLocks noGrp="1"/>
          </p:cNvSpPr>
          <p:nvPr>
            <p:ph type="title"/>
          </p:nvPr>
        </p:nvSpPr>
        <p:spPr/>
        <p:txBody>
          <a:bodyPr/>
          <a:lstStyle/>
          <a:p>
            <a:r>
              <a:rPr lang="cs-CZ" sz="3200" dirty="0"/>
              <a:t>10. </a:t>
            </a:r>
            <a:r>
              <a:rPr lang="cs-CZ" sz="3200" dirty="0" err="1"/>
              <a:t>Spider</a:t>
            </a:r>
            <a:r>
              <a:rPr lang="cs-CZ" sz="3200" dirty="0"/>
              <a:t> analýza</a:t>
            </a:r>
          </a:p>
        </p:txBody>
      </p:sp>
      <p:graphicFrame>
        <p:nvGraphicFramePr>
          <p:cNvPr id="4" name="Tabulka 4">
            <a:extLst>
              <a:ext uri="{FF2B5EF4-FFF2-40B4-BE49-F238E27FC236}">
                <a16:creationId xmlns:a16="http://schemas.microsoft.com/office/drawing/2014/main" id="{9CF48C0F-DEB5-340B-D763-931EA052A823}"/>
              </a:ext>
            </a:extLst>
          </p:cNvPr>
          <p:cNvGraphicFramePr>
            <a:graphicFrameLocks noGrp="1"/>
          </p:cNvGraphicFramePr>
          <p:nvPr>
            <p:ph idx="1"/>
            <p:extLst>
              <p:ext uri="{D42A27DB-BD31-4B8C-83A1-F6EECF244321}">
                <p14:modId xmlns:p14="http://schemas.microsoft.com/office/powerpoint/2010/main" val="164512094"/>
              </p:ext>
            </p:extLst>
          </p:nvPr>
        </p:nvGraphicFramePr>
        <p:xfrm>
          <a:off x="3309479" y="2338931"/>
          <a:ext cx="5834521" cy="3532200"/>
        </p:xfrm>
        <a:graphic>
          <a:graphicData uri="http://schemas.openxmlformats.org/drawingml/2006/table">
            <a:tbl>
              <a:tblPr firstRow="1" bandRow="1">
                <a:tableStyleId>{21E4AEA4-8DFA-4A89-87EB-49C32662AFE0}</a:tableStyleId>
              </a:tblPr>
              <a:tblGrid>
                <a:gridCol w="404981">
                  <a:extLst>
                    <a:ext uri="{9D8B030D-6E8A-4147-A177-3AD203B41FA5}">
                      <a16:colId xmlns:a16="http://schemas.microsoft.com/office/drawing/2014/main" val="3781417638"/>
                    </a:ext>
                  </a:extLst>
                </a:gridCol>
                <a:gridCol w="2659369">
                  <a:extLst>
                    <a:ext uri="{9D8B030D-6E8A-4147-A177-3AD203B41FA5}">
                      <a16:colId xmlns:a16="http://schemas.microsoft.com/office/drawing/2014/main" val="927679309"/>
                    </a:ext>
                  </a:extLst>
                </a:gridCol>
                <a:gridCol w="729607">
                  <a:extLst>
                    <a:ext uri="{9D8B030D-6E8A-4147-A177-3AD203B41FA5}">
                      <a16:colId xmlns:a16="http://schemas.microsoft.com/office/drawing/2014/main" val="442720358"/>
                    </a:ext>
                  </a:extLst>
                </a:gridCol>
                <a:gridCol w="707157">
                  <a:extLst>
                    <a:ext uri="{9D8B030D-6E8A-4147-A177-3AD203B41FA5}">
                      <a16:colId xmlns:a16="http://schemas.microsoft.com/office/drawing/2014/main" val="3359302084"/>
                    </a:ext>
                  </a:extLst>
                </a:gridCol>
                <a:gridCol w="597821">
                  <a:extLst>
                    <a:ext uri="{9D8B030D-6E8A-4147-A177-3AD203B41FA5}">
                      <a16:colId xmlns:a16="http://schemas.microsoft.com/office/drawing/2014/main" val="682720989"/>
                    </a:ext>
                  </a:extLst>
                </a:gridCol>
                <a:gridCol w="735586">
                  <a:extLst>
                    <a:ext uri="{9D8B030D-6E8A-4147-A177-3AD203B41FA5}">
                      <a16:colId xmlns:a16="http://schemas.microsoft.com/office/drawing/2014/main" val="4183405717"/>
                    </a:ext>
                  </a:extLst>
                </a:gridCol>
              </a:tblGrid>
              <a:tr h="261585">
                <a:tc rowSpan="2" gridSpan="2">
                  <a:txBody>
                    <a:bodyPr/>
                    <a:lstStyle/>
                    <a:p>
                      <a:pPr algn="ctr"/>
                      <a:endParaRPr lang="cs-CZ" sz="1000" dirty="0"/>
                    </a:p>
                    <a:p>
                      <a:pPr algn="ctr"/>
                      <a:r>
                        <a:rPr lang="cs-CZ" sz="1000" dirty="0" err="1"/>
                        <a:t>Spider</a:t>
                      </a:r>
                      <a:r>
                        <a:rPr lang="cs-CZ" sz="1000" dirty="0"/>
                        <a:t> analýza</a:t>
                      </a:r>
                    </a:p>
                  </a:txBody>
                  <a:tcPr/>
                </a:tc>
                <a:tc rowSpan="2" hMerge="1">
                  <a:txBody>
                    <a:bodyPr/>
                    <a:lstStyle/>
                    <a:p>
                      <a:endParaRPr lang="cs-CZ"/>
                    </a:p>
                  </a:txBody>
                  <a:tcPr/>
                </a:tc>
                <a:tc gridSpan="2">
                  <a:txBody>
                    <a:bodyPr/>
                    <a:lstStyle/>
                    <a:p>
                      <a:pPr algn="ctr"/>
                      <a:r>
                        <a:rPr lang="cs-CZ" sz="1000" dirty="0"/>
                        <a:t>2021</a:t>
                      </a:r>
                    </a:p>
                  </a:txBody>
                  <a:tcPr/>
                </a:tc>
                <a:tc hMerge="1">
                  <a:txBody>
                    <a:bodyPr/>
                    <a:lstStyle/>
                    <a:p>
                      <a:endParaRPr lang="cs-CZ"/>
                    </a:p>
                  </a:txBody>
                  <a:tcPr/>
                </a:tc>
                <a:tc gridSpan="2">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cs-CZ" sz="1000" dirty="0"/>
                        <a:t>2022</a:t>
                      </a:r>
                    </a:p>
                  </a:txBody>
                  <a:tcPr/>
                </a:tc>
                <a:tc hMerge="1">
                  <a:txBody>
                    <a:bodyPr/>
                    <a:lstStyle/>
                    <a:p>
                      <a:endParaRPr lang="cs-CZ"/>
                    </a:p>
                  </a:txBody>
                  <a:tcPr/>
                </a:tc>
                <a:extLst>
                  <a:ext uri="{0D108BD9-81ED-4DB2-BD59-A6C34878D82A}">
                    <a16:rowId xmlns:a16="http://schemas.microsoft.com/office/drawing/2014/main" val="2796458350"/>
                  </a:ext>
                </a:extLst>
              </a:tr>
              <a:tr h="252961">
                <a:tc gridSpan="2" vMerge="1">
                  <a:txBody>
                    <a:bodyPr/>
                    <a:lstStyle/>
                    <a:p>
                      <a:endParaRPr lang="cs-CZ" dirty="0"/>
                    </a:p>
                  </a:txBody>
                  <a:tcPr/>
                </a:tc>
                <a:tc hMerge="1" vMerge="1">
                  <a:txBody>
                    <a:bodyPr/>
                    <a:lstStyle/>
                    <a:p>
                      <a:endParaRPr lang="cs-CZ"/>
                    </a:p>
                  </a:txBody>
                  <a:tcPr/>
                </a:tc>
                <a:tc>
                  <a:txBody>
                    <a:bodyPr/>
                    <a:lstStyle/>
                    <a:p>
                      <a:pPr algn="ctr"/>
                      <a:r>
                        <a:rPr lang="cs-CZ" sz="1000" dirty="0"/>
                        <a:t>Podnik</a:t>
                      </a:r>
                    </a:p>
                  </a:txBody>
                  <a:tcPr/>
                </a:tc>
                <a:tc>
                  <a:txBody>
                    <a:bodyPr/>
                    <a:lstStyle/>
                    <a:p>
                      <a:pPr algn="ctr"/>
                      <a:r>
                        <a:rPr lang="cs-CZ" sz="1000" dirty="0"/>
                        <a:t>Odvětví</a:t>
                      </a:r>
                    </a:p>
                  </a:txBody>
                  <a:tcPr/>
                </a:tc>
                <a:tc>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cs-CZ" sz="1000" dirty="0"/>
                        <a:t>Podnik</a:t>
                      </a:r>
                    </a:p>
                  </a:txBody>
                  <a:tcPr/>
                </a:tc>
                <a:tc>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cs-CZ" sz="1000" dirty="0"/>
                        <a:t>Odvětví</a:t>
                      </a:r>
                    </a:p>
                  </a:txBody>
                  <a:tcPr/>
                </a:tc>
                <a:extLst>
                  <a:ext uri="{0D108BD9-81ED-4DB2-BD59-A6C34878D82A}">
                    <a16:rowId xmlns:a16="http://schemas.microsoft.com/office/drawing/2014/main" val="1401332965"/>
                  </a:ext>
                </a:extLst>
              </a:tr>
              <a:tr h="274453">
                <a:tc>
                  <a:txBody>
                    <a:bodyPr/>
                    <a:lstStyle/>
                    <a:p>
                      <a:r>
                        <a:rPr lang="cs-CZ" sz="1000" dirty="0"/>
                        <a:t>A.1</a:t>
                      </a:r>
                    </a:p>
                  </a:txBody>
                  <a:tcPr/>
                </a:tc>
                <a:tc>
                  <a:txBody>
                    <a:bodyPr/>
                    <a:lstStyle/>
                    <a:p>
                      <a:r>
                        <a:rPr lang="cs-CZ" sz="1000" dirty="0"/>
                        <a:t>Rentabilita vlastního kapitálu</a:t>
                      </a:r>
                    </a:p>
                  </a:txBody>
                  <a:tcPr/>
                </a:tc>
                <a:tc>
                  <a:txBody>
                    <a:bodyPr/>
                    <a:lstStyle/>
                    <a:p>
                      <a:r>
                        <a:rPr lang="cs-CZ" sz="1000" dirty="0"/>
                        <a:t>15,7 %</a:t>
                      </a:r>
                    </a:p>
                  </a:txBody>
                  <a:tcPr/>
                </a:tc>
                <a:tc>
                  <a:txBody>
                    <a:bodyPr/>
                    <a:lstStyle/>
                    <a:p>
                      <a:r>
                        <a:rPr lang="cs-CZ" sz="1000" dirty="0"/>
                        <a:t>7,67 %</a:t>
                      </a:r>
                    </a:p>
                  </a:txBody>
                  <a:tcPr/>
                </a:tc>
                <a:tc>
                  <a:txBody>
                    <a:bodyPr/>
                    <a:lstStyle/>
                    <a:p>
                      <a:r>
                        <a:rPr lang="cs-CZ" sz="1000" dirty="0"/>
                        <a:t>24,55 %</a:t>
                      </a:r>
                    </a:p>
                  </a:txBody>
                  <a:tcPr/>
                </a:tc>
                <a:tc>
                  <a:txBody>
                    <a:bodyPr/>
                    <a:lstStyle/>
                    <a:p>
                      <a:r>
                        <a:rPr lang="cs-CZ" sz="1000" dirty="0"/>
                        <a:t>13,50 %</a:t>
                      </a:r>
                    </a:p>
                  </a:txBody>
                  <a:tcPr/>
                </a:tc>
                <a:extLst>
                  <a:ext uri="{0D108BD9-81ED-4DB2-BD59-A6C34878D82A}">
                    <a16:rowId xmlns:a16="http://schemas.microsoft.com/office/drawing/2014/main" val="2658639649"/>
                  </a:ext>
                </a:extLst>
              </a:tr>
              <a:tr h="221038">
                <a:tc>
                  <a:txBody>
                    <a:bodyPr/>
                    <a:lstStyle/>
                    <a:p>
                      <a:r>
                        <a:rPr lang="cs-CZ" sz="1000" dirty="0"/>
                        <a:t>A.2</a:t>
                      </a:r>
                    </a:p>
                  </a:txBody>
                  <a:tcPr/>
                </a:tc>
                <a:tc>
                  <a:txBody>
                    <a:bodyPr/>
                    <a:lstStyle/>
                    <a:p>
                      <a:r>
                        <a:rPr lang="cs-CZ" sz="1000" dirty="0"/>
                        <a:t>Rentabilita celkového kapitálu</a:t>
                      </a:r>
                    </a:p>
                  </a:txBody>
                  <a:tcPr/>
                </a:tc>
                <a:tc>
                  <a:txBody>
                    <a:bodyPr/>
                    <a:lstStyle/>
                    <a:p>
                      <a:r>
                        <a:rPr lang="cs-CZ" sz="1000" dirty="0"/>
                        <a:t>8,69 %</a:t>
                      </a:r>
                    </a:p>
                  </a:txBody>
                  <a:tcPr/>
                </a:tc>
                <a:tc>
                  <a:txBody>
                    <a:bodyPr/>
                    <a:lstStyle/>
                    <a:p>
                      <a:r>
                        <a:rPr lang="cs-CZ" sz="1000" dirty="0"/>
                        <a:t>5,64 %</a:t>
                      </a:r>
                    </a:p>
                  </a:txBody>
                  <a:tcPr/>
                </a:tc>
                <a:tc>
                  <a:txBody>
                    <a:bodyPr/>
                    <a:lstStyle/>
                    <a:p>
                      <a:r>
                        <a:rPr lang="cs-CZ" sz="1000" dirty="0"/>
                        <a:t>17,22 %</a:t>
                      </a:r>
                    </a:p>
                  </a:txBody>
                  <a:tcPr/>
                </a:tc>
                <a:tc>
                  <a:txBody>
                    <a:bodyPr/>
                    <a:lstStyle/>
                    <a:p>
                      <a:r>
                        <a:rPr lang="cs-CZ" sz="1000" dirty="0"/>
                        <a:t>7,71 %</a:t>
                      </a:r>
                    </a:p>
                  </a:txBody>
                  <a:tcPr/>
                </a:tc>
                <a:extLst>
                  <a:ext uri="{0D108BD9-81ED-4DB2-BD59-A6C34878D82A}">
                    <a16:rowId xmlns:a16="http://schemas.microsoft.com/office/drawing/2014/main" val="3646775571"/>
                  </a:ext>
                </a:extLst>
              </a:tr>
              <a:tr h="218712">
                <a:tc>
                  <a:txBody>
                    <a:bodyPr/>
                    <a:lstStyle/>
                    <a:p>
                      <a:r>
                        <a:rPr lang="cs-CZ" sz="1000" dirty="0"/>
                        <a:t>A.3</a:t>
                      </a:r>
                    </a:p>
                  </a:txBody>
                  <a:tcPr/>
                </a:tc>
                <a:tc>
                  <a:txBody>
                    <a:bodyPr/>
                    <a:lstStyle/>
                    <a:p>
                      <a:r>
                        <a:rPr lang="cs-CZ" sz="1000" dirty="0"/>
                        <a:t>Rentabilita tržeb</a:t>
                      </a:r>
                    </a:p>
                  </a:txBody>
                  <a:tcPr/>
                </a:tc>
                <a:tc>
                  <a:txBody>
                    <a:bodyPr/>
                    <a:lstStyle/>
                    <a:p>
                      <a:r>
                        <a:rPr lang="cs-CZ" sz="1000" dirty="0"/>
                        <a:t>7,51 %</a:t>
                      </a:r>
                    </a:p>
                  </a:txBody>
                  <a:tcPr/>
                </a:tc>
                <a:tc>
                  <a:txBody>
                    <a:bodyPr/>
                    <a:lstStyle/>
                    <a:p>
                      <a:r>
                        <a:rPr lang="cs-CZ" sz="1000" dirty="0"/>
                        <a:t>3,90 %</a:t>
                      </a:r>
                    </a:p>
                  </a:txBody>
                  <a:tcPr/>
                </a:tc>
                <a:tc>
                  <a:txBody>
                    <a:bodyPr/>
                    <a:lstStyle/>
                    <a:p>
                      <a:r>
                        <a:rPr lang="cs-CZ" sz="1000" dirty="0"/>
                        <a:t>18,33 %</a:t>
                      </a:r>
                    </a:p>
                  </a:txBody>
                  <a:tcPr/>
                </a:tc>
                <a:tc>
                  <a:txBody>
                    <a:bodyPr/>
                    <a:lstStyle/>
                    <a:p>
                      <a:r>
                        <a:rPr lang="cs-CZ" sz="1000" dirty="0"/>
                        <a:t>6,33 %</a:t>
                      </a:r>
                    </a:p>
                  </a:txBody>
                  <a:tcPr/>
                </a:tc>
                <a:extLst>
                  <a:ext uri="{0D108BD9-81ED-4DB2-BD59-A6C34878D82A}">
                    <a16:rowId xmlns:a16="http://schemas.microsoft.com/office/drawing/2014/main" val="2471890009"/>
                  </a:ext>
                </a:extLst>
              </a:tr>
              <a:tr h="209631">
                <a:tc>
                  <a:txBody>
                    <a:bodyPr/>
                    <a:lstStyle/>
                    <a:p>
                      <a:r>
                        <a:rPr lang="cs-CZ" sz="1000" dirty="0"/>
                        <a:t>B.1</a:t>
                      </a:r>
                    </a:p>
                  </a:txBody>
                  <a:tcPr/>
                </a:tc>
                <a:tc>
                  <a:txBody>
                    <a:bodyPr/>
                    <a:lstStyle/>
                    <a:p>
                      <a:r>
                        <a:rPr lang="cs-CZ" sz="1000" dirty="0"/>
                        <a:t>Běžná likvidita</a:t>
                      </a:r>
                    </a:p>
                  </a:txBody>
                  <a:tcPr/>
                </a:tc>
                <a:tc>
                  <a:txBody>
                    <a:bodyPr/>
                    <a:lstStyle/>
                    <a:p>
                      <a:r>
                        <a:rPr lang="cs-CZ" sz="1000" dirty="0"/>
                        <a:t>1,0</a:t>
                      </a:r>
                    </a:p>
                  </a:txBody>
                  <a:tcPr/>
                </a:tc>
                <a:tc>
                  <a:txBody>
                    <a:bodyPr/>
                    <a:lstStyle/>
                    <a:p>
                      <a:r>
                        <a:rPr lang="cs-CZ" sz="1000" dirty="0"/>
                        <a:t>1,46</a:t>
                      </a:r>
                    </a:p>
                  </a:txBody>
                  <a:tcPr/>
                </a:tc>
                <a:tc>
                  <a:txBody>
                    <a:bodyPr/>
                    <a:lstStyle/>
                    <a:p>
                      <a:r>
                        <a:rPr lang="cs-CZ" sz="1000" dirty="0"/>
                        <a:t>1,33</a:t>
                      </a:r>
                    </a:p>
                  </a:txBody>
                  <a:tcPr/>
                </a:tc>
                <a:tc>
                  <a:txBody>
                    <a:bodyPr/>
                    <a:lstStyle/>
                    <a:p>
                      <a:r>
                        <a:rPr lang="cs-CZ" sz="1000" dirty="0"/>
                        <a:t>1,59</a:t>
                      </a:r>
                    </a:p>
                  </a:txBody>
                  <a:tcPr/>
                </a:tc>
                <a:extLst>
                  <a:ext uri="{0D108BD9-81ED-4DB2-BD59-A6C34878D82A}">
                    <a16:rowId xmlns:a16="http://schemas.microsoft.com/office/drawing/2014/main" val="253577945"/>
                  </a:ext>
                </a:extLst>
              </a:tr>
              <a:tr h="213076">
                <a:tc>
                  <a:txBody>
                    <a:bodyPr/>
                    <a:lstStyle/>
                    <a:p>
                      <a:r>
                        <a:rPr lang="cs-CZ" sz="1000" dirty="0"/>
                        <a:t>B.2</a:t>
                      </a:r>
                    </a:p>
                  </a:txBody>
                  <a:tcPr/>
                </a:tc>
                <a:tc>
                  <a:txBody>
                    <a:bodyPr/>
                    <a:lstStyle/>
                    <a:p>
                      <a:r>
                        <a:rPr lang="cs-CZ" sz="1000" dirty="0"/>
                        <a:t>Pohotová likvidita</a:t>
                      </a:r>
                    </a:p>
                  </a:txBody>
                  <a:tcPr/>
                </a:tc>
                <a:tc>
                  <a:txBody>
                    <a:bodyPr/>
                    <a:lstStyle/>
                    <a:p>
                      <a:r>
                        <a:rPr lang="cs-CZ" sz="1000" dirty="0"/>
                        <a:t>0,6</a:t>
                      </a:r>
                    </a:p>
                  </a:txBody>
                  <a:tcPr/>
                </a:tc>
                <a:tc>
                  <a:txBody>
                    <a:bodyPr/>
                    <a:lstStyle/>
                    <a:p>
                      <a:r>
                        <a:rPr lang="cs-CZ" sz="1000" dirty="0"/>
                        <a:t>0,95</a:t>
                      </a:r>
                    </a:p>
                  </a:txBody>
                  <a:tcPr/>
                </a:tc>
                <a:tc>
                  <a:txBody>
                    <a:bodyPr/>
                    <a:lstStyle/>
                    <a:p>
                      <a:r>
                        <a:rPr lang="cs-CZ" sz="1000" dirty="0"/>
                        <a:t>0,65</a:t>
                      </a:r>
                    </a:p>
                  </a:txBody>
                  <a:tcPr/>
                </a:tc>
                <a:tc>
                  <a:txBody>
                    <a:bodyPr/>
                    <a:lstStyle/>
                    <a:p>
                      <a:r>
                        <a:rPr lang="cs-CZ" sz="1000" dirty="0"/>
                        <a:t>1,05</a:t>
                      </a:r>
                    </a:p>
                  </a:txBody>
                  <a:tcPr/>
                </a:tc>
                <a:extLst>
                  <a:ext uri="{0D108BD9-81ED-4DB2-BD59-A6C34878D82A}">
                    <a16:rowId xmlns:a16="http://schemas.microsoft.com/office/drawing/2014/main" val="3378263957"/>
                  </a:ext>
                </a:extLst>
              </a:tr>
              <a:tr h="229046">
                <a:tc>
                  <a:txBody>
                    <a:bodyPr/>
                    <a:lstStyle/>
                    <a:p>
                      <a:r>
                        <a:rPr lang="cs-CZ" sz="1000" dirty="0"/>
                        <a:t>B.3</a:t>
                      </a:r>
                    </a:p>
                  </a:txBody>
                  <a:tcPr/>
                </a:tc>
                <a:tc>
                  <a:txBody>
                    <a:bodyPr/>
                    <a:lstStyle/>
                    <a:p>
                      <a:r>
                        <a:rPr lang="cs-CZ" sz="1000" dirty="0"/>
                        <a:t>Hotovostní likvidita</a:t>
                      </a:r>
                    </a:p>
                  </a:txBody>
                  <a:tcPr/>
                </a:tc>
                <a:tc>
                  <a:txBody>
                    <a:bodyPr/>
                    <a:lstStyle/>
                    <a:p>
                      <a:r>
                        <a:rPr lang="cs-CZ" sz="1000" dirty="0"/>
                        <a:t>0,1</a:t>
                      </a:r>
                    </a:p>
                  </a:txBody>
                  <a:tcPr/>
                </a:tc>
                <a:tc>
                  <a:txBody>
                    <a:bodyPr/>
                    <a:lstStyle/>
                    <a:p>
                      <a:r>
                        <a:rPr lang="cs-CZ" sz="1000" dirty="0"/>
                        <a:t>0,37</a:t>
                      </a:r>
                    </a:p>
                  </a:txBody>
                  <a:tcPr/>
                </a:tc>
                <a:tc>
                  <a:txBody>
                    <a:bodyPr/>
                    <a:lstStyle/>
                    <a:p>
                      <a:r>
                        <a:rPr lang="cs-CZ" sz="1000" dirty="0"/>
                        <a:t>0,09</a:t>
                      </a:r>
                    </a:p>
                  </a:txBody>
                  <a:tcPr/>
                </a:tc>
                <a:tc>
                  <a:txBody>
                    <a:bodyPr/>
                    <a:lstStyle/>
                    <a:p>
                      <a:r>
                        <a:rPr lang="cs-CZ" sz="1000" dirty="0"/>
                        <a:t>0,52</a:t>
                      </a:r>
                    </a:p>
                  </a:txBody>
                  <a:tcPr/>
                </a:tc>
                <a:extLst>
                  <a:ext uri="{0D108BD9-81ED-4DB2-BD59-A6C34878D82A}">
                    <a16:rowId xmlns:a16="http://schemas.microsoft.com/office/drawing/2014/main" val="3662337585"/>
                  </a:ext>
                </a:extLst>
              </a:tr>
              <a:tr h="207439">
                <a:tc>
                  <a:txBody>
                    <a:bodyPr/>
                    <a:lstStyle/>
                    <a:p>
                      <a:r>
                        <a:rPr lang="cs-CZ" sz="1000" dirty="0"/>
                        <a:t>C.1</a:t>
                      </a:r>
                    </a:p>
                  </a:txBody>
                  <a:tcPr/>
                </a:tc>
                <a:tc>
                  <a:txBody>
                    <a:bodyPr/>
                    <a:lstStyle/>
                    <a:p>
                      <a:r>
                        <a:rPr lang="cs-CZ" sz="1000" dirty="0"/>
                        <a:t>Celková zadluženost</a:t>
                      </a:r>
                    </a:p>
                  </a:txBody>
                  <a:tcPr/>
                </a:tc>
                <a:tc>
                  <a:txBody>
                    <a:bodyPr/>
                    <a:lstStyle/>
                    <a:p>
                      <a:r>
                        <a:rPr lang="cs-CZ" sz="1000" dirty="0"/>
                        <a:t>53,71 %</a:t>
                      </a:r>
                    </a:p>
                  </a:txBody>
                  <a:tcPr/>
                </a:tc>
                <a:tc>
                  <a:txBody>
                    <a:bodyPr/>
                    <a:lstStyle/>
                    <a:p>
                      <a:r>
                        <a:rPr lang="cs-CZ" sz="1000" dirty="0"/>
                        <a:t>53,99 %</a:t>
                      </a:r>
                    </a:p>
                  </a:txBody>
                  <a:tcPr/>
                </a:tc>
                <a:tc>
                  <a:txBody>
                    <a:bodyPr/>
                    <a:lstStyle/>
                    <a:p>
                      <a:r>
                        <a:rPr lang="cs-CZ" sz="1000" dirty="0"/>
                        <a:t>34,35 % </a:t>
                      </a:r>
                    </a:p>
                  </a:txBody>
                  <a:tcPr/>
                </a:tc>
                <a:tc>
                  <a:txBody>
                    <a:bodyPr/>
                    <a:lstStyle/>
                    <a:p>
                      <a:r>
                        <a:rPr lang="cs-CZ" sz="1000" dirty="0"/>
                        <a:t>51,67 %</a:t>
                      </a:r>
                    </a:p>
                  </a:txBody>
                  <a:tcPr/>
                </a:tc>
                <a:extLst>
                  <a:ext uri="{0D108BD9-81ED-4DB2-BD59-A6C34878D82A}">
                    <a16:rowId xmlns:a16="http://schemas.microsoft.com/office/drawing/2014/main" val="3351474852"/>
                  </a:ext>
                </a:extLst>
              </a:tr>
              <a:tr h="296248">
                <a:tc>
                  <a:txBody>
                    <a:bodyPr/>
                    <a:lstStyle/>
                    <a:p>
                      <a:r>
                        <a:rPr lang="cs-CZ" sz="1000" dirty="0"/>
                        <a:t>C.2</a:t>
                      </a:r>
                    </a:p>
                  </a:txBody>
                  <a:tcPr/>
                </a:tc>
                <a:tc>
                  <a:txBody>
                    <a:bodyPr/>
                    <a:lstStyle/>
                    <a:p>
                      <a:r>
                        <a:rPr lang="cs-CZ" sz="1000" dirty="0"/>
                        <a:t>Krytí dlouhodobých aktiv dlouhodobými zdroji</a:t>
                      </a:r>
                    </a:p>
                  </a:txBody>
                  <a:tcPr/>
                </a:tc>
                <a:tc>
                  <a:txBody>
                    <a:bodyPr/>
                    <a:lstStyle/>
                    <a:p>
                      <a:r>
                        <a:rPr lang="cs-CZ" sz="1000" dirty="0"/>
                        <a:t>0,97</a:t>
                      </a:r>
                    </a:p>
                  </a:txBody>
                  <a:tcPr/>
                </a:tc>
                <a:tc>
                  <a:txBody>
                    <a:bodyPr/>
                    <a:lstStyle/>
                    <a:p>
                      <a:r>
                        <a:rPr lang="cs-CZ" sz="1000" dirty="0"/>
                        <a:t>1,342</a:t>
                      </a:r>
                    </a:p>
                  </a:txBody>
                  <a:tcPr/>
                </a:tc>
                <a:tc>
                  <a:txBody>
                    <a:bodyPr/>
                    <a:lstStyle/>
                    <a:p>
                      <a:r>
                        <a:rPr lang="cs-CZ" sz="1000" dirty="0"/>
                        <a:t>1,14</a:t>
                      </a:r>
                    </a:p>
                  </a:txBody>
                  <a:tcPr/>
                </a:tc>
                <a:tc>
                  <a:txBody>
                    <a:bodyPr/>
                    <a:lstStyle/>
                    <a:p>
                      <a:r>
                        <a:rPr lang="cs-CZ" sz="1000" dirty="0"/>
                        <a:t>1,396</a:t>
                      </a:r>
                    </a:p>
                  </a:txBody>
                  <a:tcPr/>
                </a:tc>
                <a:extLst>
                  <a:ext uri="{0D108BD9-81ED-4DB2-BD59-A6C34878D82A}">
                    <a16:rowId xmlns:a16="http://schemas.microsoft.com/office/drawing/2014/main" val="1176767195"/>
                  </a:ext>
                </a:extLst>
              </a:tr>
              <a:tr h="249588">
                <a:tc>
                  <a:txBody>
                    <a:bodyPr/>
                    <a:lstStyle/>
                    <a:p>
                      <a:r>
                        <a:rPr lang="cs-CZ" sz="1000" dirty="0"/>
                        <a:t>C.3</a:t>
                      </a:r>
                    </a:p>
                  </a:txBody>
                  <a:tcPr/>
                </a:tc>
                <a:tc>
                  <a:txBody>
                    <a:bodyPr/>
                    <a:lstStyle/>
                    <a:p>
                      <a:r>
                        <a:rPr lang="cs-CZ" sz="1000" dirty="0"/>
                        <a:t>Ukazatel úrokového krytí</a:t>
                      </a:r>
                    </a:p>
                  </a:txBody>
                  <a:tcPr/>
                </a:tc>
                <a:tc>
                  <a:txBody>
                    <a:bodyPr/>
                    <a:lstStyle/>
                    <a:p>
                      <a:r>
                        <a:rPr lang="cs-CZ" sz="1000" dirty="0"/>
                        <a:t>9,26</a:t>
                      </a:r>
                    </a:p>
                  </a:txBody>
                  <a:tcPr/>
                </a:tc>
                <a:tc>
                  <a:txBody>
                    <a:bodyPr/>
                    <a:lstStyle/>
                    <a:p>
                      <a:r>
                        <a:rPr lang="cs-CZ" sz="1000" dirty="0"/>
                        <a:t>7,5</a:t>
                      </a:r>
                    </a:p>
                  </a:txBody>
                  <a:tcPr/>
                </a:tc>
                <a:tc>
                  <a:txBody>
                    <a:bodyPr/>
                    <a:lstStyle/>
                    <a:p>
                      <a:r>
                        <a:rPr lang="cs-CZ" sz="1000" dirty="0"/>
                        <a:t>62,87</a:t>
                      </a:r>
                    </a:p>
                  </a:txBody>
                  <a:tcPr/>
                </a:tc>
                <a:tc>
                  <a:txBody>
                    <a:bodyPr/>
                    <a:lstStyle/>
                    <a:p>
                      <a:r>
                        <a:rPr lang="cs-CZ" sz="1000" dirty="0"/>
                        <a:t>-24,18</a:t>
                      </a:r>
                    </a:p>
                  </a:txBody>
                  <a:tcPr/>
                </a:tc>
                <a:extLst>
                  <a:ext uri="{0D108BD9-81ED-4DB2-BD59-A6C34878D82A}">
                    <a16:rowId xmlns:a16="http://schemas.microsoft.com/office/drawing/2014/main" val="4245084638"/>
                  </a:ext>
                </a:extLst>
              </a:tr>
              <a:tr h="240507">
                <a:tc>
                  <a:txBody>
                    <a:bodyPr/>
                    <a:lstStyle/>
                    <a:p>
                      <a:r>
                        <a:rPr lang="cs-CZ" sz="1000" dirty="0"/>
                        <a:t>D.1</a:t>
                      </a:r>
                    </a:p>
                  </a:txBody>
                  <a:tcPr/>
                </a:tc>
                <a:tc>
                  <a:txBody>
                    <a:bodyPr/>
                    <a:lstStyle/>
                    <a:p>
                      <a:r>
                        <a:rPr lang="cs-CZ" sz="1000" dirty="0"/>
                        <a:t>Obrat celkových aktiv z tržeb</a:t>
                      </a:r>
                    </a:p>
                  </a:txBody>
                  <a:tcPr/>
                </a:tc>
                <a:tc>
                  <a:txBody>
                    <a:bodyPr/>
                    <a:lstStyle/>
                    <a:p>
                      <a:r>
                        <a:rPr lang="cs-CZ" sz="1000" dirty="0"/>
                        <a:t>0,97</a:t>
                      </a:r>
                    </a:p>
                  </a:txBody>
                  <a:tcPr/>
                </a:tc>
                <a:tc>
                  <a:txBody>
                    <a:bodyPr/>
                    <a:lstStyle/>
                    <a:p>
                      <a:r>
                        <a:rPr lang="cs-CZ" sz="1000" dirty="0"/>
                        <a:t>0,876</a:t>
                      </a:r>
                    </a:p>
                  </a:txBody>
                  <a:tcPr/>
                </a:tc>
                <a:tc>
                  <a:txBody>
                    <a:bodyPr/>
                    <a:lstStyle/>
                    <a:p>
                      <a:r>
                        <a:rPr lang="cs-CZ" sz="1000" dirty="0"/>
                        <a:t>0,88</a:t>
                      </a:r>
                    </a:p>
                  </a:txBody>
                  <a:tcPr/>
                </a:tc>
                <a:tc>
                  <a:txBody>
                    <a:bodyPr/>
                    <a:lstStyle/>
                    <a:p>
                      <a:r>
                        <a:rPr lang="cs-CZ" sz="1000" dirty="0"/>
                        <a:t>1</a:t>
                      </a:r>
                    </a:p>
                  </a:txBody>
                  <a:tcPr/>
                </a:tc>
                <a:extLst>
                  <a:ext uri="{0D108BD9-81ED-4DB2-BD59-A6C34878D82A}">
                    <a16:rowId xmlns:a16="http://schemas.microsoft.com/office/drawing/2014/main" val="3899429865"/>
                  </a:ext>
                </a:extLst>
              </a:tr>
              <a:tr h="243952">
                <a:tc>
                  <a:txBody>
                    <a:bodyPr/>
                    <a:lstStyle/>
                    <a:p>
                      <a:r>
                        <a:rPr lang="cs-CZ" sz="1000" dirty="0"/>
                        <a:t>D.2</a:t>
                      </a:r>
                    </a:p>
                  </a:txBody>
                  <a:tcPr/>
                </a:tc>
                <a:tc>
                  <a:txBody>
                    <a:bodyPr/>
                    <a:lstStyle/>
                    <a:p>
                      <a:r>
                        <a:rPr lang="cs-CZ" sz="1000" dirty="0"/>
                        <a:t>Obratovost pohledávek</a:t>
                      </a:r>
                    </a:p>
                  </a:txBody>
                  <a:tcPr/>
                </a:tc>
                <a:tc>
                  <a:txBody>
                    <a:bodyPr/>
                    <a:lstStyle/>
                    <a:p>
                      <a:r>
                        <a:rPr lang="cs-CZ" sz="1000" dirty="0"/>
                        <a:t>4,52</a:t>
                      </a:r>
                    </a:p>
                  </a:txBody>
                  <a:tcPr/>
                </a:tc>
                <a:tc>
                  <a:txBody>
                    <a:bodyPr/>
                    <a:lstStyle/>
                    <a:p>
                      <a:r>
                        <a:rPr lang="cs-CZ" sz="1000" dirty="0"/>
                        <a:t>3,97</a:t>
                      </a:r>
                    </a:p>
                  </a:txBody>
                  <a:tcPr/>
                </a:tc>
                <a:tc>
                  <a:txBody>
                    <a:bodyPr/>
                    <a:lstStyle/>
                    <a:p>
                      <a:r>
                        <a:rPr lang="cs-CZ" sz="1000" dirty="0"/>
                        <a:t>5,65</a:t>
                      </a:r>
                    </a:p>
                  </a:txBody>
                  <a:tcPr/>
                </a:tc>
                <a:tc>
                  <a:txBody>
                    <a:bodyPr/>
                    <a:lstStyle/>
                    <a:p>
                      <a:r>
                        <a:rPr lang="cs-CZ" sz="1000" dirty="0"/>
                        <a:t>4,31</a:t>
                      </a:r>
                    </a:p>
                  </a:txBody>
                  <a:tcPr/>
                </a:tc>
                <a:extLst>
                  <a:ext uri="{0D108BD9-81ED-4DB2-BD59-A6C34878D82A}">
                    <a16:rowId xmlns:a16="http://schemas.microsoft.com/office/drawing/2014/main" val="1438478372"/>
                  </a:ext>
                </a:extLst>
              </a:tr>
              <a:tr h="246533">
                <a:tc>
                  <a:txBody>
                    <a:bodyPr/>
                    <a:lstStyle/>
                    <a:p>
                      <a:r>
                        <a:rPr lang="cs-CZ" sz="1000" dirty="0"/>
                        <a:t>D.3</a:t>
                      </a:r>
                    </a:p>
                  </a:txBody>
                  <a:tcPr/>
                </a:tc>
                <a:tc>
                  <a:txBody>
                    <a:bodyPr/>
                    <a:lstStyle/>
                    <a:p>
                      <a:r>
                        <a:rPr lang="cs-CZ" sz="1000" dirty="0"/>
                        <a:t>Obratovost závazků</a:t>
                      </a:r>
                    </a:p>
                  </a:txBody>
                  <a:tcPr/>
                </a:tc>
                <a:tc>
                  <a:txBody>
                    <a:bodyPr/>
                    <a:lstStyle/>
                    <a:p>
                      <a:r>
                        <a:rPr lang="cs-CZ" sz="1000" dirty="0"/>
                        <a:t>13,16</a:t>
                      </a:r>
                    </a:p>
                  </a:txBody>
                  <a:tcPr/>
                </a:tc>
                <a:tc>
                  <a:txBody>
                    <a:bodyPr/>
                    <a:lstStyle/>
                    <a:p>
                      <a:r>
                        <a:rPr lang="cs-CZ" sz="1000" dirty="0"/>
                        <a:t>3,01</a:t>
                      </a:r>
                    </a:p>
                  </a:txBody>
                  <a:tcPr/>
                </a:tc>
                <a:tc>
                  <a:txBody>
                    <a:bodyPr/>
                    <a:lstStyle/>
                    <a:p>
                      <a:r>
                        <a:rPr lang="cs-CZ" sz="1000" dirty="0"/>
                        <a:t>11,62</a:t>
                      </a:r>
                    </a:p>
                  </a:txBody>
                  <a:tcPr/>
                </a:tc>
                <a:tc>
                  <a:txBody>
                    <a:bodyPr/>
                    <a:lstStyle/>
                    <a:p>
                      <a:r>
                        <a:rPr lang="cs-CZ" sz="1000" dirty="0"/>
                        <a:t>4,17</a:t>
                      </a:r>
                    </a:p>
                  </a:txBody>
                  <a:tcPr/>
                </a:tc>
                <a:extLst>
                  <a:ext uri="{0D108BD9-81ED-4DB2-BD59-A6C34878D82A}">
                    <a16:rowId xmlns:a16="http://schemas.microsoft.com/office/drawing/2014/main" val="832102429"/>
                  </a:ext>
                </a:extLst>
              </a:tr>
            </a:tbl>
          </a:graphicData>
        </a:graphic>
      </p:graphicFrame>
      <p:pic>
        <p:nvPicPr>
          <p:cNvPr id="5" name="Obrázek 4">
            <a:extLst>
              <a:ext uri="{FF2B5EF4-FFF2-40B4-BE49-F238E27FC236}">
                <a16:creationId xmlns:a16="http://schemas.microsoft.com/office/drawing/2014/main" id="{D9179963-FF18-F46A-4748-282F1A4A86B3}"/>
              </a:ext>
            </a:extLst>
          </p:cNvPr>
          <p:cNvPicPr>
            <a:picLocks noChangeAspect="1"/>
          </p:cNvPicPr>
          <p:nvPr/>
        </p:nvPicPr>
        <p:blipFill rotWithShape="1">
          <a:blip r:embed="rId2"/>
          <a:srcRect r="15965"/>
          <a:stretch/>
        </p:blipFill>
        <p:spPr>
          <a:xfrm>
            <a:off x="0" y="2777203"/>
            <a:ext cx="3185652" cy="3093928"/>
          </a:xfrm>
          <a:prstGeom prst="rect">
            <a:avLst/>
          </a:prstGeom>
        </p:spPr>
      </p:pic>
      <p:sp>
        <p:nvSpPr>
          <p:cNvPr id="6" name="TextovéPole 5">
            <a:extLst>
              <a:ext uri="{FF2B5EF4-FFF2-40B4-BE49-F238E27FC236}">
                <a16:creationId xmlns:a16="http://schemas.microsoft.com/office/drawing/2014/main" id="{217A76B8-C8E1-6FC2-6C12-53B31AC013DC}"/>
              </a:ext>
            </a:extLst>
          </p:cNvPr>
          <p:cNvSpPr txBox="1">
            <a:spLocks noGrp="1" noRot="1" noMove="1" noResize="1" noEditPoints="1" noAdjustHandles="1" noChangeArrowheads="1" noChangeShapeType="1"/>
          </p:cNvSpPr>
          <p:nvPr/>
        </p:nvSpPr>
        <p:spPr>
          <a:xfrm>
            <a:off x="811504" y="2891036"/>
            <a:ext cx="2374148" cy="276999"/>
          </a:xfrm>
          <a:prstGeom prst="rect">
            <a:avLst/>
          </a:prstGeom>
          <a:solidFill>
            <a:schemeClr val="bg1"/>
          </a:solidFill>
        </p:spPr>
        <p:txBody>
          <a:bodyPr wrap="square" rtlCol="0">
            <a:spAutoFit/>
          </a:bodyPr>
          <a:lstStyle/>
          <a:p>
            <a:r>
              <a:rPr lang="cs-CZ" sz="1200" b="1" dirty="0" err="1"/>
              <a:t>Spider</a:t>
            </a:r>
            <a:r>
              <a:rPr lang="cs-CZ" sz="1200" b="1" dirty="0"/>
              <a:t> graf pro rok 2022</a:t>
            </a:r>
          </a:p>
        </p:txBody>
      </p:sp>
    </p:spTree>
    <p:extLst>
      <p:ext uri="{BB962C8B-B14F-4D97-AF65-F5344CB8AC3E}">
        <p14:creationId xmlns:p14="http://schemas.microsoft.com/office/powerpoint/2010/main" val="4125124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73C11F-AF54-8552-121B-A52F32130A34}"/>
              </a:ext>
            </a:extLst>
          </p:cNvPr>
          <p:cNvSpPr>
            <a:spLocks noGrp="1"/>
          </p:cNvSpPr>
          <p:nvPr>
            <p:ph type="title"/>
          </p:nvPr>
        </p:nvSpPr>
        <p:spPr/>
        <p:txBody>
          <a:bodyPr/>
          <a:lstStyle/>
          <a:p>
            <a:r>
              <a:rPr lang="cs-CZ" sz="3200" dirty="0"/>
              <a:t>14. Ukazatele přidané hodnoty MVA, EVA</a:t>
            </a:r>
          </a:p>
        </p:txBody>
      </p:sp>
      <p:sp>
        <p:nvSpPr>
          <p:cNvPr id="3" name="Zástupný obsah 2">
            <a:extLst>
              <a:ext uri="{FF2B5EF4-FFF2-40B4-BE49-F238E27FC236}">
                <a16:creationId xmlns:a16="http://schemas.microsoft.com/office/drawing/2014/main" id="{F7FC6E78-DB6C-FAA5-C8C3-214559283F91}"/>
              </a:ext>
            </a:extLst>
          </p:cNvPr>
          <p:cNvSpPr>
            <a:spLocks noGrp="1"/>
          </p:cNvSpPr>
          <p:nvPr>
            <p:ph idx="1"/>
          </p:nvPr>
        </p:nvSpPr>
        <p:spPr>
          <a:xfrm>
            <a:off x="540000" y="1825625"/>
            <a:ext cx="8064000" cy="4199394"/>
          </a:xfrm>
        </p:spPr>
        <p:txBody>
          <a:bodyPr>
            <a:normAutofit/>
          </a:bodyPr>
          <a:lstStyle/>
          <a:p>
            <a:r>
              <a:rPr lang="cs-CZ" sz="1800" b="1" dirty="0"/>
              <a:t>MVA – tržní přidaná hodnota </a:t>
            </a:r>
            <a:r>
              <a:rPr lang="cs-CZ" sz="1800" dirty="0"/>
              <a:t>je ukazatelem, kterým můžeme změřit výkonnost firmy.</a:t>
            </a:r>
          </a:p>
          <a:p>
            <a:r>
              <a:rPr lang="cs-CZ" sz="1800" dirty="0"/>
              <a:t>MVA = tržní hodnota akcií – vlastní kapitál vložený akcionáři = (počet splacených akcií * tržní cena akcie) – vlastní kapitál společných akcionářů.</a:t>
            </a:r>
          </a:p>
          <a:p>
            <a:endParaRPr lang="cs-CZ" sz="1800" dirty="0"/>
          </a:p>
          <a:p>
            <a:r>
              <a:rPr lang="cs-CZ" sz="1800" b="1" dirty="0"/>
              <a:t>EVA – ekonomická přidaná hodnota </a:t>
            </a:r>
            <a:r>
              <a:rPr lang="cs-CZ" sz="1800" dirty="0"/>
              <a:t>(</a:t>
            </a:r>
            <a:r>
              <a:rPr lang="cs-CZ" sz="1800" dirty="0" err="1"/>
              <a:t>Economic</a:t>
            </a:r>
            <a:r>
              <a:rPr lang="cs-CZ" sz="1800" dirty="0"/>
              <a:t> </a:t>
            </a:r>
            <a:r>
              <a:rPr lang="cs-CZ" sz="1800" dirty="0" err="1"/>
              <a:t>Value</a:t>
            </a:r>
            <a:r>
              <a:rPr lang="cs-CZ" sz="1800" dirty="0"/>
              <a:t> </a:t>
            </a:r>
            <a:r>
              <a:rPr lang="cs-CZ" sz="1800" dirty="0" err="1"/>
              <a:t>Added</a:t>
            </a:r>
            <a:r>
              <a:rPr lang="cs-CZ" sz="1800" dirty="0"/>
              <a:t>)</a:t>
            </a:r>
          </a:p>
          <a:p>
            <a:r>
              <a:rPr lang="cs-CZ" sz="1800" dirty="0"/>
              <a:t>Je finanční ukazatel, který lze definovat jako rozdíl mezi čistým provozním ziskem s kapitálovými náklady. </a:t>
            </a:r>
          </a:p>
          <a:p>
            <a:r>
              <a:rPr lang="cs-CZ" sz="1800" dirty="0"/>
              <a:t>Tento ukazatel se stal velmi populární díky faktu, že bere v potaz i náklady na vlastní kapitál. </a:t>
            </a:r>
          </a:p>
          <a:p>
            <a:r>
              <a:rPr lang="cs-CZ" sz="1800" dirty="0"/>
              <a:t>Ukazatel EVA slouží především k posouzení hodnoty majetku vlastníků, takzvané </a:t>
            </a:r>
            <a:r>
              <a:rPr lang="cs-CZ" sz="1800" dirty="0" err="1"/>
              <a:t>shareholder</a:t>
            </a:r>
            <a:r>
              <a:rPr lang="cs-CZ" sz="1800" dirty="0"/>
              <a:t> </a:t>
            </a:r>
            <a:r>
              <a:rPr lang="cs-CZ" sz="1800" dirty="0" err="1"/>
              <a:t>value</a:t>
            </a:r>
            <a:r>
              <a:rPr lang="cs-CZ" sz="1800" dirty="0"/>
              <a:t>. Je vhodné upozornit, že do nákladů na kapitál se započítávají oportunitní náklady. </a:t>
            </a:r>
          </a:p>
        </p:txBody>
      </p:sp>
    </p:spTree>
    <p:extLst>
      <p:ext uri="{BB962C8B-B14F-4D97-AF65-F5344CB8AC3E}">
        <p14:creationId xmlns:p14="http://schemas.microsoft.com/office/powerpoint/2010/main" val="42930396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ED64D6-5391-8F9F-B5D5-159A36E41A25}"/>
              </a:ext>
            </a:extLst>
          </p:cNvPr>
          <p:cNvSpPr>
            <a:spLocks noGrp="1"/>
          </p:cNvSpPr>
          <p:nvPr>
            <p:ph type="title"/>
          </p:nvPr>
        </p:nvSpPr>
        <p:spPr/>
        <p:txBody>
          <a:bodyPr/>
          <a:lstStyle/>
          <a:p>
            <a:r>
              <a:rPr lang="cs-CZ" sz="3200" dirty="0"/>
              <a:t>14.1 EVA (</a:t>
            </a:r>
            <a:r>
              <a:rPr lang="cs-CZ" sz="3200" dirty="0" err="1"/>
              <a:t>Economic</a:t>
            </a:r>
            <a:r>
              <a:rPr lang="cs-CZ" sz="3200" dirty="0"/>
              <a:t> </a:t>
            </a:r>
            <a:r>
              <a:rPr lang="cs-CZ" sz="3200" dirty="0" err="1"/>
              <a:t>Value</a:t>
            </a:r>
            <a:r>
              <a:rPr lang="cs-CZ" sz="3200" dirty="0"/>
              <a:t> </a:t>
            </a:r>
            <a:r>
              <a:rPr lang="cs-CZ" sz="3200" dirty="0" err="1"/>
              <a:t>Added</a:t>
            </a:r>
            <a:r>
              <a:rPr lang="cs-CZ" sz="3200" dirty="0"/>
              <a:t> - ekonomická přidaná hodnota)</a:t>
            </a:r>
          </a:p>
        </p:txBody>
      </p:sp>
      <p:sp>
        <p:nvSpPr>
          <p:cNvPr id="3" name="Zástupný obsah 2">
            <a:extLst>
              <a:ext uri="{FF2B5EF4-FFF2-40B4-BE49-F238E27FC236}">
                <a16:creationId xmlns:a16="http://schemas.microsoft.com/office/drawing/2014/main" id="{875C711A-26BA-0864-3480-20E016FF454F}"/>
              </a:ext>
            </a:extLst>
          </p:cNvPr>
          <p:cNvSpPr>
            <a:spLocks noGrp="1"/>
          </p:cNvSpPr>
          <p:nvPr>
            <p:ph idx="1"/>
          </p:nvPr>
        </p:nvSpPr>
        <p:spPr/>
        <p:txBody>
          <a:bodyPr>
            <a:normAutofit/>
          </a:bodyPr>
          <a:lstStyle/>
          <a:p>
            <a:r>
              <a:rPr lang="cs-CZ" sz="1800" dirty="0"/>
              <a:t>EVA měří, jak společnost za dané období přispěla svými aktivitami ke zvýšení či snížení hodnoty pro své akcionáře.</a:t>
            </a:r>
          </a:p>
          <a:p>
            <a:endParaRPr lang="cs-CZ" sz="1800" dirty="0"/>
          </a:p>
          <a:p>
            <a:r>
              <a:rPr lang="cs-CZ" sz="1800" dirty="0"/>
              <a:t>Pro orientační výpočet EVA lze použít vztahy:</a:t>
            </a:r>
          </a:p>
          <a:p>
            <a:pPr marL="0" indent="0" algn="ctr">
              <a:buNone/>
            </a:pPr>
            <a:r>
              <a:rPr lang="cs-CZ" sz="1800" b="1" dirty="0"/>
              <a:t>EVA = EBIT (1-t) – WACC * C</a:t>
            </a:r>
          </a:p>
          <a:p>
            <a:r>
              <a:rPr lang="cs-CZ" sz="1800" dirty="0"/>
              <a:t>	 WACC – vážené průměrné náklady na kapitál</a:t>
            </a:r>
          </a:p>
          <a:p>
            <a:endParaRPr lang="cs-CZ" sz="1800" dirty="0"/>
          </a:p>
          <a:p>
            <a:pPr marL="0" indent="0" algn="ctr">
              <a:buNone/>
            </a:pPr>
            <a:r>
              <a:rPr lang="cs-CZ" sz="1800" b="1" dirty="0"/>
              <a:t>EVA = ČZ  –  re * VK = (ROE – re) * VK</a:t>
            </a:r>
          </a:p>
          <a:p>
            <a:r>
              <a:rPr lang="cs-CZ" sz="1800" dirty="0"/>
              <a:t>	re – náklady na vlastní kapitál</a:t>
            </a:r>
          </a:p>
        </p:txBody>
      </p:sp>
    </p:spTree>
    <p:extLst>
      <p:ext uri="{BB962C8B-B14F-4D97-AF65-F5344CB8AC3E}">
        <p14:creationId xmlns:p14="http://schemas.microsoft.com/office/powerpoint/2010/main" val="2628771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B4BA74-9689-9FAD-12D6-E235DB80E747}"/>
              </a:ext>
            </a:extLst>
          </p:cNvPr>
          <p:cNvSpPr>
            <a:spLocks noGrp="1"/>
          </p:cNvSpPr>
          <p:nvPr>
            <p:ph type="title"/>
          </p:nvPr>
        </p:nvSpPr>
        <p:spPr/>
        <p:txBody>
          <a:bodyPr/>
          <a:lstStyle/>
          <a:p>
            <a:r>
              <a:rPr lang="cs-CZ" sz="3200" dirty="0"/>
              <a:t>1. Vymezení finanční analýzy</a:t>
            </a:r>
          </a:p>
        </p:txBody>
      </p:sp>
      <p:sp>
        <p:nvSpPr>
          <p:cNvPr id="3" name="Zástupný obsah 2">
            <a:extLst>
              <a:ext uri="{FF2B5EF4-FFF2-40B4-BE49-F238E27FC236}">
                <a16:creationId xmlns:a16="http://schemas.microsoft.com/office/drawing/2014/main" id="{A1775117-48ED-952A-4EBB-6CFE78CA1AA7}"/>
              </a:ext>
            </a:extLst>
          </p:cNvPr>
          <p:cNvSpPr>
            <a:spLocks noGrp="1"/>
          </p:cNvSpPr>
          <p:nvPr>
            <p:ph idx="1"/>
          </p:nvPr>
        </p:nvSpPr>
        <p:spPr/>
        <p:txBody>
          <a:bodyPr>
            <a:normAutofit/>
          </a:bodyPr>
          <a:lstStyle/>
          <a:p>
            <a:r>
              <a:rPr lang="cs-CZ" sz="1800" dirty="0"/>
              <a:t>Finanční analýza, je činnost, při které podnik hodnotí (identifikuje) slabé stránky, které by mohly v budoucnu působit menší či větší problémy a naopak stanoví jeho silné stránky, o které by mohl v budoucnu opírat svou činnost.</a:t>
            </a:r>
          </a:p>
          <a:p>
            <a:endParaRPr lang="cs-CZ" sz="1800" dirty="0"/>
          </a:p>
          <a:p>
            <a:r>
              <a:rPr lang="cs-CZ" sz="1800" b="1" dirty="0"/>
              <a:t>Finanční situací podniku </a:t>
            </a:r>
            <a:r>
              <a:rPr lang="cs-CZ" sz="1800" dirty="0"/>
              <a:t>se rozumí finanční výkonnost (měřena hlavně pomocí rentability) a finanční pozice podniku (odráží finanční rizika způsobu financování podniku).</a:t>
            </a:r>
          </a:p>
          <a:p>
            <a:r>
              <a:rPr lang="cs-CZ" sz="1800" b="1" dirty="0"/>
              <a:t>Finanční zdraví </a:t>
            </a:r>
            <a:r>
              <a:rPr lang="cs-CZ" sz="1800" dirty="0"/>
              <a:t>podniku vyjadřuje uspokojivou finanční situaci podniku. Závisí na rentabilitě s přihlédnutím k riziku.</a:t>
            </a:r>
          </a:p>
          <a:p>
            <a:r>
              <a:rPr lang="cs-CZ" sz="1800" b="1" dirty="0"/>
              <a:t>Finanční tíseň </a:t>
            </a:r>
            <a:r>
              <a:rPr lang="cs-CZ" sz="1800" dirty="0"/>
              <a:t>je opakem finančního zdraví. Podnik má vážné problémy s likviditou a často je nutné provést zásadní změny v jeho financování.</a:t>
            </a:r>
          </a:p>
        </p:txBody>
      </p:sp>
    </p:spTree>
    <p:extLst>
      <p:ext uri="{BB962C8B-B14F-4D97-AF65-F5344CB8AC3E}">
        <p14:creationId xmlns:p14="http://schemas.microsoft.com/office/powerpoint/2010/main" val="2671753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E123FF-CA96-DF78-F28F-37EDE359A303}"/>
              </a:ext>
            </a:extLst>
          </p:cNvPr>
          <p:cNvSpPr>
            <a:spLocks noGrp="1"/>
          </p:cNvSpPr>
          <p:nvPr>
            <p:ph type="title"/>
          </p:nvPr>
        </p:nvSpPr>
        <p:spPr/>
        <p:txBody>
          <a:bodyPr/>
          <a:lstStyle/>
          <a:p>
            <a:r>
              <a:rPr lang="cs-CZ" sz="3200" dirty="0"/>
              <a:t>15. Slabé stránky finanční analýzy</a:t>
            </a:r>
          </a:p>
        </p:txBody>
      </p:sp>
      <p:sp>
        <p:nvSpPr>
          <p:cNvPr id="3" name="Zástupný obsah 2">
            <a:extLst>
              <a:ext uri="{FF2B5EF4-FFF2-40B4-BE49-F238E27FC236}">
                <a16:creationId xmlns:a16="http://schemas.microsoft.com/office/drawing/2014/main" id="{80D33338-A417-15DE-7534-7A00241DCEC4}"/>
              </a:ext>
            </a:extLst>
          </p:cNvPr>
          <p:cNvSpPr>
            <a:spLocks noGrp="1"/>
          </p:cNvSpPr>
          <p:nvPr>
            <p:ph idx="1"/>
          </p:nvPr>
        </p:nvSpPr>
        <p:spPr/>
        <p:txBody>
          <a:bodyPr>
            <a:normAutofit/>
          </a:bodyPr>
          <a:lstStyle/>
          <a:p>
            <a:r>
              <a:rPr lang="cs-CZ" sz="1800" b="1" dirty="0"/>
              <a:t>K problematickým otázkám finanční analýzy patří především:</a:t>
            </a:r>
          </a:p>
          <a:p>
            <a:endParaRPr lang="cs-CZ" sz="1800" dirty="0"/>
          </a:p>
          <a:p>
            <a:pPr lvl="1"/>
            <a:r>
              <a:rPr lang="cs-CZ" dirty="0"/>
              <a:t>srovnávání dosažených hodnot ukazatelů s hodnotami doporučenými,</a:t>
            </a:r>
          </a:p>
          <a:p>
            <a:pPr lvl="1"/>
            <a:r>
              <a:rPr lang="cs-CZ" dirty="0"/>
              <a:t>vliv sezónních faktorů,</a:t>
            </a:r>
          </a:p>
          <a:p>
            <a:pPr lvl="1"/>
            <a:r>
              <a:rPr lang="cs-CZ" dirty="0"/>
              <a:t>rozdílné účetní praktiky,</a:t>
            </a:r>
          </a:p>
          <a:p>
            <a:pPr lvl="1"/>
            <a:r>
              <a:rPr lang="cs-CZ" dirty="0"/>
              <a:t>vypovídací schopnost účetních výkazů.</a:t>
            </a:r>
          </a:p>
          <a:p>
            <a:endParaRPr lang="cs-CZ" sz="1800" dirty="0"/>
          </a:p>
          <a:p>
            <a:r>
              <a:rPr lang="cs-CZ" sz="1800" b="1" dirty="0"/>
              <a:t>Věrný obraz znesnadňují:</a:t>
            </a:r>
          </a:p>
          <a:p>
            <a:pPr lvl="1"/>
            <a:r>
              <a:rPr lang="cs-CZ" dirty="0"/>
              <a:t>orientace na historické účetnictví,</a:t>
            </a:r>
          </a:p>
          <a:p>
            <a:pPr lvl="1"/>
            <a:r>
              <a:rPr lang="cs-CZ" dirty="0"/>
              <a:t>vliv inflace.</a:t>
            </a:r>
          </a:p>
          <a:p>
            <a:endParaRPr lang="cs-CZ" dirty="0"/>
          </a:p>
        </p:txBody>
      </p:sp>
    </p:spTree>
    <p:extLst>
      <p:ext uri="{BB962C8B-B14F-4D97-AF65-F5344CB8AC3E}">
        <p14:creationId xmlns:p14="http://schemas.microsoft.com/office/powerpoint/2010/main" val="79688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8CD1A3-7B50-FFC7-7F72-1DA04B194718}"/>
              </a:ext>
            </a:extLst>
          </p:cNvPr>
          <p:cNvSpPr>
            <a:spLocks noGrp="1"/>
          </p:cNvSpPr>
          <p:nvPr>
            <p:ph type="title"/>
          </p:nvPr>
        </p:nvSpPr>
        <p:spPr/>
        <p:txBody>
          <a:bodyPr/>
          <a:lstStyle/>
          <a:p>
            <a:r>
              <a:rPr lang="cs-CZ" sz="3200" dirty="0"/>
              <a:t>1. Vymezení finanční analýzy</a:t>
            </a:r>
          </a:p>
        </p:txBody>
      </p:sp>
      <p:sp>
        <p:nvSpPr>
          <p:cNvPr id="3" name="Zástupný obsah 2">
            <a:extLst>
              <a:ext uri="{FF2B5EF4-FFF2-40B4-BE49-F238E27FC236}">
                <a16:creationId xmlns:a16="http://schemas.microsoft.com/office/drawing/2014/main" id="{C1C64D5A-EE87-FAC5-4D8D-2CB35893BBBE}"/>
              </a:ext>
            </a:extLst>
          </p:cNvPr>
          <p:cNvSpPr>
            <a:spLocks noGrp="1"/>
          </p:cNvSpPr>
          <p:nvPr>
            <p:ph idx="1"/>
          </p:nvPr>
        </p:nvSpPr>
        <p:spPr/>
        <p:txBody>
          <a:bodyPr/>
          <a:lstStyle/>
          <a:p>
            <a:pPr marL="0" indent="0" algn="just">
              <a:lnSpc>
                <a:spcPct val="90000"/>
              </a:lnSpc>
              <a:buNone/>
            </a:pPr>
            <a:r>
              <a:rPr lang="cs-CZ" sz="1800" b="1" dirty="0"/>
              <a:t>Techniky používané ve finanční analýze:</a:t>
            </a:r>
          </a:p>
          <a:p>
            <a:pPr marL="0" indent="0" algn="just">
              <a:lnSpc>
                <a:spcPct val="90000"/>
              </a:lnSpc>
              <a:buNone/>
            </a:pPr>
            <a:endParaRPr lang="cs-CZ" sz="1800" b="1" dirty="0"/>
          </a:p>
          <a:p>
            <a:pPr marL="800100" lvl="3" indent="-342900" algn="just">
              <a:lnSpc>
                <a:spcPct val="90000"/>
              </a:lnSpc>
              <a:buFont typeface="Wingdings" panose="05000000000000000000" pitchFamily="2" charset="2"/>
              <a:buChar char="Ø"/>
            </a:pPr>
            <a:r>
              <a:rPr lang="cs-CZ" sz="1800" dirty="0"/>
              <a:t>procentní rozbor (jednotlivých položek účetních výkazů k agregovaným položkám),</a:t>
            </a:r>
          </a:p>
          <a:p>
            <a:pPr marL="800100" lvl="3" indent="-342900" algn="just">
              <a:lnSpc>
                <a:spcPct val="90000"/>
              </a:lnSpc>
              <a:buFont typeface="Wingdings" panose="05000000000000000000" pitchFamily="2" charset="2"/>
              <a:buChar char="Ø"/>
            </a:pPr>
            <a:endParaRPr lang="cs-CZ" sz="1800" dirty="0"/>
          </a:p>
          <a:p>
            <a:pPr marL="800100" lvl="3" indent="-342900" algn="just">
              <a:lnSpc>
                <a:spcPct val="90000"/>
              </a:lnSpc>
              <a:buFont typeface="Wingdings" panose="05000000000000000000" pitchFamily="2" charset="2"/>
              <a:buChar char="Ø"/>
            </a:pPr>
            <a:r>
              <a:rPr lang="cs-CZ" sz="1800" dirty="0"/>
              <a:t>poměrová  analýza, resp. poměrové ukazatele,</a:t>
            </a:r>
          </a:p>
          <a:p>
            <a:pPr marL="800100" lvl="3" indent="-342900" algn="just">
              <a:lnSpc>
                <a:spcPct val="90000"/>
              </a:lnSpc>
              <a:buFont typeface="Wingdings" panose="05000000000000000000" pitchFamily="2" charset="2"/>
              <a:buChar char="Ø"/>
            </a:pPr>
            <a:endParaRPr lang="cs-CZ" sz="1800" dirty="0"/>
          </a:p>
          <a:p>
            <a:pPr marL="800100" lvl="3" indent="-342900" algn="just">
              <a:lnSpc>
                <a:spcPct val="90000"/>
              </a:lnSpc>
              <a:buFont typeface="Wingdings" panose="05000000000000000000" pitchFamily="2" charset="2"/>
              <a:buChar char="Ø"/>
            </a:pPr>
            <a:r>
              <a:rPr lang="cs-CZ" sz="1800" dirty="0"/>
              <a:t>doplňující ukazatele syntetického charakteru.</a:t>
            </a:r>
          </a:p>
          <a:p>
            <a:endParaRPr lang="cs-CZ" dirty="0"/>
          </a:p>
        </p:txBody>
      </p:sp>
    </p:spTree>
    <p:extLst>
      <p:ext uri="{BB962C8B-B14F-4D97-AF65-F5344CB8AC3E}">
        <p14:creationId xmlns:p14="http://schemas.microsoft.com/office/powerpoint/2010/main" val="3713007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6F3D0-3016-0765-9D19-F14DC0CFEB49}"/>
              </a:ext>
            </a:extLst>
          </p:cNvPr>
          <p:cNvSpPr>
            <a:spLocks noGrp="1"/>
          </p:cNvSpPr>
          <p:nvPr>
            <p:ph type="title"/>
          </p:nvPr>
        </p:nvSpPr>
        <p:spPr/>
        <p:txBody>
          <a:bodyPr/>
          <a:lstStyle/>
          <a:p>
            <a:r>
              <a:rPr lang="cs-CZ" sz="3200" dirty="0"/>
              <a:t>2. Zdroje informací</a:t>
            </a:r>
          </a:p>
        </p:txBody>
      </p:sp>
      <p:sp>
        <p:nvSpPr>
          <p:cNvPr id="3" name="Zástupný obsah 2">
            <a:extLst>
              <a:ext uri="{FF2B5EF4-FFF2-40B4-BE49-F238E27FC236}">
                <a16:creationId xmlns:a16="http://schemas.microsoft.com/office/drawing/2014/main" id="{6AB61135-5DED-A2EC-DEC8-0721354484F5}"/>
              </a:ext>
            </a:extLst>
          </p:cNvPr>
          <p:cNvSpPr>
            <a:spLocks noGrp="1"/>
          </p:cNvSpPr>
          <p:nvPr>
            <p:ph idx="1"/>
          </p:nvPr>
        </p:nvSpPr>
        <p:spPr>
          <a:xfrm>
            <a:off x="540000" y="1825625"/>
            <a:ext cx="8064000" cy="4324654"/>
          </a:xfrm>
        </p:spPr>
        <p:txBody>
          <a:bodyPr>
            <a:normAutofit fontScale="77500" lnSpcReduction="20000"/>
          </a:bodyPr>
          <a:lstStyle/>
          <a:p>
            <a:r>
              <a:rPr lang="cs-CZ" sz="2300" dirty="0"/>
              <a:t>Data pro finanční analýzu se čerpají z různých finančních i nefinančních zdrojů.</a:t>
            </a:r>
          </a:p>
          <a:p>
            <a:r>
              <a:rPr lang="cs-CZ" sz="2300" dirty="0"/>
              <a:t>K důležitým finančním zdrojům patří účetní výkazy včetně příloh a výroční zprávy společnosti.</a:t>
            </a:r>
          </a:p>
          <a:p>
            <a:endParaRPr lang="cs-CZ" sz="2300" dirty="0"/>
          </a:p>
          <a:p>
            <a:r>
              <a:rPr lang="cs-CZ" sz="2300" b="1" dirty="0"/>
              <a:t>Informace jsou obsaženy:</a:t>
            </a:r>
          </a:p>
          <a:p>
            <a:pPr lvl="1"/>
            <a:r>
              <a:rPr lang="cs-CZ" sz="2100" dirty="0"/>
              <a:t>ve vnitropodnikových účetních výkazech (rozvaha, výkaz zisku a ztráty, výkaz cash </a:t>
            </a:r>
            <a:r>
              <a:rPr lang="cs-CZ" sz="2100" dirty="0" err="1"/>
              <a:t>flow</a:t>
            </a:r>
            <a:r>
              <a:rPr lang="cs-CZ" sz="2100" dirty="0"/>
              <a:t>),</a:t>
            </a:r>
          </a:p>
          <a:p>
            <a:pPr lvl="1"/>
            <a:r>
              <a:rPr lang="cs-CZ" sz="2100" dirty="0"/>
              <a:t>v předpovědích finančních analytiků a vrcholového vedení podniku,</a:t>
            </a:r>
          </a:p>
          <a:p>
            <a:pPr lvl="1"/>
            <a:r>
              <a:rPr lang="cs-CZ" sz="2100" dirty="0"/>
              <a:t>v burzovním zpravodajství,</a:t>
            </a:r>
          </a:p>
          <a:p>
            <a:pPr lvl="1"/>
            <a:r>
              <a:rPr lang="cs-CZ" sz="2100" dirty="0"/>
              <a:t>v hospodářských zprávách informačních médií,</a:t>
            </a:r>
          </a:p>
          <a:p>
            <a:pPr lvl="1"/>
            <a:r>
              <a:rPr lang="cs-CZ" sz="2100" dirty="0"/>
              <a:t>z firemní statistiky produkce, poptávky, aj., </a:t>
            </a:r>
          </a:p>
          <a:p>
            <a:pPr lvl="1"/>
            <a:r>
              <a:rPr lang="cs-CZ" sz="2100" dirty="0"/>
              <a:t>z oficiálních ekonomických statistik,</a:t>
            </a:r>
          </a:p>
          <a:p>
            <a:pPr lvl="1"/>
            <a:r>
              <a:rPr lang="cs-CZ" sz="2100" dirty="0"/>
              <a:t>ze zpráv vedoucích pracovníků, manažerů, auditorů,</a:t>
            </a:r>
          </a:p>
          <a:p>
            <a:pPr lvl="1"/>
            <a:r>
              <a:rPr lang="cs-CZ" sz="2100" dirty="0"/>
              <a:t>z komentářů odborného tisku, prognóz, aj.,</a:t>
            </a:r>
          </a:p>
          <a:p>
            <a:pPr lvl="1"/>
            <a:r>
              <a:rPr lang="cs-CZ" sz="2100" dirty="0"/>
              <a:t>z odhadů analytiků různých institucí.</a:t>
            </a:r>
          </a:p>
        </p:txBody>
      </p:sp>
    </p:spTree>
    <p:extLst>
      <p:ext uri="{BB962C8B-B14F-4D97-AF65-F5344CB8AC3E}">
        <p14:creationId xmlns:p14="http://schemas.microsoft.com/office/powerpoint/2010/main" val="3135044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2F6018-984F-C709-B495-7621E6D10EFE}"/>
              </a:ext>
            </a:extLst>
          </p:cNvPr>
          <p:cNvSpPr>
            <a:spLocks noGrp="1"/>
          </p:cNvSpPr>
          <p:nvPr>
            <p:ph type="title"/>
          </p:nvPr>
        </p:nvSpPr>
        <p:spPr/>
        <p:txBody>
          <a:bodyPr/>
          <a:lstStyle/>
          <a:p>
            <a:r>
              <a:rPr lang="cs-CZ" sz="3200" dirty="0"/>
              <a:t>3. Uživatelé finanční analýzy</a:t>
            </a:r>
          </a:p>
        </p:txBody>
      </p:sp>
      <p:sp>
        <p:nvSpPr>
          <p:cNvPr id="3" name="Zástupný obsah 2">
            <a:extLst>
              <a:ext uri="{FF2B5EF4-FFF2-40B4-BE49-F238E27FC236}">
                <a16:creationId xmlns:a16="http://schemas.microsoft.com/office/drawing/2014/main" id="{58951316-F5F7-4D78-C139-2C957673D453}"/>
              </a:ext>
            </a:extLst>
          </p:cNvPr>
          <p:cNvSpPr>
            <a:spLocks noGrp="1"/>
          </p:cNvSpPr>
          <p:nvPr>
            <p:ph idx="1"/>
          </p:nvPr>
        </p:nvSpPr>
        <p:spPr/>
        <p:txBody>
          <a:bodyPr>
            <a:normAutofit/>
          </a:bodyPr>
          <a:lstStyle/>
          <a:p>
            <a:pPr marL="0" indent="0">
              <a:buNone/>
            </a:pPr>
            <a:r>
              <a:rPr lang="cs-CZ" sz="1800" b="1" dirty="0">
                <a:solidFill>
                  <a:srgbClr val="C00000"/>
                </a:solidFill>
              </a:rPr>
              <a:t>Informace o finanční situaci podniku sledují:</a:t>
            </a:r>
          </a:p>
          <a:p>
            <a:r>
              <a:rPr lang="cs-CZ" sz="1800" b="1" dirty="0"/>
              <a:t>Vlastníci</a:t>
            </a:r>
          </a:p>
          <a:p>
            <a:r>
              <a:rPr lang="cs-CZ" sz="1800" b="1" dirty="0"/>
              <a:t>Manažeři</a:t>
            </a:r>
          </a:p>
          <a:p>
            <a:r>
              <a:rPr lang="cs-CZ" sz="1800" b="1" dirty="0"/>
              <a:t>Věřitelé</a:t>
            </a:r>
          </a:p>
          <a:p>
            <a:r>
              <a:rPr lang="cs-CZ" sz="1800" b="1" dirty="0"/>
              <a:t>Současní investoři </a:t>
            </a:r>
            <a:r>
              <a:rPr lang="cs-CZ" sz="1800" dirty="0"/>
              <a:t>(akcionáři, společníci firmy) - kteří se chtějí ujistit, že své peníze uložili vhodně a že podnikatelské záměry manažerů zajišťují trvání a rozvoj podniku,</a:t>
            </a:r>
          </a:p>
          <a:p>
            <a:r>
              <a:rPr lang="cs-CZ" sz="1800" b="1" dirty="0"/>
              <a:t>Obchodní partneři </a:t>
            </a:r>
            <a:r>
              <a:rPr lang="cs-CZ" sz="1800" dirty="0"/>
              <a:t>- např. dodavatelé si na základě znalosti finanční situace podniků vybírají nejvhodnější odběratele,</a:t>
            </a:r>
          </a:p>
          <a:p>
            <a:r>
              <a:rPr lang="cs-CZ" sz="1800" b="1" dirty="0"/>
              <a:t>Banky </a:t>
            </a:r>
            <a:r>
              <a:rPr lang="cs-CZ" sz="1800" dirty="0"/>
              <a:t>- při poskytnutí úvěru si finanční analýzou ověřují, zda je podnik schopen hradit úroky a splátky.</a:t>
            </a:r>
          </a:p>
          <a:p>
            <a:endParaRPr lang="cs-CZ" dirty="0"/>
          </a:p>
        </p:txBody>
      </p:sp>
    </p:spTree>
    <p:extLst>
      <p:ext uri="{BB962C8B-B14F-4D97-AF65-F5344CB8AC3E}">
        <p14:creationId xmlns:p14="http://schemas.microsoft.com/office/powerpoint/2010/main" val="1933454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BB3EA1-2879-509E-7ACB-151B5D6B0430}"/>
              </a:ext>
            </a:extLst>
          </p:cNvPr>
          <p:cNvSpPr>
            <a:spLocks noGrp="1"/>
          </p:cNvSpPr>
          <p:nvPr>
            <p:ph type="title"/>
          </p:nvPr>
        </p:nvSpPr>
        <p:spPr/>
        <p:txBody>
          <a:bodyPr/>
          <a:lstStyle/>
          <a:p>
            <a:r>
              <a:rPr lang="cs-CZ" sz="3200" dirty="0"/>
              <a:t>3.1 Předmět zájmu vybraných uživatelů finanční analýzy</a:t>
            </a:r>
          </a:p>
        </p:txBody>
      </p:sp>
      <p:graphicFrame>
        <p:nvGraphicFramePr>
          <p:cNvPr id="4" name="Zástupný obsah 3">
            <a:extLst>
              <a:ext uri="{FF2B5EF4-FFF2-40B4-BE49-F238E27FC236}">
                <a16:creationId xmlns:a16="http://schemas.microsoft.com/office/drawing/2014/main" id="{55888710-82DC-5216-09BD-4ABCB3B532C6}"/>
              </a:ext>
            </a:extLst>
          </p:cNvPr>
          <p:cNvGraphicFramePr>
            <a:graphicFrameLocks noGrp="1"/>
          </p:cNvGraphicFramePr>
          <p:nvPr>
            <p:ph idx="1"/>
            <p:extLst>
              <p:ext uri="{D42A27DB-BD31-4B8C-83A1-F6EECF244321}">
                <p14:modId xmlns:p14="http://schemas.microsoft.com/office/powerpoint/2010/main" val="884396530"/>
              </p:ext>
            </p:extLst>
          </p:nvPr>
        </p:nvGraphicFramePr>
        <p:xfrm>
          <a:off x="539500" y="1690692"/>
          <a:ext cx="8064500" cy="4081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6987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9EE65B-02E6-30BD-E4A3-1082A488D2FA}"/>
              </a:ext>
            </a:extLst>
          </p:cNvPr>
          <p:cNvSpPr>
            <a:spLocks noGrp="1"/>
          </p:cNvSpPr>
          <p:nvPr>
            <p:ph type="title"/>
          </p:nvPr>
        </p:nvSpPr>
        <p:spPr/>
        <p:txBody>
          <a:bodyPr/>
          <a:lstStyle/>
          <a:p>
            <a:r>
              <a:rPr lang="cs-CZ" sz="3200" dirty="0"/>
              <a:t>4. Typy finanční analýzy</a:t>
            </a:r>
          </a:p>
        </p:txBody>
      </p:sp>
      <p:sp>
        <p:nvSpPr>
          <p:cNvPr id="3" name="Zástupný obsah 2">
            <a:extLst>
              <a:ext uri="{FF2B5EF4-FFF2-40B4-BE49-F238E27FC236}">
                <a16:creationId xmlns:a16="http://schemas.microsoft.com/office/drawing/2014/main" id="{3D83BDDB-EEAD-8E4D-4706-820FF2AFFAB5}"/>
              </a:ext>
            </a:extLst>
          </p:cNvPr>
          <p:cNvSpPr>
            <a:spLocks noGrp="1"/>
          </p:cNvSpPr>
          <p:nvPr>
            <p:ph idx="1"/>
          </p:nvPr>
        </p:nvSpPr>
        <p:spPr/>
        <p:txBody>
          <a:bodyPr>
            <a:normAutofit/>
          </a:bodyPr>
          <a:lstStyle/>
          <a:p>
            <a:r>
              <a:rPr lang="cs-CZ" sz="1800" b="1" dirty="0">
                <a:solidFill>
                  <a:srgbClr val="C00000"/>
                </a:solidFill>
              </a:rPr>
              <a:t>a. Externí finanční analýza</a:t>
            </a:r>
          </a:p>
          <a:p>
            <a:r>
              <a:rPr lang="cs-CZ" sz="1800" dirty="0">
                <a:solidFill>
                  <a:schemeClr val="tx1"/>
                </a:solidFill>
              </a:rPr>
              <a:t>Je sestavována pouze na základě veřejně známých informací. </a:t>
            </a:r>
          </a:p>
          <a:p>
            <a:r>
              <a:rPr lang="cs-CZ" sz="1800" dirty="0">
                <a:solidFill>
                  <a:schemeClr val="tx1"/>
                </a:solidFill>
              </a:rPr>
              <a:t>Jedná se o údaje z finančních trhů, dále pak relevantní prognózy hospodářského vývoje a prognózy vývoje daného oboru. </a:t>
            </a:r>
          </a:p>
          <a:p>
            <a:r>
              <a:rPr lang="cs-CZ" sz="1800" dirty="0">
                <a:solidFill>
                  <a:schemeClr val="tx1"/>
                </a:solidFill>
              </a:rPr>
              <a:t>Druhou skupinou kalkulovaných údajů jsou očekávané změny, a to zejména měnových kurzů a vstupních produktů, které lze vysledovat. </a:t>
            </a:r>
          </a:p>
          <a:p>
            <a:r>
              <a:rPr lang="cs-CZ" sz="1800" dirty="0">
                <a:solidFill>
                  <a:schemeClr val="tx1"/>
                </a:solidFill>
              </a:rPr>
              <a:t>Externí analýza je dělána pro potřeby bank, investorů, strategických partnerů či významných obchodních partnerů, může být prováděna i na žádost samotné firmy, aby získala představu, jakým způsobem působí na své partnery. </a:t>
            </a:r>
          </a:p>
          <a:p>
            <a:r>
              <a:rPr lang="cs-CZ" sz="1800" dirty="0">
                <a:solidFill>
                  <a:schemeClr val="tx1"/>
                </a:solidFill>
              </a:rPr>
              <a:t>Tento typ analýzy je ale zajímavý i pro makléře či konkurenci. U externí analýzy je důležité si uvědomovat, že pracuje s ne zcela přesnými daty a její význam by neměl být přeceňován.</a:t>
            </a:r>
          </a:p>
        </p:txBody>
      </p:sp>
    </p:spTree>
    <p:extLst>
      <p:ext uri="{BB962C8B-B14F-4D97-AF65-F5344CB8AC3E}">
        <p14:creationId xmlns:p14="http://schemas.microsoft.com/office/powerpoint/2010/main" val="3392974865"/>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CE2964-7F69-4E72-92D7-96CA5FB750D3}">
  <ds:schemaRefs>
    <ds:schemaRef ds:uri="http://schemas.microsoft.com/office/2006/documentManagement/types"/>
    <ds:schemaRef ds:uri="http://schemas.openxmlformats.org/package/2006/metadata/core-properties"/>
    <ds:schemaRef ds:uri="e5af2723-ed53-4308-af2e-df55c807cb65"/>
    <ds:schemaRef ds:uri="http://schemas.microsoft.com/office/infopath/2007/PartnerControls"/>
    <ds:schemaRef ds:uri="http://www.w3.org/XML/1998/namespace"/>
    <ds:schemaRef ds:uri="8ecbcb86-b731-4611-b369-1887ab3d3c8c"/>
    <ds:schemaRef ds:uri="http://purl.org/dc/dcmitype/"/>
    <ds:schemaRef ds:uri="http://schemas.microsoft.com/office/2006/metadata/properties"/>
    <ds:schemaRef ds:uri="http://purl.org/dc/terms/"/>
    <ds:schemaRef ds:uri="http://purl.org/dc/elements/1.1/"/>
  </ds:schemaRefs>
</ds:datastoreItem>
</file>

<file path=customXml/itemProps2.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A52299-0A53-4721-B31F-8FA30F2179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21250</TotalTime>
  <Words>4127</Words>
  <Application>Microsoft Office PowerPoint</Application>
  <PresentationFormat>Předvádění na obrazovce (4:3)</PresentationFormat>
  <Paragraphs>512</Paragraphs>
  <Slides>40</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40</vt:i4>
      </vt:variant>
    </vt:vector>
  </HeadingPairs>
  <TitlesOfParts>
    <vt:vector size="46" baseType="lpstr">
      <vt:lpstr>Arial</vt:lpstr>
      <vt:lpstr>Calibri</vt:lpstr>
      <vt:lpstr>Calibri Light</vt:lpstr>
      <vt:lpstr>Cambria Math</vt:lpstr>
      <vt:lpstr>Wingdings</vt:lpstr>
      <vt:lpstr>Motiv Office</vt:lpstr>
      <vt:lpstr> Finanční analýza podniku </vt:lpstr>
      <vt:lpstr>Osnova předmětu</vt:lpstr>
      <vt:lpstr>1. Vymezení finanční analýzy</vt:lpstr>
      <vt:lpstr>1. Vymezení finanční analýzy</vt:lpstr>
      <vt:lpstr>1. Vymezení finanční analýzy</vt:lpstr>
      <vt:lpstr>2. Zdroje informací</vt:lpstr>
      <vt:lpstr>3. Uživatelé finanční analýzy</vt:lpstr>
      <vt:lpstr>3.1 Předmět zájmu vybraných uživatelů finanční analýzy</vt:lpstr>
      <vt:lpstr>4. Typy finanční analýzy</vt:lpstr>
      <vt:lpstr>4. Typy finanční analýzy</vt:lpstr>
      <vt:lpstr>5. Přístupy k finanční analýze</vt:lpstr>
      <vt:lpstr>6. Metody finanční analýzy</vt:lpstr>
      <vt:lpstr>7. Postup finanční analýzy</vt:lpstr>
      <vt:lpstr>8. Realizace finanční analýzy</vt:lpstr>
      <vt:lpstr>8. Realizace finanční analýzy</vt:lpstr>
      <vt:lpstr>8. Realizace finanční analýzy</vt:lpstr>
      <vt:lpstr>8. Realizace finanční analýzy</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8.1 Poměrové ukazatele</vt:lpstr>
      <vt:lpstr>9. Ukazatele kapitálového trhu</vt:lpstr>
      <vt:lpstr>10. Spider analýza</vt:lpstr>
      <vt:lpstr>10. Spider analýza</vt:lpstr>
      <vt:lpstr>10. Spider analýza</vt:lpstr>
      <vt:lpstr>14. Ukazatele přidané hodnoty MVA, EVA</vt:lpstr>
      <vt:lpstr>14.1 EVA (Economic Value Added - ekonomická přidaná hodnota)</vt:lpstr>
      <vt:lpstr>15. Slabé stránky finanční analýzy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Peterková Jindra</cp:lastModifiedBy>
  <cp:revision>92</cp:revision>
  <cp:lastPrinted>2025-12-03T04:58:31Z</cp:lastPrinted>
  <dcterms:created xsi:type="dcterms:W3CDTF">2020-09-10T07:22:32Z</dcterms:created>
  <dcterms:modified xsi:type="dcterms:W3CDTF">2025-12-03T07:53:15Z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