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35"/>
  </p:notesMasterIdLst>
  <p:sldIdLst>
    <p:sldId id="256" r:id="rId3"/>
    <p:sldId id="338" r:id="rId4"/>
    <p:sldId id="327" r:id="rId5"/>
    <p:sldId id="308" r:id="rId6"/>
    <p:sldId id="330" r:id="rId7"/>
    <p:sldId id="331" r:id="rId8"/>
    <p:sldId id="326" r:id="rId9"/>
    <p:sldId id="332" r:id="rId10"/>
    <p:sldId id="425" r:id="rId11"/>
    <p:sldId id="333" r:id="rId12"/>
    <p:sldId id="335" r:id="rId13"/>
    <p:sldId id="334" r:id="rId14"/>
    <p:sldId id="328" r:id="rId15"/>
    <p:sldId id="426" r:id="rId16"/>
    <p:sldId id="339" r:id="rId17"/>
    <p:sldId id="380" r:id="rId18"/>
    <p:sldId id="385" r:id="rId19"/>
    <p:sldId id="377" r:id="rId20"/>
    <p:sldId id="344" r:id="rId21"/>
    <p:sldId id="427" r:id="rId22"/>
    <p:sldId id="428" r:id="rId23"/>
    <p:sldId id="429" r:id="rId24"/>
    <p:sldId id="430" r:id="rId25"/>
    <p:sldId id="431" r:id="rId26"/>
    <p:sldId id="420" r:id="rId27"/>
    <p:sldId id="432" r:id="rId28"/>
    <p:sldId id="433" r:id="rId29"/>
    <p:sldId id="434" r:id="rId30"/>
    <p:sldId id="435" r:id="rId31"/>
    <p:sldId id="386" r:id="rId32"/>
    <p:sldId id="304" r:id="rId33"/>
    <p:sldId id="375" r:id="rId34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26.11.2024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Informatika pro ekonomy </a:t>
            </a:r>
            <a:br>
              <a:rPr lang="cs-CZ" dirty="0"/>
            </a:br>
            <a:r>
              <a:rPr lang="cs-CZ" dirty="0"/>
              <a:t>IV. blok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9B7D8D9-CB29-4C3B-93A9-38F44BCBDFD8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99FC0-0AFD-3181-F9C7-20855DCA2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B4A20-BBB6-88FD-96DE-43BD21BD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6E3AB-9C12-6B4A-8811-AE2211146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Virtuální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Heslo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Digitální klíč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Pin kód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Vícekrokové ověřování</a:t>
            </a: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5220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FF403-9013-9E99-F847-AA56366D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741DE2-A2EA-8332-4000-9EFB89DB3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 – dělení faktorů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D46772-026F-993C-24AE-AB58A14AD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Něco, co známe – heslo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Něco, co máme – digitální klíč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Něco, co jste – otisk prstu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Kde jste – poloha v rámci GPS </a:t>
            </a:r>
          </a:p>
          <a:p>
            <a:pPr algn="just">
              <a:buClrTx/>
            </a:pPr>
            <a:endParaRPr lang="cs-CZ" sz="2350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315792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4E6B1-A899-DB0B-ABFE-A7267E8A0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E5AFCF-125F-2D9A-1A73-455DFD752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Heslo – základní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705B9B-3E86-E5B5-A406-3DECB6654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jakýmkoliv způsobem sdělena jiné osobě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nikde poznamenána a musí se udržovat v tajnosti.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jakkoliv umožněno jiné osobě seznámit se s heslem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Jako hesla nesmí být použita jména blízkých osob, zvířat a další slova, která mohou být odhadnuta ze znalosti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Heslo musí být dostatečně silné, tak aby se nedalo jednoduše strojově nebo ručně prolomit</a:t>
            </a:r>
          </a:p>
        </p:txBody>
      </p:sp>
    </p:spTree>
    <p:extLst>
      <p:ext uri="{BB962C8B-B14F-4D97-AF65-F5344CB8AC3E}">
        <p14:creationId xmlns:p14="http://schemas.microsoft.com/office/powerpoint/2010/main" val="253507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96DF9-C86F-EEF7-70E6-83AC54E49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489DD-50BD-068B-ACF7-12BF1541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Autorizace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20755-EA7E-142E-A9CA-247FB7710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„Schválení přístupu“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Umožnění provedení konkrétní operace daným subjektem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Správa přístupů podle typu pracovní pozice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Nutnost pravidelných kontrol – oprávnění vždy jen u příslušných osob  </a:t>
            </a:r>
          </a:p>
        </p:txBody>
      </p:sp>
    </p:spTree>
    <p:extLst>
      <p:ext uri="{BB962C8B-B14F-4D97-AF65-F5344CB8AC3E}">
        <p14:creationId xmlns:p14="http://schemas.microsoft.com/office/powerpoint/2010/main" val="3948731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9B6E7-5F81-4727-641F-1B4EF6E98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0B4F58-C5AC-005B-A43C-D2A80ED4C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Šifrování - symetrické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2A609A-8025-E35D-0F9B-CDDF21CF1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Obě strany využívají stejný klíč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Bezpečný a rychlý způsob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Obtížně </a:t>
            </a:r>
            <a:r>
              <a:rPr lang="cs-CZ" sz="2800" dirty="0" err="1">
                <a:latin typeface="Calibri "/>
              </a:rPr>
              <a:t>distribuovatelný</a:t>
            </a:r>
            <a:r>
              <a:rPr lang="cs-CZ" sz="2800" dirty="0">
                <a:latin typeface="Calibri "/>
              </a:rPr>
              <a:t>  -&gt; nebezpečí úniku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11048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B9DBD-97FB-A5BF-0F4C-AF0C89D6B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B322C-2FDE-61F6-8AEF-B22FCE24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Šifrování - asymetrické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03FEFF-D460-9E59-A76F-C1E507777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Různý klíč pro zašifrování a dešifrování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Bezpečný a rychlý způsob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Lepší logistika -&gt; dešifrovací klíč netřeba distribuovat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494079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CFFDE-A9C2-2401-AD95-57A2764A8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C1E974-DB48-3E73-CBC3-D7D480F1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err="1">
                <a:solidFill>
                  <a:schemeClr val="tx1"/>
                </a:solidFill>
              </a:rPr>
              <a:t>Tracking</a:t>
            </a:r>
            <a:r>
              <a:rPr lang="cs-CZ" sz="4400" dirty="0">
                <a:solidFill>
                  <a:schemeClr val="tx1"/>
                </a:solidFill>
              </a:rPr>
              <a:t> cookies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436CAF-7121-FBD6-ED19-249A6C4C7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Jsou malé textové soubory, které jsou uloženy v prohlížeči během surfování na webu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Vzniká databáze s mnoha různými údaji o uživatelích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Je zde nějaké nebezpečí?</a:t>
            </a:r>
          </a:p>
        </p:txBody>
      </p:sp>
    </p:spTree>
    <p:extLst>
      <p:ext uri="{BB962C8B-B14F-4D97-AF65-F5344CB8AC3E}">
        <p14:creationId xmlns:p14="http://schemas.microsoft.com/office/powerpoint/2010/main" val="1765341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1F5CB-1006-662C-70C7-870CB894C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873188-E186-1EE1-2059-A50C0320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Základy bezpečného chování v kyberprostoru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1F0369-2108-8684-F628-2FF3E879B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Přemýšlejte a řiďte se zdravým rozumem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Buďte raději nedůvěřiví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Své přihlašovací údaje chraňte silným heslem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Buďte rozvážní a opatrní při sdílení jakýchkoli informací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Operační systém udržujte aktuální </a:t>
            </a:r>
          </a:p>
        </p:txBody>
      </p:sp>
    </p:spTree>
    <p:extLst>
      <p:ext uri="{BB962C8B-B14F-4D97-AF65-F5344CB8AC3E}">
        <p14:creationId xmlns:p14="http://schemas.microsoft.com/office/powerpoint/2010/main" val="39014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87F4E6-38A9-0311-562E-D3CE476AC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7FBC0-6F4C-5A87-238B-0047474C7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Závěrečné opakování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2FF6D13-BB42-9223-AFD4-B3624B92936A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8356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Data – jakýkoliv údaj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Informace – „data v kontextu“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Abstrakce – logická metoda, která skrývá informace, které daný okamžik nejsou důležité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Reprezentace – způsob úschovy dat v PC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Interpretace – přiřazení významu dat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Binární soustava – (0;1)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Byte &lt; KB &lt; MB &lt; GB &lt;TB </a:t>
            </a:r>
          </a:p>
        </p:txBody>
      </p:sp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Zásady bezpečného využívání kyberprostoru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9B7D8D9-CB29-4C3B-93A9-38F44BCBDFD8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2234708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Architektura počítače – logická struktura, kterou je počítač tvořen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Hardware – veškerá fyzická zařízení počítače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Software – veškeré programové vybavení počítače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Peopleware</a:t>
            </a:r>
            <a:r>
              <a:rPr lang="cs-CZ" sz="2800" dirty="0">
                <a:latin typeface="Calibri "/>
              </a:rPr>
              <a:t> – lidský faktor v technologiích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Orgware</a:t>
            </a:r>
            <a:r>
              <a:rPr lang="cs-CZ" sz="2800" dirty="0">
                <a:latin typeface="Calibri "/>
              </a:rPr>
              <a:t> – pravidla a nařízení vázané k využívání technologií</a:t>
            </a:r>
          </a:p>
        </p:txBody>
      </p:sp>
    </p:spTree>
    <p:extLst>
      <p:ext uri="{BB962C8B-B14F-4D97-AF65-F5344CB8AC3E}">
        <p14:creationId xmlns:p14="http://schemas.microsoft.com/office/powerpoint/2010/main" val="2312876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Komponenty počítače – počítačová skříň, </a:t>
            </a:r>
            <a:r>
              <a:rPr lang="cs-CZ" sz="2800" dirty="0">
                <a:latin typeface="Calibri "/>
                <a:cs typeface="Times New Roman" panose="02020603050405020304" pitchFamily="18" charset="0"/>
              </a:rPr>
              <a:t>základní deska, procesor, RAM, disk, grafická karta, zdroj</a:t>
            </a: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Vstupní zařízení – zařízení, pomocí kterého zadáváme počítači pokyny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Výstupní zařízení – zařízení, pomocí kterého nám počítač poskytuje zpětnou vazbu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917466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Počítačová síť – systém který vznikne vzájemným propojením počítačů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Server – počítač, který poskytuje ostatním určité služby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počítačových sítí – na základě rozsahu, vztahu mezi uzly, topologie</a:t>
            </a:r>
          </a:p>
        </p:txBody>
      </p:sp>
    </p:spTree>
    <p:extLst>
      <p:ext uri="{BB962C8B-B14F-4D97-AF65-F5344CB8AC3E}">
        <p14:creationId xmlns:p14="http://schemas.microsoft.com/office/powerpoint/2010/main" val="1482760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7B328-CD46-0124-4BEE-3728535E5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FDA4C-95E4-1DF2-91DD-C5F8E7A9F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F6C8D8-2E99-AE35-4D49-8398DB87E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Dělení na základě rozsahu – PAN&lt;LAN&lt;MAN&lt;WAN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podle vztahu mezi uzly – podle nadřazenosti / rovnosti zařízení v síti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podle topologie – fyzické / logické uspořádání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Router – rozšíření pokrytí sítě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Modem – převod signálu do jiného formátu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Bridge</a:t>
            </a:r>
            <a:r>
              <a:rPr lang="cs-CZ" sz="2800" dirty="0">
                <a:latin typeface="Calibri "/>
              </a:rPr>
              <a:t> – propojení sítí různých standardů </a:t>
            </a:r>
          </a:p>
        </p:txBody>
      </p:sp>
    </p:spTree>
    <p:extLst>
      <p:ext uri="{BB962C8B-B14F-4D97-AF65-F5344CB8AC3E}">
        <p14:creationId xmlns:p14="http://schemas.microsoft.com/office/powerpoint/2010/main" val="3227786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Síťový model – popis sítě na základě vrstev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Vrstva – dána vymezením funkcí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Protokol – pravidla, jak mají jednotlivé vrstvy vzájemně komunikovat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ISO norma – definovaný standard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Entita – objekt vykonávající činnost v síti (router, brána)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– činnost, které vykonávají jednotlivé služby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2239928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32815-A4E7-B7A7-F268-36D03EBC4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B0855-BFA3-9670-6676-217D76B0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B3A084-1487-9CC5-10D9-A12BA069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spojovaná (tel. hov) X nespojovaná (SMS)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spolehlivá X nespolehlivá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Příkazový řádek – ovládání PC pomocí písemných příkazů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„PING“ – příkaz testující funkčnost spojení </a:t>
            </a:r>
          </a:p>
        </p:txBody>
      </p:sp>
    </p:spTree>
    <p:extLst>
      <p:ext uri="{BB962C8B-B14F-4D97-AF65-F5344CB8AC3E}">
        <p14:creationId xmlns:p14="http://schemas.microsoft.com/office/powerpoint/2010/main" val="28066070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Operační systém – základní software, který řídí všechny ostatní programy na PC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Funkce OS –  ovládání počítače, abstrakce HW, správa prostředků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Jádro – základní „stavební prvek“ OS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Grafické rozhraní – „vizuální možnost“ ovládání PC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Nejznámější OS – MS Windows, MacOS, Linux   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029336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mobilita ovlivněna fyzickými vlastnostmi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využití téměř ve všech oborech a oblastech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OS mobilních zařízení – </a:t>
            </a:r>
            <a:r>
              <a:rPr lang="cs-CZ" sz="2800" dirty="0" err="1">
                <a:latin typeface="Calibri "/>
              </a:rPr>
              <a:t>Andorid</a:t>
            </a:r>
            <a:r>
              <a:rPr lang="cs-CZ" sz="2800" dirty="0">
                <a:latin typeface="Calibri "/>
              </a:rPr>
              <a:t>, iOS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Trendy mobilních zařízení – AI, AR, VR, Ekologie, biometrika + biomechanika  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9234803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 err="1">
                <a:latin typeface="Calibri "/>
              </a:rPr>
              <a:t>Matlab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Scilab</a:t>
            </a:r>
            <a:r>
              <a:rPr lang="cs-CZ" sz="2800" dirty="0">
                <a:latin typeface="Calibri "/>
              </a:rPr>
              <a:t> – výkonný software pro matematické výpočty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ERP systémy – „</a:t>
            </a:r>
            <a:r>
              <a:rPr lang="cs-CZ" sz="2800" dirty="0" err="1">
                <a:latin typeface="Calibri "/>
              </a:rPr>
              <a:t>Enterprise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Resource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Planning</a:t>
            </a:r>
            <a:r>
              <a:rPr lang="cs-CZ" sz="2800" dirty="0">
                <a:latin typeface="Calibri "/>
              </a:rPr>
              <a:t>“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Integrované a provázané řešení firemního systému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Komplexní podklady pro rozhodování managementu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MS</a:t>
            </a:r>
            <a:r>
              <a:rPr lang="cs-CZ" sz="2400" dirty="0">
                <a:latin typeface="Calibri "/>
              </a:rPr>
              <a:t> </a:t>
            </a:r>
            <a:r>
              <a:rPr lang="cs-CZ" sz="2800" dirty="0">
                <a:latin typeface="Calibri "/>
              </a:rPr>
              <a:t>Office</a:t>
            </a:r>
            <a:r>
              <a:rPr lang="cs-CZ" sz="2400" dirty="0">
                <a:latin typeface="Calibri "/>
              </a:rPr>
              <a:t> – Nejrozšířenější balíček kancelářských programů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Alternativy: </a:t>
            </a:r>
            <a:r>
              <a:rPr lang="cs-CZ" sz="2400" dirty="0" err="1">
                <a:latin typeface="Calibri "/>
              </a:rPr>
              <a:t>Openoffice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Libreoffice</a:t>
            </a:r>
            <a:r>
              <a:rPr lang="cs-CZ" sz="2400" dirty="0">
                <a:latin typeface="Calibri "/>
              </a:rPr>
              <a:t>, Google online nástroje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0589539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 – </a:t>
            </a:r>
            <a:r>
              <a:rPr lang="pl-PL" sz="2800" dirty="0">
                <a:latin typeface="Calibri "/>
              </a:rPr>
              <a:t>Pomocný systém, zaměřený na podporu činností organizace</a:t>
            </a:r>
            <a:endParaRPr lang="cs-CZ" sz="2400" dirty="0">
              <a:latin typeface="Calibri "/>
            </a:endParaRP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Klasifikace IS – IS organizací, Veřejné IS, Státní IS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ISVS – informační systém veřejné správy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Základní registry ISVS – obyvatel, práv a povinností a uzemní identifikace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Užitečné odkazy: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 https://justice.cz/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https://www.ikatastr.cz/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85188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Specifika zajišťování bezpečnosti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Nejběžnější typy hrozeb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Autentizace, Autorizace, Šifrování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Hesla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Tracking</a:t>
            </a:r>
            <a:r>
              <a:rPr lang="cs-CZ" sz="2800" dirty="0">
                <a:latin typeface="Calibri "/>
              </a:rPr>
              <a:t> cookies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Zásady bezpečnosti </a:t>
            </a: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Ergonomie - disciplína založená na interakcí člověka a dalších složek systému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</p:txBody>
      </p:sp>
      <p:pic>
        <p:nvPicPr>
          <p:cNvPr id="4" name="Picture 2" descr="Správné sezení u PC">
            <a:extLst>
              <a:ext uri="{FF2B5EF4-FFF2-40B4-BE49-F238E27FC236}">
                <a16:creationId xmlns:a16="http://schemas.microsoft.com/office/drawing/2014/main" id="{20B4C69E-9CF6-0126-9AA9-613954762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61" y="2544653"/>
            <a:ext cx="5356275" cy="3581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236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A8635-09F6-FABE-9907-13AC20B1F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E12E48-5B55-F800-F233-F76FC8D67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Specifika zajišťování bezpečnosti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E62B51-C422-5285-0DF7-EE58FED7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Hlavní kategorie bezpečnostních technologií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Firewally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Antivirové systémy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Detekce narušení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Správa zranitelnosti </a:t>
            </a:r>
          </a:p>
        </p:txBody>
      </p:sp>
    </p:spTree>
    <p:extLst>
      <p:ext uri="{BB962C8B-B14F-4D97-AF65-F5344CB8AC3E}">
        <p14:creationId xmlns:p14="http://schemas.microsoft.com/office/powerpoint/2010/main" val="175179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74FE7-5385-A139-B58B-9D24896DD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103C2-CA8B-91A7-128C-9DF86AB5D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Nejběžnější typy hrozeb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626085-795F-C581-2AA3-4BA10CF8A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Viry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Trojské koně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Malware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Ransomware (</a:t>
            </a:r>
            <a:r>
              <a:rPr lang="cs-CZ" sz="2800" dirty="0" err="1">
                <a:latin typeface="Calibri "/>
              </a:rPr>
              <a:t>ransom</a:t>
            </a:r>
            <a:r>
              <a:rPr lang="cs-CZ" sz="2800" dirty="0">
                <a:latin typeface="Calibri "/>
              </a:rPr>
              <a:t> = výkupné)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Spyware </a:t>
            </a:r>
            <a:endParaRPr lang="cs-CZ" sz="2575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29103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4E4ED-01AC-583C-9F34-6FB7B506C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7F371C-4A77-C7F9-7C85-5C639D88C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Nejběžnější typy hrozeb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6AA6DF-84C7-1A80-2045-494029CD7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Cyberstalking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Brute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force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attack</a:t>
            </a:r>
            <a:r>
              <a:rPr lang="cs-CZ" sz="2800" dirty="0">
                <a:latin typeface="Calibri "/>
              </a:rPr>
              <a:t>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Baiting</a:t>
            </a:r>
            <a:r>
              <a:rPr lang="cs-CZ" sz="2800" dirty="0">
                <a:latin typeface="Calibri "/>
              </a:rPr>
              <a:t>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Worm</a:t>
            </a:r>
            <a:endParaRPr lang="cs-CZ" sz="2575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40582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3B1A1-6866-22C3-EC4D-FD0678740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689B1-99B9-E253-0C5E-19AB14D8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Zajištění a správa bezpečnostních </a:t>
            </a:r>
            <a:br>
              <a:rPr lang="cs-CZ" sz="4400" dirty="0">
                <a:solidFill>
                  <a:schemeClr val="tx1"/>
                </a:solidFill>
              </a:rPr>
            </a:br>
            <a:r>
              <a:rPr lang="cs-CZ" sz="4400" dirty="0">
                <a:solidFill>
                  <a:schemeClr val="tx1"/>
                </a:solidFill>
              </a:rPr>
              <a:t>nástrojů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9F97CC-9092-ABE5-6E92-9884BE50F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Tři hlavní způsoby kontroly omezení přístupu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Autorizace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Šifrování </a:t>
            </a:r>
          </a:p>
        </p:txBody>
      </p:sp>
    </p:spTree>
    <p:extLst>
      <p:ext uri="{BB962C8B-B14F-4D97-AF65-F5344CB8AC3E}">
        <p14:creationId xmlns:p14="http://schemas.microsoft.com/office/powerpoint/2010/main" val="2532320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0E21-F59A-3643-B866-99203B303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033E7-AB68-37B6-43FA-E8DB3D929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D1A707-CD82-558C-229F-761C4ED3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„Proces, který má zjistit, kdo jste“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Způsob, jak identifikovat uživatele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Možnost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Fyzické 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Virtuální autentizace </a:t>
            </a:r>
          </a:p>
        </p:txBody>
      </p:sp>
    </p:spTree>
    <p:extLst>
      <p:ext uri="{BB962C8B-B14F-4D97-AF65-F5344CB8AC3E}">
        <p14:creationId xmlns:p14="http://schemas.microsoft.com/office/powerpoint/2010/main" val="3700277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A359E-68B3-09F9-4A1B-F31825C48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6CD65-D8A5-D3F5-7BBA-F7AE485A2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9B0AC0-2301-A787-E377-57428D3BB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Fyzická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Otisky prstu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Sken sítnice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Sken obličeje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Čipová karta</a:t>
            </a: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7311906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2902</TotalTime>
  <Words>938</Words>
  <Application>Microsoft Office PowerPoint</Application>
  <PresentationFormat>Předvádění na obrazovce (4:3)</PresentationFormat>
  <Paragraphs>162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</vt:lpstr>
      <vt:lpstr>Calibri Light</vt:lpstr>
      <vt:lpstr>Prezentace MVŠO</vt:lpstr>
      <vt:lpstr>Sablona PPT_základní_CZ</vt:lpstr>
      <vt:lpstr>Informatika pro ekonomy  IV. blok</vt:lpstr>
      <vt:lpstr>Zásady bezpečného využívání kyberprostoru</vt:lpstr>
      <vt:lpstr>Obsah dnešní přednášky  </vt:lpstr>
      <vt:lpstr>Specifika zajišťování bezpečnosti</vt:lpstr>
      <vt:lpstr>Nejběžnější typy hrozeb</vt:lpstr>
      <vt:lpstr>Nejběžnější typy hrozeb</vt:lpstr>
      <vt:lpstr>Zajištění a správa bezpečnostních  nástrojů</vt:lpstr>
      <vt:lpstr>Autentizace</vt:lpstr>
      <vt:lpstr>Autentizace</vt:lpstr>
      <vt:lpstr>Autentizace</vt:lpstr>
      <vt:lpstr>Autentizace – dělení faktorů</vt:lpstr>
      <vt:lpstr>Heslo – základní pravidla</vt:lpstr>
      <vt:lpstr>Autorizace</vt:lpstr>
      <vt:lpstr>Šifrování - symetrické</vt:lpstr>
      <vt:lpstr>Šifrování - asymetrické</vt:lpstr>
      <vt:lpstr>Tracking cookies </vt:lpstr>
      <vt:lpstr>Základy bezpečného chování v kyberprostoru</vt:lpstr>
      <vt:lpstr>Závěrečné 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Nějaké otázky?</vt:lpstr>
      <vt:lpstr>Děkuji Vám za pozornost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HORÁK Vladimír,</cp:lastModifiedBy>
  <cp:revision>136</cp:revision>
  <cp:lastPrinted>2016-09-27T08:46:52Z</cp:lastPrinted>
  <dcterms:created xsi:type="dcterms:W3CDTF">2013-10-07T10:19:46Z</dcterms:created>
  <dcterms:modified xsi:type="dcterms:W3CDTF">2024-11-26T10:01:37Z</dcterms:modified>
</cp:coreProperties>
</file>