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338" r:id="rId4"/>
    <p:sldId id="327" r:id="rId5"/>
    <p:sldId id="390" r:id="rId6"/>
    <p:sldId id="406" r:id="rId7"/>
    <p:sldId id="407" r:id="rId8"/>
    <p:sldId id="391" r:id="rId9"/>
    <p:sldId id="408" r:id="rId10"/>
    <p:sldId id="392" r:id="rId11"/>
    <p:sldId id="409" r:id="rId12"/>
    <p:sldId id="410" r:id="rId13"/>
    <p:sldId id="411" r:id="rId14"/>
    <p:sldId id="393" r:id="rId15"/>
    <p:sldId id="394" r:id="rId16"/>
    <p:sldId id="413" r:id="rId17"/>
    <p:sldId id="402" r:id="rId18"/>
    <p:sldId id="414" r:id="rId19"/>
    <p:sldId id="404" r:id="rId20"/>
    <p:sldId id="376" r:id="rId21"/>
    <p:sldId id="383" r:id="rId22"/>
    <p:sldId id="344" r:id="rId23"/>
    <p:sldId id="378" r:id="rId24"/>
    <p:sldId id="379" r:id="rId25"/>
    <p:sldId id="380" r:id="rId26"/>
    <p:sldId id="405" r:id="rId27"/>
    <p:sldId id="381" r:id="rId28"/>
    <p:sldId id="415" r:id="rId29"/>
    <p:sldId id="417" r:id="rId30"/>
    <p:sldId id="416" r:id="rId31"/>
    <p:sldId id="382" r:id="rId32"/>
    <p:sldId id="418" r:id="rId33"/>
    <p:sldId id="377" r:id="rId34"/>
    <p:sldId id="343" r:id="rId35"/>
    <p:sldId id="384" r:id="rId36"/>
    <p:sldId id="385" r:id="rId37"/>
    <p:sldId id="419" r:id="rId38"/>
    <p:sldId id="386" r:id="rId39"/>
    <p:sldId id="423" r:id="rId40"/>
    <p:sldId id="387" r:id="rId41"/>
    <p:sldId id="420" r:id="rId42"/>
    <p:sldId id="421" r:id="rId43"/>
    <p:sldId id="388" r:id="rId44"/>
    <p:sldId id="422" r:id="rId45"/>
    <p:sldId id="389" r:id="rId46"/>
    <p:sldId id="304" r:id="rId47"/>
    <p:sldId id="375" r:id="rId4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737"/>
  </p:normalViewPr>
  <p:slideViewPr>
    <p:cSldViewPr snapToGrid="0" snapToObjects="1">
      <p:cViewPr varScale="1">
        <p:scale>
          <a:sx n="104" d="100"/>
          <a:sy n="104" d="100"/>
        </p:scale>
        <p:origin x="178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25.09.2025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44A-5018-4ED4-A990-470714FDF812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DD62-1D39-4025-AD06-5D937752F0D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1B3E-B9E8-4F0E-ABAE-FEBE6F3DE70F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7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161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C157-F299-40C4-AC90-6F408E5B5A8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71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0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F5EF-284F-438A-A1C5-CAD56CB73475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4DEA-1707-477A-AED3-CEAFF620A72D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440-C081-4EE5-9B98-2D804D04A044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A8B-E900-47DE-9C82-7AE22AB9AEC6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825A-FE3D-4A43-9560-7A60F3D26427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70B-4562-4774-AB5D-5268194F28AC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5166-59FF-4FAE-9C0B-7277F655552A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95E2-2A89-4958-AF32-532736FFFDE4}" type="datetime1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7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26067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Informatika pro ekonomy </a:t>
            </a:r>
            <a:br>
              <a:rPr lang="cs-CZ" dirty="0"/>
            </a:br>
            <a:r>
              <a:rPr lang="cs-CZ" dirty="0"/>
              <a:t>II. blok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46AF-129C-E47E-468C-39D2084E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00FA-EC9C-D36B-079C-A25A3325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Charakteristika vrstev modelu ISO/OSI – související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7BF39-8D90-7DDE-FF8D-BD38BAD0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Protokol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Sada dohodnutých pravidel, pomocí kterých objekty mezi sebou komunikují v odpovídajících vrstvách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Služb</a:t>
            </a:r>
            <a:r>
              <a:rPr lang="cs-CZ" sz="2575" b="1" dirty="0">
                <a:latin typeface="Calibri "/>
              </a:rPr>
              <a:t>a</a:t>
            </a: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Entity vykonávají ve vrstvách určitou funkci, k tomu využívají služeb bezprostředně nižší vrstvy a poskytují službu bezprostředně vyšší vrstvě </a:t>
            </a:r>
          </a:p>
        </p:txBody>
      </p:sp>
    </p:spTree>
    <p:extLst>
      <p:ext uri="{BB962C8B-B14F-4D97-AF65-F5344CB8AC3E}">
        <p14:creationId xmlns:p14="http://schemas.microsoft.com/office/powerpoint/2010/main" val="316942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B074-DF5A-3918-FD08-5B8A59727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2A246-A0C1-D145-D2FD-8D71090E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služeb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87F2B-EEAA-AD44-43C8-20C60CA6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Spojované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Naváže se spojení a poté začne přenos dal od odesílatele k příjemci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Analogie – telefonní hovor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Nespojované</a:t>
            </a:r>
            <a:endParaRPr lang="cs-CZ" sz="2575" b="1" dirty="0">
              <a:latin typeface="Calibri "/>
            </a:endParaRP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Neexistuje stálé spojení </a:t>
            </a: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Data se rozdělují na části opatřené adresou a mohou putovat různými cestami, není zachované pořadí zpráv</a:t>
            </a: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Analogie – SMS </a:t>
            </a:r>
          </a:p>
        </p:txBody>
      </p:sp>
    </p:spTree>
    <p:extLst>
      <p:ext uri="{BB962C8B-B14F-4D97-AF65-F5344CB8AC3E}">
        <p14:creationId xmlns:p14="http://schemas.microsoft.com/office/powerpoint/2010/main" val="69262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1EBA-9DDC-C887-E03E-ED61D51E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02738-3AFD-0735-8F9B-3112264E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Dělení služeb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DEB23-776F-EDF0-2B44-88E13FB0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Spolehlivé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100% záruka doručení zprávy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Existence systému, pomocí kterého se potvrdí úspěšné doručení zprávy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Pomalejší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Nespolehlivé</a:t>
            </a:r>
            <a:endParaRPr lang="cs-CZ" sz="2575" b="1" dirty="0">
              <a:latin typeface="Calibri "/>
            </a:endParaRP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&lt; </a:t>
            </a:r>
            <a:r>
              <a:rPr lang="cs-CZ" sz="2800" dirty="0">
                <a:latin typeface="Calibri "/>
              </a:rPr>
              <a:t>100% záruka doručení zprávy</a:t>
            </a:r>
          </a:p>
          <a:p>
            <a:pPr lvl="1" algn="just">
              <a:buClrTx/>
            </a:pPr>
            <a:r>
              <a:rPr lang="cs-CZ" sz="2800" dirty="0">
                <a:latin typeface="Calibri "/>
              </a:rPr>
              <a:t>Bez systému potvrzování, rychlejší </a:t>
            </a:r>
          </a:p>
          <a:p>
            <a:pPr lvl="1" algn="just">
              <a:buClrTx/>
            </a:pPr>
            <a:endParaRPr lang="cs-CZ" sz="258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7656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812EB-554E-E68B-2D67-469D0117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976E3-47C1-3A34-C350-0771ABD6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Charakteristika vrstev modelu ISO/OSI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FBC03-5241-55A5-6DDF-5E09B9F20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Rozděleny do 2 skupin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Orientované na podporu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  aplikací  </a:t>
            </a:r>
          </a:p>
          <a:p>
            <a:pPr marL="257168" lvl="1" indent="0" algn="just">
              <a:buClrTx/>
              <a:buNone/>
            </a:pPr>
            <a:endParaRPr lang="cs-CZ" sz="2575" dirty="0">
              <a:latin typeface="Calibri "/>
            </a:endParaRP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Přenos dat -&gt; jak budou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 data putovat</a:t>
            </a: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BA7098-E9AB-4DD6-45CF-64BD9743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5099"/>
            <a:ext cx="3910080" cy="37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8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CC2ED-0828-CD47-D627-E40A0210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006F-BDE8-0C1B-163D-E11CCE2F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Paralela ISO/OSI a posílání dopisů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9D36F-EEED-3837-7484-9C3AF058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EEA4A5-B5C5-B608-685C-495AC16A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1783628"/>
            <a:ext cx="8973312" cy="48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B2311-6148-FE5A-C4F6-93C11D4F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0BDF2-B117-CB67-AC62-A4245BA2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Paralela ISO/OSI a posílání dopisů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2F952-60D5-7B81-FA22-463CCDE6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FEA899-454F-994E-242C-63BFB6DD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14"/>
            <a:ext cx="9144000" cy="67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DCC1D-E24E-C2FC-02A6-A6BD8172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DE751-2026-E77F-4F97-271CF0E2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Protokol ISO/OSI vs TCP/IP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6F275-8266-8D70-A1BF-519559723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Vznik modelu ISO/OSI před vznikem samotného internetu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Teoretický model, který je zbytečně složitý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Při vzniku internetu zaveden nový model TCP/IP</a:t>
            </a:r>
          </a:p>
        </p:txBody>
      </p:sp>
    </p:spTree>
    <p:extLst>
      <p:ext uri="{BB962C8B-B14F-4D97-AF65-F5344CB8AC3E}">
        <p14:creationId xmlns:p14="http://schemas.microsoft.com/office/powerpoint/2010/main" val="39205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22AC-A479-AF42-E818-07751D3F6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7647C-F629-7869-7070-D1B6733E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Protokol ISO/OSI vs TCP/IP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11E7BA-F7F9-BB35-A28D-A9EE0EA9E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6"/>
          <a:stretch/>
        </p:blipFill>
        <p:spPr bwMode="auto">
          <a:xfrm>
            <a:off x="2094611" y="1402080"/>
            <a:ext cx="4954778" cy="4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2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3078-4166-ECF2-AAA2-193FAA82D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82CC9-2B4B-2A27-49D4-2206337E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Příkazový řádek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A7A61-4CFE-2A6A-C7B9-713A2E89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Při práci se sítí lze využít nástroje tzv. příkazového řádku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Pomocí příkazů můžeme provádět diagnostiku sítě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Nejznámější příkaz „PING“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Testuje funkčnost spojení a délku komunikace  </a:t>
            </a:r>
          </a:p>
        </p:txBody>
      </p:sp>
    </p:spTree>
    <p:extLst>
      <p:ext uri="{BB962C8B-B14F-4D97-AF65-F5344CB8AC3E}">
        <p14:creationId xmlns:p14="http://schemas.microsoft.com/office/powerpoint/2010/main" val="154293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6FFB4-18F9-CBD0-4BD5-B6144F27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9EEF-BEC6-EAC2-A359-A3C3DAEB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Úvod k operačním systémům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FF90BA-3D6C-85A1-8D78-7064525B7DA4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0198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Model ISO/OSI, protokol TCP/IP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B7D8D9-CB29-4C3B-93A9-38F44BCBDFD8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223470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F3E8-75DC-EB00-E172-EBC50079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EA2E9-D4C3-695C-ACD1-E9A15825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C8924-FB30-19C8-CF65-60C1DA8A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Operační systém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Funkce OS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Historie OS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Druhy OS </a:t>
            </a:r>
          </a:p>
        </p:txBody>
      </p:sp>
    </p:spTree>
    <p:extLst>
      <p:ext uri="{BB962C8B-B14F-4D97-AF65-F5344CB8AC3E}">
        <p14:creationId xmlns:p14="http://schemas.microsoft.com/office/powerpoint/2010/main" val="249996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Operační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Základní software, který řídí všechny ostatní programy na PC</a:t>
            </a:r>
            <a:endParaRPr lang="cs-CZ" sz="2575" dirty="0">
              <a:latin typeface="Calibri "/>
            </a:endParaRPr>
          </a:p>
          <a:p>
            <a:pPr algn="just">
              <a:buClrTx/>
            </a:pPr>
            <a:r>
              <a:rPr lang="cs-CZ" sz="2575" dirty="0">
                <a:latin typeface="Calibri "/>
              </a:rPr>
              <a:t> Umožňuje uživateli interakci s počítačem a jeho HW</a:t>
            </a:r>
            <a:endParaRPr lang="cs-CZ" sz="2800" dirty="0">
              <a:latin typeface="Calibri 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67E528-E9ED-437E-ECFA-9D61BB56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7" t="36430" r="54532" b="18533"/>
          <a:stretch/>
        </p:blipFill>
        <p:spPr>
          <a:xfrm>
            <a:off x="540000" y="3429000"/>
            <a:ext cx="4608576" cy="28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7F9E-278F-45FE-CAF6-1F52BB5E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04ABE-0044-5F54-61C3-F6D5A08E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Funkce operačního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F959D-029B-5219-9A6C-81BEF068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b="1" dirty="0">
                <a:latin typeface="Calibri "/>
              </a:rPr>
              <a:t> Ovládání počítače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Spouštět aplikace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Předávat jim vstupy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Získávat jejich výstupy s výsledky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Abstrakce hardwaru </a:t>
            </a:r>
            <a:r>
              <a:rPr lang="cs-CZ" sz="2800" dirty="0">
                <a:latin typeface="Calibri "/>
              </a:rPr>
              <a:t>(rozhraní pro aplikace)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Správa prostředků </a:t>
            </a:r>
            <a:r>
              <a:rPr lang="cs-CZ" sz="2800" dirty="0">
                <a:latin typeface="Calibri "/>
              </a:rPr>
              <a:t>(přiděluje a odebírá procesům systémové prostředky počítače)</a:t>
            </a:r>
          </a:p>
        </p:txBody>
      </p:sp>
    </p:spTree>
    <p:extLst>
      <p:ext uri="{BB962C8B-B14F-4D97-AF65-F5344CB8AC3E}">
        <p14:creationId xmlns:p14="http://schemas.microsoft.com/office/powerpoint/2010/main" val="293190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A33B-E180-7AA1-8155-8817223D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94679-1292-A996-A43C-051D716C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Stavba operačního systému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3FE48-2351-D74E-C085-7EAECB63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Operační sytém se skládá z </a:t>
            </a:r>
            <a:r>
              <a:rPr lang="cs-CZ" sz="2800" b="1" dirty="0">
                <a:latin typeface="Calibri "/>
              </a:rPr>
              <a:t>jádra</a:t>
            </a:r>
            <a:r>
              <a:rPr lang="cs-CZ" sz="2800" dirty="0">
                <a:latin typeface="Calibri "/>
              </a:rPr>
              <a:t> a pomocných systémových nástrojů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Jádro = základní kámen operačního systému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Zavádí se do operační paměti při startu počítače a zůstává v činnosti po celou dobu běhu OS </a:t>
            </a:r>
          </a:p>
        </p:txBody>
      </p:sp>
    </p:spTree>
    <p:extLst>
      <p:ext uri="{BB962C8B-B14F-4D97-AF65-F5344CB8AC3E}">
        <p14:creationId xmlns:p14="http://schemas.microsoft.com/office/powerpoint/2010/main" val="317647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AB9AC-2D30-8818-7B2E-8E06F280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F72E4-5623-C2D1-29BF-DA65445C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Historie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DEC8-2E1F-3863-9243-E1A48AF6D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První operační systémy byly dodávány k prvním sálovým počítačům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 roce 1967 byl firmou IBM vydán speciální OS MFT, (v omezené míře multitasking)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První průlomový OS – </a:t>
            </a:r>
            <a:r>
              <a:rPr lang="cs-CZ" sz="2800" dirty="0" err="1">
                <a:latin typeface="Calibri "/>
              </a:rPr>
              <a:t>Multics</a:t>
            </a:r>
            <a:r>
              <a:rPr lang="cs-CZ" sz="2800" dirty="0">
                <a:latin typeface="Calibri "/>
              </a:rPr>
              <a:t> vyvíjený od roku 1964, inspiroval vytvoření OS Unix</a:t>
            </a:r>
          </a:p>
        </p:txBody>
      </p:sp>
    </p:spTree>
    <p:extLst>
      <p:ext uri="{BB962C8B-B14F-4D97-AF65-F5344CB8AC3E}">
        <p14:creationId xmlns:p14="http://schemas.microsoft.com/office/powerpoint/2010/main" val="84660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750F-6EED-CBFA-4877-F37F13D3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8603-02F0-2302-FBE3-F781CDBD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Historie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8FDBF-BD81-9950-097F-F2D8C88AE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První průmyslově udržitelný a využitelný OS firmy Microsoft  MS-DOS.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Začátkem 80. let - první operační systémy s grafickým uživatelským rozhraním: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</a:t>
            </a:r>
            <a:r>
              <a:rPr lang="cs-CZ" sz="2580" dirty="0">
                <a:latin typeface="Calibri "/>
              </a:rPr>
              <a:t>Systém Star společnosti Xerox. </a:t>
            </a: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Macintosh (později Mac OS) společnosti Apple </a:t>
            </a:r>
          </a:p>
          <a:p>
            <a:pPr lvl="1" algn="just">
              <a:buClrTx/>
            </a:pPr>
            <a:r>
              <a:rPr lang="cs-CZ" sz="2580" dirty="0">
                <a:latin typeface="Calibri "/>
              </a:rPr>
              <a:t> Krátce po něm i Windows firmy Microsoft</a:t>
            </a:r>
          </a:p>
        </p:txBody>
      </p:sp>
    </p:spTree>
    <p:extLst>
      <p:ext uri="{BB962C8B-B14F-4D97-AF65-F5344CB8AC3E}">
        <p14:creationId xmlns:p14="http://schemas.microsoft.com/office/powerpoint/2010/main" val="390474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5AE3F-2DBF-5FB0-EE0B-648DD2291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475F6-0679-03FD-22EF-1D0F9889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Operační systém pro koncové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967E9-5826-01EA-AA7D-29284F39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Microsoft Windows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Nejrozšířenější operační systém na světě.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Je to uzavřený software- jeho zdrojový kód není veřejně dostupný.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Uživatelsky přívětivé rozhraní, široká škála aplikací.</a:t>
            </a:r>
          </a:p>
        </p:txBody>
      </p:sp>
    </p:spTree>
    <p:extLst>
      <p:ext uri="{BB962C8B-B14F-4D97-AF65-F5344CB8AC3E}">
        <p14:creationId xmlns:p14="http://schemas.microsoft.com/office/powerpoint/2010/main" val="261498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D16F2-8EEA-AEB1-F293-AF282F01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649EB-81B3-404B-CC8C-FCAF689F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Operační systém pro koncové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B3892-F504-3ACC-A0C6-5226BD23D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MacOS 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Vyvinutý společností Apple pro počítače Mac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Je to uzavřený software, ale Apple poskytuje vývojářům přístup k některým funkcím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Uživatelsky přívětivé rozhraní, široká škála aplikací</a:t>
            </a: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998056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9030F-6B60-DAC7-75F3-35FDE6E0C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83E60-6C96-7511-D192-69968B04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Operační systém pro koncové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5A739-A4FD-E7DC-3074-8BAF795B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Linux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Je open-source operační systém - jeho zdrojový kód je veřejně dostupný -&gt; zadarmo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Linux má mnoho variant, tzv. distribucí které se liší vzhledem a funkcemi</a:t>
            </a:r>
          </a:p>
        </p:txBody>
      </p:sp>
    </p:spTree>
    <p:extLst>
      <p:ext uri="{BB962C8B-B14F-4D97-AF65-F5344CB8AC3E}">
        <p14:creationId xmlns:p14="http://schemas.microsoft.com/office/powerpoint/2010/main" val="289083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F96B5-836B-0F59-346C-4661F7D1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9EC44-CF55-31D1-C96F-B08ED024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Operační systém pro koncové uživatele</a:t>
            </a:r>
          </a:p>
        </p:txBody>
      </p:sp>
      <p:pic>
        <p:nvPicPr>
          <p:cNvPr id="3074" name="Picture 2" descr="Statistik: Marktanteile der führenden Betriebssysteme weltweit von Januar 2009 bis Januar 2024 | Statista">
            <a:extLst>
              <a:ext uri="{FF2B5EF4-FFF2-40B4-BE49-F238E27FC236}">
                <a16:creationId xmlns:a16="http://schemas.microsoft.com/office/drawing/2014/main" id="{37FCD95B-B4AB-FB7E-7156-1FBBDB48C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32" y="1593977"/>
            <a:ext cx="7084822" cy="52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6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Síťové modely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Model ISO/OSI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Model TCP/IP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Příkazový řádek</a:t>
            </a:r>
          </a:p>
        </p:txBody>
      </p:sp>
    </p:spTree>
    <p:extLst>
      <p:ext uri="{BB962C8B-B14F-4D97-AF65-F5344CB8AC3E}">
        <p14:creationId xmlns:p14="http://schemas.microsoft.com/office/powerpoint/2010/main" val="3558755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EC56-9D1E-3DBE-EFF8-44F32216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6B313-F004-C152-3C29-F9DDE3B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</a:rPr>
              <a:t>Operační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systémy</a:t>
            </a:r>
            <a:r>
              <a:rPr lang="en-US" sz="4400" dirty="0">
                <a:solidFill>
                  <a:schemeClr val="tx1"/>
                </a:solidFill>
              </a:rPr>
              <a:t> pro </a:t>
            </a:r>
            <a:r>
              <a:rPr lang="en-US" sz="4400" dirty="0" err="1">
                <a:solidFill>
                  <a:schemeClr val="tx1"/>
                </a:solidFill>
              </a:rPr>
              <a:t>servery</a:t>
            </a:r>
            <a:r>
              <a:rPr lang="en-US" sz="4400" dirty="0">
                <a:solidFill>
                  <a:schemeClr val="tx1"/>
                </a:solidFill>
              </a:rPr>
              <a:t> a </a:t>
            </a:r>
            <a:r>
              <a:rPr lang="en-US" sz="4400" dirty="0" err="1">
                <a:solidFill>
                  <a:schemeClr val="tx1"/>
                </a:solidFill>
              </a:rPr>
              <a:t>superpočítače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8F6E4-FC7C-AF6E-F762-234AC08B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Doména pro operační systém Linux a jeho distribuce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Bezpečnost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Spolehlivost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Modulárnost</a:t>
            </a:r>
          </a:p>
        </p:txBody>
      </p:sp>
    </p:spTree>
    <p:extLst>
      <p:ext uri="{BB962C8B-B14F-4D97-AF65-F5344CB8AC3E}">
        <p14:creationId xmlns:p14="http://schemas.microsoft.com/office/powerpoint/2010/main" val="1656394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4DCF4-255E-FE1F-2C5D-0AE0D6B7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B76B6-44DE-06E6-20F6-9F429DE9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Další příklady OS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6C353-73BF-CBD1-E65B-F80332D5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Google </a:t>
            </a:r>
            <a:r>
              <a:rPr lang="cs-CZ" sz="2800" dirty="0" err="1">
                <a:latin typeface="Calibri "/>
              </a:rPr>
              <a:t>ChromOS</a:t>
            </a:r>
            <a:r>
              <a:rPr lang="cs-CZ" sz="2800" dirty="0">
                <a:latin typeface="Calibri "/>
              </a:rPr>
              <a:t> (pracuje s daty na cloudu)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FreeBSD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ReactOS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FreeDOS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illumos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DexOS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Visopsys</a:t>
            </a:r>
            <a:r>
              <a:rPr lang="cs-CZ" sz="2800" dirty="0">
                <a:latin typeface="Calibri "/>
              </a:rPr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2823025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7F4E6-38A9-0311-562E-D3CE476A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FBC0-6F4C-5A87-238B-0047474C7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Mobilní zařízení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FF6D13-BB42-9223-AFD4-B3624B92936A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8356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Mobilní zařízení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Využití mobilních zařízení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Typy mobilních zařízení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OS mobilních zařízení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Trendy mobilních zařízení </a:t>
            </a:r>
          </a:p>
        </p:txBody>
      </p:sp>
    </p:spTree>
    <p:extLst>
      <p:ext uri="{BB962C8B-B14F-4D97-AF65-F5344CB8AC3E}">
        <p14:creationId xmlns:p14="http://schemas.microsoft.com/office/powerpoint/2010/main" val="3853116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1301-FAF6-2536-40E0-8F3C5029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AD4A8-09B6-2D83-298D-2DF28B7A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Mobilní zařízení – obecná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18CC-01DB-5070-DBE1-2340694B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Výpočetní zařízení, které je dostatečně malé, abychom jej mohli držet v ruce a pracovat s ním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Většinou vybaveno obrazovkou, síťovou konektivitu, vstupními a výstupními zařízeními, operačním systémem a  akumulátorem </a:t>
            </a:r>
          </a:p>
        </p:txBody>
      </p:sp>
    </p:spTree>
    <p:extLst>
      <p:ext uri="{BB962C8B-B14F-4D97-AF65-F5344CB8AC3E}">
        <p14:creationId xmlns:p14="http://schemas.microsoft.com/office/powerpoint/2010/main" val="1646766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FBAE-76ED-DBA4-F825-9F906AF7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AFF61-4715-3284-1EA3-51A67C71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Mobilita samotných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AC034-DB19-5F36-0A43-E8DC5D51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Fyzické rozměry a hmotnost.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Zda zařízení je mobilní nebo zda hostitel, ke kterému je připojeno, je mobilní.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Na jaké typy hostitelských zařízení může být připojeno.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Jak jsou zařízení připojena k hostiteli.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522129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B846-27D7-2B61-E16A-036F4410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C6481-903D-171E-075C-35D6B8A2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Mobilita samotných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BC780-87C7-BF2D-B316-74EBAF01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Mobilní zařízení většinou nejsou mobilní, je to hostitel, který je mobilní, tj. mobilní lidský hostitel nosí mobilní smartphone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Příkladem reálného mobilního zařízení je robot nebo autonomní vozidlo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94682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2CAB-741A-548F-9CAC-19851BF5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2A5C3-202D-8046-FA5F-83EE0AB9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Využití mobilních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1AF30-0706-FCCE-C1D7-7E512521F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Oblast mobilního managementu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Digitalizaci poznámek, zasílání a přijímání faktur, správu aktiv, záznam podpisů, správu částí a skenování čárových kódů, …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Oblast audiovizuálního obsahu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Pro vytváření videí, zvuku a kreslení na obrazovce, vícestranné konference v reálném čase nezávisle na umístění, … </a:t>
            </a:r>
          </a:p>
        </p:txBody>
      </p:sp>
    </p:spTree>
    <p:extLst>
      <p:ext uri="{BB962C8B-B14F-4D97-AF65-F5344CB8AC3E}">
        <p14:creationId xmlns:p14="http://schemas.microsoft.com/office/powerpoint/2010/main" val="247427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A569-BC93-83B9-D5DB-1CB6944C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81CD0-DBA0-2740-0440-B360FA0C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Využití mobilních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1FFD5-C7F2-240C-055B-2C82C2ECF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Oblast medicíny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Základními nástroji pro přístup ke klinickým informacím, jako jsou léky, léčba, dokonce i lékařské zprávy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Oblast hraní her</a:t>
            </a:r>
            <a:endParaRPr lang="cs-CZ" sz="2575" dirty="0">
              <a:latin typeface="Calibri "/>
            </a:endParaRP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Obrovský segment, který ekonomicky překonává PC a herní konzole</a:t>
            </a:r>
          </a:p>
        </p:txBody>
      </p:sp>
    </p:spTree>
    <p:extLst>
      <p:ext uri="{BB962C8B-B14F-4D97-AF65-F5344CB8AC3E}">
        <p14:creationId xmlns:p14="http://schemas.microsoft.com/office/powerpoint/2010/main" val="498395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40B7-C8F1-FDC1-67B2-0880C819D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C7932-8A21-6D3A-0ED9-BCE0034B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Typy mobilních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270713-ED69-2D8E-2563-8A5EC64BB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Mobilní počítače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Tablety/smartphony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Laptopy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Kalkulátory a hodinky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Chytré hodinky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Nástěnné displeje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Osobní digitální asistenti,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8100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CE3E-5DEC-B3BD-51F9-965C8ED2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5E3A9-D104-5518-75BE-CADC25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Vrstvové síťové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16374-2F67-A951-5F31-7B541085E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Jakoukoliv síť si můžeme rozdělit na pomyslné vrstvy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Každá vrstva plní nějakou funkci a je nějak řízena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0FC0FF-CD55-CFBA-E39F-0917FF42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7" y="3268087"/>
            <a:ext cx="3941403" cy="322478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BDB5988-17BB-BB56-9C91-7D711858D4DB}"/>
              </a:ext>
            </a:extLst>
          </p:cNvPr>
          <p:cNvSpPr/>
          <p:nvPr/>
        </p:nvSpPr>
        <p:spPr>
          <a:xfrm>
            <a:off x="2529555" y="4824101"/>
            <a:ext cx="888763" cy="2649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102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F526-FD4C-055D-4786-6C54F0E7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82580-6D1F-2387-6470-66330B9D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Typy mobilních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D833C-4E84-00BA-D03D-C3F3BE4E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Podnikoví digitální asistenti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Grafické kalkulátory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Ruční herní konzole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Přenosné multimediální přehrávače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Kalkulačky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Ultramobilní</a:t>
            </a:r>
            <a:r>
              <a:rPr lang="cs-CZ" sz="2800" dirty="0">
                <a:latin typeface="Calibri "/>
              </a:rPr>
              <a:t> počítače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Přehrávače digitálních médií</a:t>
            </a:r>
          </a:p>
        </p:txBody>
      </p:sp>
    </p:spTree>
    <p:extLst>
      <p:ext uri="{BB962C8B-B14F-4D97-AF65-F5344CB8AC3E}">
        <p14:creationId xmlns:p14="http://schemas.microsoft.com/office/powerpoint/2010/main" val="4230708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AC1A2-8B2D-3C82-0408-FBA35116F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CDDE6-21E4-8E4D-0A9C-8F170E0D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Typy mobilních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E51AE-875A-FB30-92E2-E56E69E3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Digitální fotoaparáty (DSC)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Digitální videokamery (DVC)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Mobilní telefony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Pagery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Osobní navigační zařízení (PND)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Smartkarty</a:t>
            </a: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924985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5EE0-25E9-9712-9805-0B235F92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0C8C5-8CEE-4E94-4855-3CBAE778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OS pro mobilní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9C450-2C20-8F59-4DB8-9F27210B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Android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Od firmy Google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První použití v roce 2008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Zadarmo k využití pro výrobce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Od roku 2017 více jak 2 mld. měsíčně aktivních uživatelů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Spjat s doprovodnými službami Googlu</a:t>
            </a:r>
          </a:p>
        </p:txBody>
      </p:sp>
    </p:spTree>
    <p:extLst>
      <p:ext uri="{BB962C8B-B14F-4D97-AF65-F5344CB8AC3E}">
        <p14:creationId xmlns:p14="http://schemas.microsoft.com/office/powerpoint/2010/main" val="352959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033E-E2D9-7E55-1A68-372F9A09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E7E99-C500-B3CA-7B49-ABD150E4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OS pro mobilní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E4DD7-02E1-C093-78B1-925DFBD7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iOS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Od firmy Apple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Využit výlučně pro jejich zařízení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Druhý nejpopulárnější mobilní OS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 Aplikace z obchodu </a:t>
            </a:r>
            <a:r>
              <a:rPr lang="cs-CZ" sz="2575" dirty="0" err="1">
                <a:latin typeface="Calibri "/>
              </a:rPr>
              <a:t>App</a:t>
            </a:r>
            <a:r>
              <a:rPr lang="cs-CZ" sz="2575" dirty="0">
                <a:latin typeface="Calibri "/>
              </a:rPr>
              <a:t> </a:t>
            </a:r>
            <a:r>
              <a:rPr lang="cs-CZ" sz="2575" dirty="0" err="1">
                <a:latin typeface="Calibri "/>
              </a:rPr>
              <a:t>Store</a:t>
            </a:r>
            <a:r>
              <a:rPr lang="cs-CZ" sz="2575" dirty="0">
                <a:latin typeface="Calibri "/>
              </a:rPr>
              <a:t> byly dohromady staženy více než 130 miliard krát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Více uzavřený OS oproti Androidu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05725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EEFB-CDB4-8CC6-5BBA-2CB68FC72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3C37-5F9C-F090-74B6-94F34C0C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Trendy pro mobilní zařízení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798A9-DEEC-CDCB-1CDD-978085B4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Umělá inteligence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Rozšířená realita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Virtuální realita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Ohebné displeje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Ekologické </a:t>
            </a:r>
            <a:r>
              <a:rPr lang="cs-CZ" sz="2800" dirty="0" err="1">
                <a:latin typeface="Calibri "/>
              </a:rPr>
              <a:t>materály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Pokročilá biometrika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320698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758830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5241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3F06D-B791-3E9A-D64F-071626CE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AADF1-5093-2BEF-56CD-5C075DD4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Vrstvové síťové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40E3C-C332-9396-4EE2-E5BA2612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Protokol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Jak má fungovat vrstva jednoho uzlu při komunikaci se stejnou vrstvou druhého uzlu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Jakým způsobem komunikují stejné vrstvy dvou propojených zařízení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55716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2C27-F6DF-9870-A4D8-DE2C6718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02387-4CA3-8730-30DA-E1D5F099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Komunikace mezi vrstvami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E979D-C354-51A8-CE1D-E42D67C8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Komunikace probíhá pouze mezi stejnými vrstvami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„Polidštěný“ příklad:</a:t>
            </a:r>
          </a:p>
        </p:txBody>
      </p:sp>
      <p:pic>
        <p:nvPicPr>
          <p:cNvPr id="4" name="Obrázek 3" descr="Obsah obrázku text, Písmo, řada/pruh, diagram&#10;&#10;Popis byl vytvořen automaticky">
            <a:extLst>
              <a:ext uri="{FF2B5EF4-FFF2-40B4-BE49-F238E27FC236}">
                <a16:creationId xmlns:a16="http://schemas.microsoft.com/office/drawing/2014/main" id="{3D0A7717-D539-BA92-0FA8-1531E75FB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3317076"/>
            <a:ext cx="5008208" cy="2370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58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17CB-977A-99E4-58D0-B772F2491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69C9B-40A6-93C8-864F-C7812658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Vrstvové síťové modely -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FA6A9-5804-0CB2-81FD-745A2160F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Při zavádění počítačových sítí vznikl požadavek na sjednocení -&gt; když ji vytvoříme kdekoliv na světě, aby vše fungovalo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Využití ISO normy  (mezinárodní organizace pro normalizaci)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73322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70CC-01F5-17B4-D860-4B7CBD87F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58FC-82B7-17FA-543E-98A41F54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Vrstvové síťové modely -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BD40F-3946-0BF1-F82F-13D370B4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Roku 1984 vznik modelu ISO/OSI -&gt; standardu popisujícího jakým způsobem by sítě měly fungovat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Dle modelu jsou jednotlivé vrstvy nezávislé, snadno nahraditelné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Počet vrstev stanovil na 7 </a:t>
            </a:r>
          </a:p>
        </p:txBody>
      </p:sp>
    </p:spTree>
    <p:extLst>
      <p:ext uri="{BB962C8B-B14F-4D97-AF65-F5344CB8AC3E}">
        <p14:creationId xmlns:p14="http://schemas.microsoft.com/office/powerpoint/2010/main" val="406339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B72E-715C-89D1-574F-FA002C027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54A40-FEAF-46FF-4F86-3E268A86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Charakteristika vrstev modelu ISO/OSI – související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717E4-A3E3-F055-ACB0-CFD23579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cs-CZ" sz="2800" b="1" dirty="0">
                <a:latin typeface="Calibri "/>
              </a:rPr>
              <a:t> Vrstva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Dána vymezením funkcí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Kromě nejvyšší a nejnižší vrstvy vždy sousedí s bezprostředně nižší a vyšší vrstvou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Nejvyšší vrstva má rozhraní s aplikací 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Nejnižší vrstva s fyzickým médiem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b="1" dirty="0">
                <a:latin typeface="Calibri "/>
              </a:rPr>
              <a:t>Entita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Objekt, který v dané vrstvě vykonává nějakou činnost (např. HW – Router, SW - Brána)</a:t>
            </a:r>
          </a:p>
        </p:txBody>
      </p:sp>
    </p:spTree>
    <p:extLst>
      <p:ext uri="{BB962C8B-B14F-4D97-AF65-F5344CB8AC3E}">
        <p14:creationId xmlns:p14="http://schemas.microsoft.com/office/powerpoint/2010/main" val="41878190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3182</TotalTime>
  <Words>1321</Words>
  <Application>Microsoft Office PowerPoint</Application>
  <PresentationFormat>Předvádění na obrazovce (4:3)</PresentationFormat>
  <Paragraphs>209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</vt:lpstr>
      <vt:lpstr>Calibri Light</vt:lpstr>
      <vt:lpstr>Prezentace MVŠO</vt:lpstr>
      <vt:lpstr>Sablona PPT_základní_CZ</vt:lpstr>
      <vt:lpstr>Informatika pro ekonomy  II. blok</vt:lpstr>
      <vt:lpstr>Model ISO/OSI, protokol TCP/IP</vt:lpstr>
      <vt:lpstr>Obsah dnešní přednášky  </vt:lpstr>
      <vt:lpstr>Vrstvové síťové modely</vt:lpstr>
      <vt:lpstr>Vrstvové síťové modely</vt:lpstr>
      <vt:lpstr>Komunikace mezi vrstvami</vt:lpstr>
      <vt:lpstr>Vrstvové síťové modely - historie</vt:lpstr>
      <vt:lpstr>Vrstvové síťové modely - historie</vt:lpstr>
      <vt:lpstr>Charakteristika vrstev modelu ISO/OSI – související termíny</vt:lpstr>
      <vt:lpstr>Charakteristika vrstev modelu ISO/OSI – související termíny</vt:lpstr>
      <vt:lpstr>Dělení služeb </vt:lpstr>
      <vt:lpstr>Dělení služeb </vt:lpstr>
      <vt:lpstr>Charakteristika vrstev modelu ISO/OSI</vt:lpstr>
      <vt:lpstr>Paralela ISO/OSI a posílání dopisů </vt:lpstr>
      <vt:lpstr>Paralela ISO/OSI a posílání dopisů </vt:lpstr>
      <vt:lpstr>Protokol ISO/OSI vs TCP/IP</vt:lpstr>
      <vt:lpstr>Protokol ISO/OSI vs TCP/IP</vt:lpstr>
      <vt:lpstr>Příkazový řádek</vt:lpstr>
      <vt:lpstr>Úvod k operačním systémům</vt:lpstr>
      <vt:lpstr>Obsah dnešní přednášky  </vt:lpstr>
      <vt:lpstr>Operační systémy</vt:lpstr>
      <vt:lpstr>Funkce operačního systému</vt:lpstr>
      <vt:lpstr>Stavba operačního systému </vt:lpstr>
      <vt:lpstr>Historie operačních systémů</vt:lpstr>
      <vt:lpstr>Historie operačních systémů</vt:lpstr>
      <vt:lpstr>Operační systém pro koncové uživatele</vt:lpstr>
      <vt:lpstr>Operační systém pro koncové uživatele</vt:lpstr>
      <vt:lpstr>Operační systém pro koncové uživatele</vt:lpstr>
      <vt:lpstr>Operační systém pro koncové uživatele</vt:lpstr>
      <vt:lpstr>Operační systémy pro servery a superpočítače</vt:lpstr>
      <vt:lpstr>Další příklady OS</vt:lpstr>
      <vt:lpstr>Mobilní zařízení</vt:lpstr>
      <vt:lpstr>Obsah dnešní přednášky  </vt:lpstr>
      <vt:lpstr>Mobilní zařízení – obecná charakteristika</vt:lpstr>
      <vt:lpstr>Mobilita samotných zařízení</vt:lpstr>
      <vt:lpstr>Mobilita samotných zařízení</vt:lpstr>
      <vt:lpstr>Využití mobilních zařízení</vt:lpstr>
      <vt:lpstr>Využití mobilních zařízení</vt:lpstr>
      <vt:lpstr>Typy mobilních zařízení</vt:lpstr>
      <vt:lpstr>Typy mobilních zařízení</vt:lpstr>
      <vt:lpstr>Typy mobilních zařízení</vt:lpstr>
      <vt:lpstr>OS pro mobilní zařízení</vt:lpstr>
      <vt:lpstr>OS pro mobilní zařízení</vt:lpstr>
      <vt:lpstr>Trendy pro mobilní zařízení </vt:lpstr>
      <vt:lpstr>Nějaké otázky?</vt:lpstr>
      <vt:lpstr>Děkuji Vám za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Vladimír Horák</cp:lastModifiedBy>
  <cp:revision>138</cp:revision>
  <cp:lastPrinted>2016-09-27T08:46:52Z</cp:lastPrinted>
  <dcterms:created xsi:type="dcterms:W3CDTF">2013-10-07T10:19:46Z</dcterms:created>
  <dcterms:modified xsi:type="dcterms:W3CDTF">2025-09-25T21:34:33Z</dcterms:modified>
</cp:coreProperties>
</file>