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60"/>
  </p:notesMasterIdLst>
  <p:sldIdLst>
    <p:sldId id="256" r:id="rId3"/>
    <p:sldId id="286" r:id="rId4"/>
    <p:sldId id="330" r:id="rId5"/>
    <p:sldId id="287" r:id="rId6"/>
    <p:sldId id="305" r:id="rId7"/>
    <p:sldId id="300" r:id="rId8"/>
    <p:sldId id="338" r:id="rId9"/>
    <p:sldId id="327" r:id="rId10"/>
    <p:sldId id="328" r:id="rId11"/>
    <p:sldId id="376" r:id="rId12"/>
    <p:sldId id="331" r:id="rId13"/>
    <p:sldId id="377" r:id="rId14"/>
    <p:sldId id="378" r:id="rId15"/>
    <p:sldId id="379" r:id="rId16"/>
    <p:sldId id="380" r:id="rId17"/>
    <p:sldId id="333" r:id="rId18"/>
    <p:sldId id="334" r:id="rId19"/>
    <p:sldId id="335" r:id="rId20"/>
    <p:sldId id="381" r:id="rId21"/>
    <p:sldId id="336" r:id="rId22"/>
    <p:sldId id="337" r:id="rId23"/>
    <p:sldId id="339" r:id="rId24"/>
    <p:sldId id="344" r:id="rId25"/>
    <p:sldId id="340" r:id="rId26"/>
    <p:sldId id="345" r:id="rId27"/>
    <p:sldId id="347" r:id="rId28"/>
    <p:sldId id="346" r:id="rId29"/>
    <p:sldId id="348" r:id="rId30"/>
    <p:sldId id="350" r:id="rId31"/>
    <p:sldId id="351" r:id="rId32"/>
    <p:sldId id="352" r:id="rId33"/>
    <p:sldId id="353" r:id="rId34"/>
    <p:sldId id="349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41" r:id="rId45"/>
    <p:sldId id="343" r:id="rId46"/>
    <p:sldId id="34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1" r:id="rId55"/>
    <p:sldId id="372" r:id="rId56"/>
    <p:sldId id="374" r:id="rId57"/>
    <p:sldId id="304" r:id="rId58"/>
    <p:sldId id="375" r:id="rId5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37"/>
  </p:normalViewPr>
  <p:slideViewPr>
    <p:cSldViewPr snapToGrid="0" snapToObjects="1">
      <p:cViewPr varScale="1">
        <p:scale>
          <a:sx n="80" d="100"/>
          <a:sy n="80" d="100"/>
        </p:scale>
        <p:origin x="9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25.09.2025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44A-5018-4ED4-A990-470714FDF812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DD62-1D39-4025-AD06-5D937752F0D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1B3E-B9E8-4F0E-ABAE-FEBE6F3DE70F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7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161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C157-F299-40C4-AC90-6F408E5B5A8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71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0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F5EF-284F-438A-A1C5-CAD56CB73475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4DEA-1707-477A-AED3-CEAFF620A72D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440-C081-4EE5-9B98-2D804D04A044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A8B-E900-47DE-9C82-7AE22AB9AEC6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825A-FE3D-4A43-9560-7A60F3D2642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70B-4562-4774-AB5D-5268194F28AC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5166-59FF-4FAE-9C0B-7277F655552A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95E2-2A89-4958-AF32-532736FFFDE4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7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26067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Informatika pro ekonomy </a:t>
            </a:r>
            <a:br>
              <a:rPr lang="cs-CZ" dirty="0"/>
            </a:br>
            <a:r>
              <a:rPr lang="cs-CZ" dirty="0"/>
              <a:t>I. blok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ADB4-ED0A-BE80-3524-0E214EE8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2FAFB-86B9-9495-0824-B2FA1936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66218"/>
            <a:ext cx="8064000" cy="1325563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</a:rPr>
              <a:t>Abstrakce</a:t>
            </a:r>
            <a:r>
              <a:rPr lang="cs-CZ" sz="4400" dirty="0">
                <a:solidFill>
                  <a:schemeClr val="tx1"/>
                </a:solidFill>
              </a:rPr>
              <a:t> = skrytí komplexních detailů a soustředění se jen na ty podstatné vlastnosti </a:t>
            </a:r>
          </a:p>
        </p:txBody>
      </p:sp>
    </p:spTree>
    <p:extLst>
      <p:ext uri="{BB962C8B-B14F-4D97-AF65-F5344CB8AC3E}">
        <p14:creationId xmlns:p14="http://schemas.microsoft.com/office/powerpoint/2010/main" val="368913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ABSTRAKCE - 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Je možné vysvětlit kamarádovi, který naši ulici nezná, že bydlíte v posledním domě na levé straně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 –&gt;  pro jeho pochopení však nemusíte popisovat 		každý dům, který stojí na vaší ulici.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62450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2E48-08B2-33DF-61C4-85E6EB69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F2C82-8FB0-4930-E862-BED3E7F5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ABSTRAKCE – v informatice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B865A-6D1B-7C47-4CE0-A3DA64BD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Programátor </a:t>
            </a:r>
            <a:r>
              <a:rPr lang="cs-CZ" sz="2800" b="1" dirty="0">
                <a:latin typeface="Calibri "/>
              </a:rPr>
              <a:t>tvoří aplikaci </a:t>
            </a:r>
            <a:r>
              <a:rPr lang="cs-CZ" sz="2800" dirty="0">
                <a:latin typeface="Calibri "/>
              </a:rPr>
              <a:t>a nemusí se starat o to, jak přesně </a:t>
            </a:r>
            <a:r>
              <a:rPr lang="cs-CZ" sz="2800" b="1" dirty="0">
                <a:latin typeface="Calibri "/>
              </a:rPr>
              <a:t>funguje procesor</a:t>
            </a:r>
          </a:p>
          <a:p>
            <a:pPr algn="just">
              <a:buClrTx/>
            </a:pPr>
            <a:endParaRPr lang="cs-CZ" sz="2800" b="1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Složité systémy </a:t>
            </a:r>
            <a:r>
              <a:rPr lang="cs-CZ" sz="2800" dirty="0">
                <a:latin typeface="Calibri "/>
              </a:rPr>
              <a:t>můžeme </a:t>
            </a:r>
            <a:r>
              <a:rPr lang="cs-CZ" sz="2800" b="1" dirty="0">
                <a:latin typeface="Calibri "/>
              </a:rPr>
              <a:t>rozdělit na menší</a:t>
            </a:r>
            <a:r>
              <a:rPr lang="cs-CZ" sz="2800" dirty="0">
                <a:latin typeface="Calibri "/>
              </a:rPr>
              <a:t>, snadno spravovatelné části. Každá část má jasně definované rozhraní a skrývá své vnitřní detaily.</a:t>
            </a:r>
          </a:p>
        </p:txBody>
      </p:sp>
    </p:spTree>
    <p:extLst>
      <p:ext uri="{BB962C8B-B14F-4D97-AF65-F5344CB8AC3E}">
        <p14:creationId xmlns:p14="http://schemas.microsoft.com/office/powerpoint/2010/main" val="147743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Informace x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Data</a:t>
            </a:r>
            <a:r>
              <a:rPr lang="cs-CZ" sz="2800" dirty="0">
                <a:latin typeface="Calibri "/>
              </a:rPr>
              <a:t> = jakýkoliv údaj – číslo, směsice písmen, audiovizuální, apod.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Informace</a:t>
            </a:r>
            <a:r>
              <a:rPr lang="cs-CZ" sz="2800" dirty="0">
                <a:latin typeface="Calibri "/>
              </a:rPr>
              <a:t> = „data v kontextu“, které pro nás představují nějaký význam </a:t>
            </a:r>
          </a:p>
        </p:txBody>
      </p:sp>
    </p:spTree>
    <p:extLst>
      <p:ext uri="{BB962C8B-B14F-4D97-AF65-F5344CB8AC3E}">
        <p14:creationId xmlns:p14="http://schemas.microsoft.com/office/powerpoint/2010/main" val="15390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Reprezentace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Jakým způsobem jsou data v počítači uschována, zpracována a předávána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Počítače vždy pracují s daty reprezentovanými v binární formě (0;1)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Když půjdeme do „vyšší míry abstrakce“ co jsou reálně ony „0“ a „1“?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28029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E324-B426-8C3C-9CE3-3A33A68F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03B1A-C14C-4788-7DF8-48DCCD9C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Reprezentace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FC8A2-A522-87B7-1CA2-301A2B92E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Znaky jsou reprezentovány čísly podle standardů jako </a:t>
            </a:r>
            <a:r>
              <a:rPr lang="cs-CZ" sz="2800" b="1" dirty="0">
                <a:latin typeface="Calibri "/>
              </a:rPr>
              <a:t>ASCII</a:t>
            </a:r>
            <a:r>
              <a:rPr lang="cs-CZ" sz="2800" dirty="0">
                <a:latin typeface="Calibri "/>
              </a:rPr>
              <a:t> nebo </a:t>
            </a:r>
            <a:r>
              <a:rPr lang="cs-CZ" sz="2800" b="1" dirty="0">
                <a:latin typeface="Calibri "/>
              </a:rPr>
              <a:t>Unicode</a:t>
            </a:r>
            <a:r>
              <a:rPr lang="cs-CZ" sz="2800" dirty="0">
                <a:latin typeface="Calibri "/>
              </a:rPr>
              <a:t>.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Písmeno </a:t>
            </a:r>
            <a:r>
              <a:rPr lang="cs-CZ" sz="2800" b="1" dirty="0">
                <a:latin typeface="Calibri "/>
              </a:rPr>
              <a:t>'A</a:t>
            </a:r>
            <a:r>
              <a:rPr lang="cs-CZ" sz="2800" dirty="0">
                <a:latin typeface="Calibri "/>
              </a:rPr>
              <a:t>' není 'A', je to </a:t>
            </a:r>
            <a:r>
              <a:rPr lang="cs-CZ" sz="2800" b="1" dirty="0">
                <a:latin typeface="Calibri "/>
              </a:rPr>
              <a:t>číslo</a:t>
            </a: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65</a:t>
            </a:r>
            <a:r>
              <a:rPr lang="cs-CZ" sz="2800" dirty="0">
                <a:latin typeface="Calibri "/>
              </a:rPr>
              <a:t>, které je v binárním kódu </a:t>
            </a:r>
            <a:r>
              <a:rPr lang="cs-CZ" sz="2800" b="1" dirty="0">
                <a:latin typeface="Calibri "/>
              </a:rPr>
              <a:t>01000001</a:t>
            </a:r>
            <a:r>
              <a:rPr lang="cs-CZ" sz="2800" dirty="0">
                <a:latin typeface="Calibri "/>
              </a:rPr>
              <a:t>.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13115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Číselné soustavy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A9F65C-07BF-922A-CE39-940CE8FA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811" y="1505345"/>
            <a:ext cx="6698377" cy="4642376"/>
          </a:xfrm>
        </p:spPr>
      </p:pic>
    </p:spTree>
    <p:extLst>
      <p:ext uri="{BB962C8B-B14F-4D97-AF65-F5344CB8AC3E}">
        <p14:creationId xmlns:p14="http://schemas.microsoft.com/office/powerpoint/2010/main" val="291141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Binární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71B7B8-18AD-C6C5-F06D-2DB2CD5E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37" y="1535703"/>
            <a:ext cx="7291209" cy="46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Interpretace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Opakem reprezentace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Data, jakožto sled nějakých znaků, nemají žádnou hodnotu.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 -&gt; tu jim přiřadí interpretací jejich adresát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5705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AF76-F8BC-95F8-6DF0-93BB916C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0C42B-9F3D-424F-CF69-D81E6D0F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Interpretace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ADD98-DFD9-D39D-467E-22623003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Představte si binární kód 01000001.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Pokud jej interpretujeme jako znak v </a:t>
            </a:r>
            <a:r>
              <a:rPr lang="cs-CZ" sz="2800" b="1" dirty="0">
                <a:latin typeface="Calibri "/>
              </a:rPr>
              <a:t>kódování ASCII</a:t>
            </a:r>
            <a:r>
              <a:rPr lang="cs-CZ" sz="2800" dirty="0">
                <a:latin typeface="Calibri "/>
              </a:rPr>
              <a:t>, je to písmeno </a:t>
            </a:r>
            <a:r>
              <a:rPr lang="cs-CZ" sz="2800" b="1" dirty="0">
                <a:latin typeface="Calibri "/>
              </a:rPr>
              <a:t>“A“</a:t>
            </a:r>
            <a:r>
              <a:rPr lang="cs-CZ" sz="2800" dirty="0">
                <a:latin typeface="Calibri "/>
              </a:rPr>
              <a:t>.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Pokud jej interpretujeme jako </a:t>
            </a:r>
            <a:r>
              <a:rPr lang="cs-CZ" sz="2800" b="1" dirty="0">
                <a:latin typeface="Calibri "/>
              </a:rPr>
              <a:t>celé číslo</a:t>
            </a:r>
            <a:r>
              <a:rPr lang="cs-CZ" sz="2800" dirty="0">
                <a:latin typeface="Calibri "/>
              </a:rPr>
              <a:t>, je to číslo </a:t>
            </a:r>
            <a:r>
              <a:rPr lang="cs-CZ" sz="2800" b="1" dirty="0">
                <a:latin typeface="Calibri "/>
              </a:rPr>
              <a:t>65</a:t>
            </a:r>
            <a:r>
              <a:rPr lang="cs-CZ" sz="2800" dirty="0">
                <a:latin typeface="Calibri "/>
              </a:rPr>
              <a:t>.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Bez kontextu můžou mít jednotlivá data zcela odlišný význam!  Co je 10/10? </a:t>
            </a:r>
          </a:p>
        </p:txBody>
      </p:sp>
    </p:spTree>
    <p:extLst>
      <p:ext uri="{BB962C8B-B14F-4D97-AF65-F5344CB8AC3E}">
        <p14:creationId xmlns:p14="http://schemas.microsoft.com/office/powerpoint/2010/main" val="40456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4B1D-274D-4D72-81A7-6DC4877E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Podmínky pro splnění předmětu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DB201-BC36-4C42-9363-0031C145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Udělení zápočtu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Aktivní účast v hodinách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Zkouška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Ústní zkouška (s možností </a:t>
            </a:r>
            <a:r>
              <a:rPr lang="cs-CZ" sz="2575" dirty="0" err="1">
                <a:latin typeface="Calibri "/>
              </a:rPr>
              <a:t>předtermínu</a:t>
            </a:r>
            <a:r>
              <a:rPr lang="cs-CZ" sz="2575" dirty="0">
                <a:latin typeface="Calibri "/>
              </a:rPr>
              <a:t>)</a:t>
            </a:r>
            <a:endParaRPr lang="cs-CZ" sz="2575" b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8054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Interpretace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Základní a zároveň nejmenší jednotkou informace je bit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8294EC-881A-F1E8-F186-68D768465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8" y="2731168"/>
            <a:ext cx="6251993" cy="2647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913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Interpretace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Vzhledem k velikosti běžně zpracovávaného objemu dat je vhodné využívat násobky základní jednotky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E12B22-D34A-830B-166B-1F74DD80B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26" y="3320716"/>
            <a:ext cx="7144747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Základní principy fungování počítače. Hardwarové součásti počítače</a:t>
            </a:r>
            <a:r>
              <a:rPr lang="cs-CZ" dirty="0"/>
              <a:t>.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406557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Architektura počítače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Hardware a software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Komponenty počítače</a:t>
            </a:r>
          </a:p>
        </p:txBody>
      </p:sp>
    </p:spTree>
    <p:extLst>
      <p:ext uri="{BB962C8B-B14F-4D97-AF65-F5344CB8AC3E}">
        <p14:creationId xmlns:p14="http://schemas.microsoft.com/office/powerpoint/2010/main" val="323507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Architektura počítače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„Logická struktura“ kterou je počítač tvořen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Popisuje, jaké části počítač musí mít a jak jsou vzájemně propojeny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Dva nejznámější typy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Neumannova architektura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Harvardská architektura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95483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Von Neumannova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Ř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adič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ritmeticko-logická jednotka (ALU)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(Vnitřní) paměť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stupní a výstupní zařízení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nější paměť</a:t>
            </a: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662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Von Neumannova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Tx/>
              <a:buNone/>
            </a:pP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4ADC09-5107-38CC-4C16-23AFE2FB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026" y="1762881"/>
            <a:ext cx="8155974" cy="426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40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Hardware a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Hardware – veškerá fyzická zařízení počítače </a:t>
            </a:r>
          </a:p>
          <a:p>
            <a:pPr algn="just">
              <a:buClrTx/>
            </a:pP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28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Software – série instrukcí, prostřednictvím kterých jsme schopni se s počítačem spojit a ovládat tak hardware počítače  </a:t>
            </a: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15841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Hardwarové součásti počítače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Jednotlivé komponenty, se kterých se počítač skládá…</a:t>
            </a:r>
          </a:p>
          <a:p>
            <a:pPr algn="just">
              <a:buClrTx/>
            </a:pPr>
            <a:endParaRPr lang="cs-CZ" sz="2800" dirty="0">
              <a:latin typeface="Calibri 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Počítačová skříň, základní deska, procesor, RAM, disk, grafická karta, zdroj, porty, </a:t>
            </a:r>
            <a:endParaRPr lang="cs-CZ" sz="2575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 Monitor, Klávesnice, myš, reproduktory, mikrofon, specializované periferie  </a:t>
            </a:r>
          </a:p>
        </p:txBody>
      </p:sp>
    </p:spTree>
    <p:extLst>
      <p:ext uri="{BB962C8B-B14F-4D97-AF65-F5344CB8AC3E}">
        <p14:creationId xmlns:p14="http://schemas.microsoft.com/office/powerpoint/2010/main" val="250911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Počítačová skříň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„Obal“ pro komponenty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  <p:pic>
        <p:nvPicPr>
          <p:cNvPr id="1026" name="Picture 2" descr="be quiet! Pure Base 500DX Black - Počítačová skříň - Hlavní obrázek">
            <a:extLst>
              <a:ext uri="{FF2B5EF4-FFF2-40B4-BE49-F238E27FC236}">
                <a16:creationId xmlns:a16="http://schemas.microsoft.com/office/drawing/2014/main" id="{9278DA5B-C4F0-912A-8D98-4D48F00B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2" y="1825625"/>
            <a:ext cx="2721814" cy="39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76C2-9711-B812-6A7F-B1EC136C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32E60-073E-4914-FA40-BA1BC8D0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Řešení problémů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6D1F0-B096-7362-024B-D01C6F01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 případě dotazů či problémů ohledně předmětu 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e-mail: horakv@mvso.cz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	- konzultační hodiny: po předchozí domluvě</a:t>
            </a:r>
          </a:p>
        </p:txBody>
      </p:sp>
    </p:spTree>
    <p:extLst>
      <p:ext uri="{BB962C8B-B14F-4D97-AF65-F5344CB8AC3E}">
        <p14:creationId xmlns:p14="http://schemas.microsoft.com/office/powerpoint/2010/main" val="1469447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deska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Propojuje ostatní komponenty</a:t>
            </a:r>
          </a:p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Nabízí základní porty </a:t>
            </a:r>
          </a:p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Možnost konektivity </a:t>
            </a:r>
            <a:endParaRPr lang="cs-CZ" sz="2800" dirty="0">
              <a:latin typeface="Calibri "/>
            </a:endParaRPr>
          </a:p>
        </p:txBody>
      </p:sp>
      <p:pic>
        <p:nvPicPr>
          <p:cNvPr id="2050" name="Picture 2" descr="ASUS TUF GAMING A520M-PLUS WIFI - Základní deska - Obrázek 280872842">
            <a:extLst>
              <a:ext uri="{FF2B5EF4-FFF2-40B4-BE49-F238E27FC236}">
                <a16:creationId xmlns:a16="http://schemas.microsoft.com/office/drawing/2014/main" id="{E942458D-85F0-A622-20F6-2DAB3DAE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67" y="1444563"/>
            <a:ext cx="3136733" cy="463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31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Procesor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„Mozek“ počítače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Rozlišujeme: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Počet jader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Takt</a:t>
            </a:r>
          </a:p>
        </p:txBody>
      </p:sp>
      <p:pic>
        <p:nvPicPr>
          <p:cNvPr id="3076" name="Picture 4" descr="Učebnice HW - Procesory">
            <a:extLst>
              <a:ext uri="{FF2B5EF4-FFF2-40B4-BE49-F238E27FC236}">
                <a16:creationId xmlns:a16="http://schemas.microsoft.com/office/drawing/2014/main" id="{5693053B-16F6-FEE4-0B53-DEB69DFC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59" y="2821598"/>
            <a:ext cx="3800841" cy="28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4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RAM – operační paměť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Využívá se pro aktuální výpočty</a:t>
            </a:r>
          </a:p>
          <a:p>
            <a:pPr algn="just">
              <a:buClrTx/>
            </a:pPr>
            <a:r>
              <a:rPr lang="cs-CZ" sz="2800" dirty="0">
                <a:latin typeface="Calibri "/>
                <a:cs typeface="Times New Roman" panose="02020603050405020304" pitchFamily="18" charset="0"/>
              </a:rPr>
              <a:t> Rozlišujeme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  <a:cs typeface="Times New Roman" panose="02020603050405020304" pitchFamily="18" charset="0"/>
              </a:rPr>
              <a:t> Velikost paměti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  <a:cs typeface="Times New Roman" panose="02020603050405020304" pitchFamily="18" charset="0"/>
              </a:rPr>
              <a:t> Takt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4100" name="Picture 4" descr="Kingston FURY 32GB KIT DDR4 3200MHz CL16 Beast Black - Operační paměť - Hlavní obrázek">
            <a:extLst>
              <a:ext uri="{FF2B5EF4-FFF2-40B4-BE49-F238E27FC236}">
                <a16:creationId xmlns:a16="http://schemas.microsoft.com/office/drawing/2014/main" id="{308136DB-3A74-0F36-FBE4-CC96A515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00" y="3077904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5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Uložiště pro data uživate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</a:p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HDD x SSD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Rozlišujeme</a:t>
            </a:r>
          </a:p>
          <a:p>
            <a:pPr lvl="1" algn="just">
              <a:buClrTx/>
            </a:pPr>
            <a:r>
              <a:rPr lang="cs-CZ" sz="2575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Kapaci</a:t>
            </a:r>
            <a:r>
              <a:rPr lang="cs-CZ" sz="2575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Rychlost čtení a zápisu </a:t>
            </a:r>
            <a:endParaRPr lang="cs-CZ" sz="2575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5124" name="Picture 4" descr="HDD vs SSD ≫ hard drive to choose ≫ SSD Solid Disks">
            <a:extLst>
              <a:ext uri="{FF2B5EF4-FFF2-40B4-BE49-F238E27FC236}">
                <a16:creationId xmlns:a16="http://schemas.microsoft.com/office/drawing/2014/main" id="{2A3EF2F5-39C6-E12B-8CE6-3445DDC0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8" y="3083926"/>
            <a:ext cx="4576011" cy="28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4628442-3FE4-9BCB-9814-E987D995D593}"/>
              </a:ext>
            </a:extLst>
          </p:cNvPr>
          <p:cNvSpPr/>
          <p:nvPr/>
        </p:nvSpPr>
        <p:spPr>
          <a:xfrm>
            <a:off x="6244389" y="3266573"/>
            <a:ext cx="794085" cy="7279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3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Grafická karta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Slouží pro zpracování vizuální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ho výstupu</a:t>
            </a:r>
          </a:p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Integrovaná vs 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edikovaná</a:t>
            </a:r>
          </a:p>
          <a:p>
            <a:pPr marL="0" indent="0" algn="just">
              <a:buClrTx/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6146" name="Picture 2" descr="GAINWARD GeForce RTX 4070 SUPER Ghost 12GB GDDR6X - Grafická karta - Obrázek 282849263">
            <a:extLst>
              <a:ext uri="{FF2B5EF4-FFF2-40B4-BE49-F238E27FC236}">
                <a16:creationId xmlns:a16="http://schemas.microsoft.com/office/drawing/2014/main" id="{07646ADA-A36C-0246-0A43-2E69D958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79" y="3019926"/>
            <a:ext cx="4058164" cy="271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27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Zdroj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Distribuce napájení do celého PC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7172" name="Picture 4" descr="EVOLVEO Pulse 400W černý - Počítačový zdroj - Hlavní obrázek">
            <a:extLst>
              <a:ext uri="{FF2B5EF4-FFF2-40B4-BE49-F238E27FC236}">
                <a16:creationId xmlns:a16="http://schemas.microsoft.com/office/drawing/2014/main" id="{CF2AA0B8-D595-0CB6-C4AF-5B69414D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915557"/>
            <a:ext cx="3607160" cy="31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93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Propojení PC s periferiemi </a:t>
            </a: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8194" name="Picture 2" descr="Porty USB dostanou nové jednodušší značení, na základě rychlosti -  HWCooling.net">
            <a:extLst>
              <a:ext uri="{FF2B5EF4-FFF2-40B4-BE49-F238E27FC236}">
                <a16:creationId xmlns:a16="http://schemas.microsoft.com/office/drawing/2014/main" id="{FEB99CF7-686E-2650-4603-A429970C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87" y="2827421"/>
            <a:ext cx="5006912" cy="33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7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Zobrazovací zařízení </a:t>
            </a:r>
          </a:p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Řešíme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  <a:cs typeface="Times New Roman" panose="02020603050405020304" pitchFamily="18" charset="0"/>
              </a:rPr>
              <a:t> Úhlopříčku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  <a:cs typeface="Times New Roman" panose="02020603050405020304" pitchFamily="18" charset="0"/>
              </a:rPr>
              <a:t> Rozlišení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9218" name="Picture 2" descr="34&quot; Samsung Odyssey G5 - Monitor - Obrazovka 279870628">
            <a:extLst>
              <a:ext uri="{FF2B5EF4-FFF2-40B4-BE49-F238E27FC236}">
                <a16:creationId xmlns:a16="http://schemas.microsoft.com/office/drawing/2014/main" id="{0BE215CD-EB9B-C992-C3EE-4DFE5D60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8131"/>
            <a:ext cx="4385510" cy="34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78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Klávesnice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Vstupní zařízení </a:t>
            </a:r>
          </a:p>
          <a:p>
            <a:pPr marL="0" indent="0" algn="just">
              <a:buClrTx/>
              <a:buNone/>
            </a:pP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10242" name="Picture 2" descr="Rapture X-RAY Outemu Red černá - CZ/SK - Herní klávesnice - Hlavní obrázek">
            <a:extLst>
              <a:ext uri="{FF2B5EF4-FFF2-40B4-BE49-F238E27FC236}">
                <a16:creationId xmlns:a16="http://schemas.microsoft.com/office/drawing/2014/main" id="{66540885-6DF5-514A-E612-5FDD9FFD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00" y="3654714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12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Myš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Vstupní zařízení</a:t>
            </a: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  <p:pic>
        <p:nvPicPr>
          <p:cNvPr id="11266" name="Picture 2" descr="Razer Deathadder V2 X HyperSpeed - Herní myš - Hlavní obrázek">
            <a:extLst>
              <a:ext uri="{FF2B5EF4-FFF2-40B4-BE49-F238E27FC236}">
                <a16:creationId xmlns:a16="http://schemas.microsoft.com/office/drawing/2014/main" id="{AC9F835B-CDDD-6CAB-40AE-678909E9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7" y="2598821"/>
            <a:ext cx="1905028" cy="33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5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01D4-48F7-D013-C52C-1194D53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47A4-64A3-51DC-27F5-301CDF56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7A4D8-3D03-530E-3C26-A1E3D619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Viz sylaby předmětu </a:t>
            </a:r>
          </a:p>
        </p:txBody>
      </p:sp>
    </p:spTree>
    <p:extLst>
      <p:ext uri="{BB962C8B-B14F-4D97-AF65-F5344CB8AC3E}">
        <p14:creationId xmlns:p14="http://schemas.microsoft.com/office/powerpoint/2010/main" val="3275009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Reproduktor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Zvukové výstupní zařízení</a:t>
            </a: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12292" name="Picture 4" descr="Logitech Z207 Black - Reproduktory - Hlavní obrázek">
            <a:extLst>
              <a:ext uri="{FF2B5EF4-FFF2-40B4-BE49-F238E27FC236}">
                <a16:creationId xmlns:a16="http://schemas.microsoft.com/office/drawing/2014/main" id="{F2300B99-DA04-EAA1-76A7-08D14EE4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94" y="2582683"/>
            <a:ext cx="3378367" cy="34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61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Mikrofon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Zvukové vstupní zařízení</a:t>
            </a: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13314" name="Picture 2" descr="Trust Primo - Mikrofon - Hlavní obrázek">
            <a:extLst>
              <a:ext uri="{FF2B5EF4-FFF2-40B4-BE49-F238E27FC236}">
                <a16:creationId xmlns:a16="http://schemas.microsoft.com/office/drawing/2014/main" id="{DB2A045C-E5A0-CE2A-EAA0-1B356737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1" y="2676350"/>
            <a:ext cx="1668228" cy="32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11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Specializované periferie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Vstupní zařízení pro speciální potřeby</a:t>
            </a:r>
            <a:endParaRPr lang="cs-CZ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14340" name="Picture 4" descr="Thrustmaster T.16000M FCS PC - Joystick - Hlavní obrázek">
            <a:extLst>
              <a:ext uri="{FF2B5EF4-FFF2-40B4-BE49-F238E27FC236}">
                <a16:creationId xmlns:a16="http://schemas.microsoft.com/office/drawing/2014/main" id="{593B7E0F-BE55-21DA-15FC-15432C72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11" y="2255246"/>
            <a:ext cx="3403493" cy="39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41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Počítačové sítě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2789496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Počítačové sítě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Dělení počítačových sítí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Síťová zařízení</a:t>
            </a:r>
          </a:p>
        </p:txBody>
      </p:sp>
    </p:spTree>
    <p:extLst>
      <p:ext uri="{BB962C8B-B14F-4D97-AF65-F5344CB8AC3E}">
        <p14:creationId xmlns:p14="http://schemas.microsoft.com/office/powerpoint/2010/main" val="3853116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Počítačová síť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„Systém“, který vznikne vzájemným propojením počítačů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Skládá se z: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Stanice (počítače)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Síťový hardware (síťové karty, kabely,…)</a:t>
            </a: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5715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počítačových sítí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Na základě rozsahu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Podle vztahu mezi uzly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Podle topologie  </a:t>
            </a:r>
            <a:endParaRPr lang="cs-CZ" sz="2575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689074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na základě rozsahu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PAN - </a:t>
            </a:r>
            <a:r>
              <a:rPr lang="en-US" sz="2800" dirty="0">
                <a:latin typeface="Calibri "/>
              </a:rPr>
              <a:t>Personal Area Network, </a:t>
            </a:r>
            <a:r>
              <a:rPr lang="en-US" sz="2800" dirty="0" err="1">
                <a:latin typeface="Calibri "/>
              </a:rPr>
              <a:t>osobní</a:t>
            </a:r>
            <a:r>
              <a:rPr lang="en-US" sz="2800" dirty="0">
                <a:latin typeface="Calibri "/>
              </a:rPr>
              <a:t> </a:t>
            </a:r>
            <a:r>
              <a:rPr lang="en-US" sz="2800" dirty="0" err="1">
                <a:latin typeface="Calibri "/>
              </a:rPr>
              <a:t>síť</a:t>
            </a:r>
            <a:r>
              <a:rPr lang="cs-CZ" sz="2800" dirty="0">
                <a:latin typeface="Calibri "/>
              </a:rPr>
              <a:t> (</a:t>
            </a:r>
            <a:r>
              <a:rPr lang="cs-CZ" sz="2800" dirty="0" err="1">
                <a:latin typeface="Calibri "/>
              </a:rPr>
              <a:t>bluetooth</a:t>
            </a:r>
            <a:r>
              <a:rPr lang="cs-CZ" sz="2800" dirty="0">
                <a:latin typeface="Calibri "/>
              </a:rPr>
              <a:t>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LAN - </a:t>
            </a:r>
            <a:r>
              <a:rPr lang="en-US" sz="2800" dirty="0">
                <a:latin typeface="Calibri "/>
              </a:rPr>
              <a:t>Local Area Network</a:t>
            </a:r>
            <a:r>
              <a:rPr lang="cs-CZ" sz="2800" dirty="0">
                <a:latin typeface="Calibri "/>
              </a:rPr>
              <a:t>,</a:t>
            </a:r>
            <a:r>
              <a:rPr lang="en-US" sz="2800" dirty="0">
                <a:latin typeface="Calibri "/>
              </a:rPr>
              <a:t> </a:t>
            </a:r>
            <a:r>
              <a:rPr lang="en-US" sz="2800" dirty="0" err="1">
                <a:latin typeface="Calibri "/>
              </a:rPr>
              <a:t>lokální</a:t>
            </a:r>
            <a:r>
              <a:rPr lang="en-US" sz="2800" dirty="0">
                <a:latin typeface="Calibri "/>
              </a:rPr>
              <a:t> </a:t>
            </a:r>
            <a:r>
              <a:rPr lang="en-US" sz="2800" dirty="0" err="1">
                <a:latin typeface="Calibri "/>
              </a:rPr>
              <a:t>sí</a:t>
            </a:r>
            <a:r>
              <a:rPr lang="cs-CZ" sz="2800" dirty="0">
                <a:latin typeface="Calibri "/>
              </a:rPr>
              <a:t>ť (wifi)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MAN - </a:t>
            </a:r>
            <a:r>
              <a:rPr lang="it-IT" sz="2800" dirty="0">
                <a:latin typeface="Calibri "/>
              </a:rPr>
              <a:t>Metropolitan Area Network, metropolitní sítě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WAN - </a:t>
            </a:r>
            <a:r>
              <a:rPr lang="en-US" sz="2800" dirty="0">
                <a:latin typeface="Calibri "/>
              </a:rPr>
              <a:t>Wide Area Network – </a:t>
            </a:r>
            <a:r>
              <a:rPr lang="en-US" sz="2800" dirty="0" err="1">
                <a:latin typeface="Calibri "/>
              </a:rPr>
              <a:t>rozsáhlé</a:t>
            </a:r>
            <a:r>
              <a:rPr lang="en-US" sz="2800" dirty="0">
                <a:latin typeface="Calibri "/>
              </a:rPr>
              <a:t> </a:t>
            </a:r>
            <a:r>
              <a:rPr lang="en-US" sz="2800" dirty="0" err="1">
                <a:latin typeface="Calibri "/>
              </a:rPr>
              <a:t>sítě</a:t>
            </a:r>
            <a:endParaRPr lang="cs-CZ" sz="2575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D534B9-BCDF-9565-E237-16CF80D83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2"/>
          <a:stretch/>
        </p:blipFill>
        <p:spPr bwMode="auto">
          <a:xfrm>
            <a:off x="2550695" y="3851801"/>
            <a:ext cx="6368032" cy="2421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960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podle vztahu mezi uzly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Peer-to-Peer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„rovný s rovným“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PC se připojí k tiskárně a lokálně ji sdílí dalším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Klient – Server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Jeden počítač nabízí své služby ostatním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SAN – </a:t>
            </a:r>
            <a:r>
              <a:rPr lang="cs-CZ" sz="2800" dirty="0" err="1">
                <a:latin typeface="Calibri "/>
              </a:rPr>
              <a:t>Storage</a:t>
            </a:r>
            <a:r>
              <a:rPr lang="cs-CZ" sz="2800" dirty="0">
                <a:latin typeface="Calibri "/>
              </a:rPr>
              <a:t> Area Network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síť uložišť</a:t>
            </a:r>
            <a:endParaRPr lang="cs-CZ" sz="2350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74413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podle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Fyzická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Podle reálného propojení zařízení v síti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Kruhové, hvězdicové, …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Logická </a:t>
            </a:r>
            <a:endParaRPr lang="cs-CZ" sz="2350" dirty="0">
              <a:latin typeface="Calibri "/>
            </a:endParaRP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 Na základě komunikace jednotlivých prvků</a:t>
            </a:r>
          </a:p>
          <a:p>
            <a:pPr lvl="1" algn="just">
              <a:buClrTx/>
            </a:pPr>
            <a:r>
              <a:rPr lang="cs-CZ" sz="2350" dirty="0">
                <a:latin typeface="Calibri "/>
              </a:rPr>
              <a:t>Sběrnice, kruh, … 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37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Komunikace ve školním systému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Dva komunikační kanály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Outlook e-mailová adresa (@studenti.mvso.cz)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IS e-mailová adresa (@mail.mvso.cz)</a:t>
            </a:r>
          </a:p>
          <a:p>
            <a:pPr lvl="1" algn="just">
              <a:buClrTx/>
            </a:pP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325943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Síťová zařízení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Umožňují připojení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Rozšiřují síť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Upravují její vlastnosti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580309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Síťová karta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Zprostředkovává komunikaci mezi počítačem a kabelem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Převádí data z podoby, které rozumí počítač, tak aby mohla být přenesena po médiu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Každá síťová karta má svou unikátní MAC adresu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24135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Repeater</a:t>
            </a:r>
            <a:r>
              <a:rPr lang="cs-CZ" sz="4400" dirty="0">
                <a:solidFill>
                  <a:schemeClr val="tx1"/>
                </a:solidFill>
              </a:rPr>
              <a:t> (opakovač)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Slouží k lepšímu pokrytí signálem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Signál přijme, zesílí a odešle dál</a:t>
            </a:r>
          </a:p>
          <a:p>
            <a:pPr>
              <a:buClrTx/>
            </a:pPr>
            <a:r>
              <a:rPr lang="cs-CZ" sz="2800" dirty="0">
                <a:latin typeface="Calibri "/>
              </a:rPr>
              <a:t> Jeho pomocí dostaneme signál do dříve nedostupných oblastí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272776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HUB (rozbočovač)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Slouží k větvení signálu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Dokáže signál jak zesílit, tak upravit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89621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Bridge</a:t>
            </a:r>
            <a:r>
              <a:rPr lang="cs-CZ" sz="4400" dirty="0">
                <a:solidFill>
                  <a:schemeClr val="tx1"/>
                </a:solidFill>
              </a:rPr>
              <a:t> (most)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Zařízení, které propojuje sítě různých standardů</a:t>
            </a:r>
          </a:p>
          <a:p>
            <a:pPr>
              <a:buClrTx/>
            </a:pPr>
            <a:r>
              <a:rPr lang="cs-CZ" sz="2800" dirty="0">
                <a:latin typeface="Calibri "/>
              </a:rPr>
              <a:t> Můžeme se setkat například u prvků chytré domácnosti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060413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Router (směrovač)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Zařízení sloužící k distribuci samotného připojení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 domácnosti známe WIFI routery – „krabičky“, které vytváří WIFI síť a umožňují připojení jednotlivým zařízením k internetu </a:t>
            </a:r>
            <a:endParaRPr lang="cs-CZ" sz="235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17106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758830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5241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BD6E-0FC3-65C1-8A9C-58EF731B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6A6D8-DE11-6328-25B6-EA2658FC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Oslovení v e-mailové komunikaci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226D72-9484-97F6-6071-DA73BB11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46" y="1943100"/>
            <a:ext cx="8766907" cy="4069079"/>
          </a:xfrm>
        </p:spPr>
      </p:pic>
    </p:spTree>
    <p:extLst>
      <p:ext uri="{BB962C8B-B14F-4D97-AF65-F5344CB8AC3E}">
        <p14:creationId xmlns:p14="http://schemas.microsoft.com/office/powerpoint/2010/main" val="117705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VÝZNAM ABSTRAKCE, REPREZENTACE A INTERPRETACE INFORMACÍ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223470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Význam abstrakce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Reprezentace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Interpretace informací </a:t>
            </a:r>
          </a:p>
        </p:txBody>
      </p:sp>
    </p:spTree>
    <p:extLst>
      <p:ext uri="{BB962C8B-B14F-4D97-AF65-F5344CB8AC3E}">
        <p14:creationId xmlns:p14="http://schemas.microsoft.com/office/powerpoint/2010/main" val="35587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ABSTRAKCE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Logická metoda </a:t>
            </a:r>
          </a:p>
          <a:p>
            <a:pPr marL="0" indent="0" algn="just">
              <a:buClrTx/>
              <a:buNone/>
            </a:pPr>
            <a:endParaRPr lang="cs-CZ" sz="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„Určujeme“ důležitost určitých vlastností daného předmětu dle vlastní aktuální potřeby</a:t>
            </a: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  -&gt;  záměrné skrytí informací, které nejsou v dané 		chvíli důležité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229516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2891</TotalTime>
  <Words>1113</Words>
  <Application>Microsoft Office PowerPoint</Application>
  <PresentationFormat>Předvádění na obrazovce (4:3)</PresentationFormat>
  <Paragraphs>231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</vt:lpstr>
      <vt:lpstr>Calibri Light</vt:lpstr>
      <vt:lpstr>Prezentace MVŠO</vt:lpstr>
      <vt:lpstr>Sablona PPT_základní_CZ</vt:lpstr>
      <vt:lpstr>Informatika pro ekonomy  I. blok</vt:lpstr>
      <vt:lpstr>Podmínky pro splnění předmětu </vt:lpstr>
      <vt:lpstr>Řešení problémů</vt:lpstr>
      <vt:lpstr>Doporučená literatura</vt:lpstr>
      <vt:lpstr>Komunikace ve školním systému  </vt:lpstr>
      <vt:lpstr>Oslovení v e-mailové komunikaci</vt:lpstr>
      <vt:lpstr>VÝZNAM ABSTRAKCE, REPREZENTACE A INTERPRETACE INFORMACÍ</vt:lpstr>
      <vt:lpstr>Obsah dnešní přednášky  </vt:lpstr>
      <vt:lpstr>ABSTRAKCE </vt:lpstr>
      <vt:lpstr>Abstrakce = skrytí komplexních detailů a soustředění se jen na ty podstatné vlastnosti </vt:lpstr>
      <vt:lpstr>ABSTRAKCE - příklad </vt:lpstr>
      <vt:lpstr>ABSTRAKCE – v informatice </vt:lpstr>
      <vt:lpstr>Informace x data</vt:lpstr>
      <vt:lpstr>Reprezentace informací</vt:lpstr>
      <vt:lpstr>Reprezentace - příklad</vt:lpstr>
      <vt:lpstr>Číselné soustavy</vt:lpstr>
      <vt:lpstr>Binární soustava</vt:lpstr>
      <vt:lpstr>Interpretace informací </vt:lpstr>
      <vt:lpstr>Interpretace informací </vt:lpstr>
      <vt:lpstr>Interpretace informací </vt:lpstr>
      <vt:lpstr>Interpretace informací </vt:lpstr>
      <vt:lpstr>Základní principy fungování počítače. Hardwarové součásti počítače.</vt:lpstr>
      <vt:lpstr>Obsah dnešní přednášky  </vt:lpstr>
      <vt:lpstr>Architektura počítače</vt:lpstr>
      <vt:lpstr>Von Neumannova architektura</vt:lpstr>
      <vt:lpstr>Von Neumannova architektura</vt:lpstr>
      <vt:lpstr>Hardware a software</vt:lpstr>
      <vt:lpstr>Hardwarové součásti počítače </vt:lpstr>
      <vt:lpstr>Počítačová skříň</vt:lpstr>
      <vt:lpstr>Základní deska</vt:lpstr>
      <vt:lpstr>Procesor </vt:lpstr>
      <vt:lpstr>RAM – operační paměť </vt:lpstr>
      <vt:lpstr>Disk</vt:lpstr>
      <vt:lpstr>Grafická karta</vt:lpstr>
      <vt:lpstr>Zdroj</vt:lpstr>
      <vt:lpstr>Porty</vt:lpstr>
      <vt:lpstr>Monitor</vt:lpstr>
      <vt:lpstr>Klávesnice</vt:lpstr>
      <vt:lpstr>Myš</vt:lpstr>
      <vt:lpstr>Reproduktor</vt:lpstr>
      <vt:lpstr>Mikrofon</vt:lpstr>
      <vt:lpstr>Specializované periferie</vt:lpstr>
      <vt:lpstr>Počítačové sítě</vt:lpstr>
      <vt:lpstr>Obsah dnešní přednášky  </vt:lpstr>
      <vt:lpstr>Počítačová síť</vt:lpstr>
      <vt:lpstr>Dělení počítačových sítí</vt:lpstr>
      <vt:lpstr>Dělení na základě rozsahu </vt:lpstr>
      <vt:lpstr>Dělení podle vztahu mezi uzly</vt:lpstr>
      <vt:lpstr>Dělení podle topologie</vt:lpstr>
      <vt:lpstr>Síťová zařízení </vt:lpstr>
      <vt:lpstr>Síťová karta </vt:lpstr>
      <vt:lpstr>Repeater (opakovač)</vt:lpstr>
      <vt:lpstr>HUB (rozbočovač)</vt:lpstr>
      <vt:lpstr>Bridge (most)</vt:lpstr>
      <vt:lpstr>Router (směrovač)</vt:lpstr>
      <vt:lpstr>Nějaké otázky?</vt:lpstr>
      <vt:lpstr>Děkuji Vám za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Vladimír Horák</cp:lastModifiedBy>
  <cp:revision>133</cp:revision>
  <cp:lastPrinted>2016-09-27T08:46:52Z</cp:lastPrinted>
  <dcterms:created xsi:type="dcterms:W3CDTF">2013-10-07T10:19:46Z</dcterms:created>
  <dcterms:modified xsi:type="dcterms:W3CDTF">2025-09-25T21:18:48Z</dcterms:modified>
</cp:coreProperties>
</file>