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86" r:id="rId4"/>
    <p:sldId id="300" r:id="rId5"/>
    <p:sldId id="301" r:id="rId6"/>
    <p:sldId id="287" r:id="rId7"/>
    <p:sldId id="283" r:id="rId8"/>
    <p:sldId id="294" r:id="rId9"/>
    <p:sldId id="261" r:id="rId10"/>
    <p:sldId id="258" r:id="rId11"/>
    <p:sldId id="29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 H" initials="PH" lastIdx="3" clrIdx="0">
    <p:extLst>
      <p:ext uri="{19B8F6BF-5375-455C-9EA6-DF929625EA0E}">
        <p15:presenceInfo xmlns:p15="http://schemas.microsoft.com/office/powerpoint/2012/main" userId="cf35dabfc95f78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202"/>
    <a:srgbClr val="D1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4" autoAdjust="0"/>
    <p:restoredTop sz="94605" autoAdjust="0"/>
  </p:normalViewPr>
  <p:slideViewPr>
    <p:cSldViewPr snapToGrid="0" snapToObjects="1">
      <p:cViewPr varScale="1">
        <p:scale>
          <a:sx n="123" d="100"/>
          <a:sy n="123" d="100"/>
        </p:scale>
        <p:origin x="4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0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1EB3-18E5-3B48-B1FD-09B9226D6C2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vso.cz/en/erasmusmvso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vso.cz/en/erasmus-partner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rasmusintern.o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657" y="1302099"/>
            <a:ext cx="6718685" cy="1296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t" anchorCtr="0">
            <a:normAutofit/>
          </a:bodyPr>
          <a:lstStyle/>
          <a:p>
            <a:r>
              <a:rPr lang="cs-CZ" sz="4000" b="1" dirty="0">
                <a:solidFill>
                  <a:srgbClr val="D10202"/>
                </a:solidFill>
                <a:cs typeface="Arial"/>
              </a:rPr>
              <a:t>Program Erasmus+ na MVŠO</a:t>
            </a:r>
            <a:br>
              <a:rPr lang="cs-CZ" sz="3000" b="1" dirty="0">
                <a:solidFill>
                  <a:srgbClr val="D10202"/>
                </a:solidFill>
                <a:cs typeface="Arial"/>
              </a:rPr>
            </a:br>
            <a:r>
              <a:rPr lang="cs-CZ" sz="3000" b="1" dirty="0">
                <a:solidFill>
                  <a:srgbClr val="D10202"/>
                </a:solidFill>
                <a:cs typeface="Arial"/>
              </a:rPr>
              <a:t>                       </a:t>
            </a:r>
            <a:endParaRPr lang="en-US" sz="24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19847" y="5357428"/>
            <a:ext cx="6718685" cy="158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100" dirty="0">
              <a:cs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83" y="283439"/>
            <a:ext cx="2984216" cy="85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BC84452-DAFA-4708-A989-E7D4477B0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94" y="2289486"/>
            <a:ext cx="8163612" cy="27041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9C47EA-9840-40AB-854E-EBFCCE6D2E4E}"/>
              </a:ext>
            </a:extLst>
          </p:cNvPr>
          <p:cNvSpPr txBox="1">
            <a:spLocks/>
          </p:cNvSpPr>
          <p:nvPr/>
        </p:nvSpPr>
        <p:spPr>
          <a:xfrm>
            <a:off x="5709242" y="5357428"/>
            <a:ext cx="6718685" cy="158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1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08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Jak se přihlásit</a:t>
            </a:r>
            <a:r>
              <a:rPr lang="en-GB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85740"/>
            <a:ext cx="8229600" cy="4740424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cs-CZ" sz="2200" dirty="0"/>
              <a:t>Přihláška</a:t>
            </a:r>
            <a:r>
              <a:rPr lang="en-GB" sz="2200" dirty="0"/>
              <a:t> + </a:t>
            </a:r>
            <a:r>
              <a:rPr lang="cs-CZ" sz="2200" dirty="0"/>
              <a:t>krátký motivační dopis v angličtině</a:t>
            </a:r>
            <a:endParaRPr lang="en-GB" sz="2200" dirty="0"/>
          </a:p>
          <a:p>
            <a:pPr>
              <a:buBlip>
                <a:blip r:embed="rId2"/>
              </a:buBlip>
            </a:pPr>
            <a:r>
              <a:rPr lang="cs-CZ" sz="2200" b="1" dirty="0">
                <a:solidFill>
                  <a:srgbClr val="C00000"/>
                </a:solidFill>
              </a:rPr>
              <a:t>D</a:t>
            </a:r>
            <a:r>
              <a:rPr lang="en-GB" sz="2200" b="1" dirty="0" err="1">
                <a:solidFill>
                  <a:srgbClr val="C00000"/>
                </a:solidFill>
              </a:rPr>
              <a:t>eadline</a:t>
            </a:r>
            <a:r>
              <a:rPr lang="en-GB" sz="2200" b="1" dirty="0">
                <a:solidFill>
                  <a:srgbClr val="C00000"/>
                </a:solidFill>
              </a:rPr>
              <a:t> </a:t>
            </a:r>
            <a:r>
              <a:rPr lang="cs-CZ" sz="2200" b="1" dirty="0">
                <a:solidFill>
                  <a:srgbClr val="C00000"/>
                </a:solidFill>
              </a:rPr>
              <a:t>pro letní semestr 2024/2025:</a:t>
            </a:r>
            <a:r>
              <a:rPr lang="en-GB" sz="2200" b="1" dirty="0">
                <a:solidFill>
                  <a:srgbClr val="C00000"/>
                </a:solidFill>
              </a:rPr>
              <a:t> </a:t>
            </a:r>
            <a:endParaRPr lang="cs-CZ" sz="2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200" b="1" dirty="0">
                <a:solidFill>
                  <a:srgbClr val="C00000"/>
                </a:solidFill>
              </a:rPr>
              <a:t>	31. 10. 2024</a:t>
            </a:r>
            <a:r>
              <a:rPr lang="en-GB" sz="22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endParaRPr lang="cs-CZ" sz="2200" b="1" dirty="0">
              <a:solidFill>
                <a:srgbClr val="C00000"/>
              </a:solidFill>
            </a:endParaRPr>
          </a:p>
          <a:p>
            <a:pPr>
              <a:buBlip>
                <a:blip r:embed="rId2"/>
              </a:buBlip>
            </a:pPr>
            <a:r>
              <a:rPr lang="cs-CZ" sz="2200" dirty="0"/>
              <a:t>Více informací: </a:t>
            </a:r>
            <a:r>
              <a:rPr lang="cs-CZ" sz="2200" dirty="0">
                <a:solidFill>
                  <a:srgbClr val="C00000"/>
                </a:solidFill>
                <a:hlinkClick r:id="rId3"/>
              </a:rPr>
              <a:t>https://www.mvso.cz/en/erasmusmvso</a:t>
            </a:r>
            <a:endParaRPr lang="cs-CZ" sz="22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cs-CZ" sz="2200" dirty="0">
              <a:solidFill>
                <a:srgbClr val="C0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ABC201E-862C-451B-BBD1-99A458278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505" y="3567416"/>
            <a:ext cx="6667500" cy="2238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229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F97B3B-0938-434D-8D68-FEE022FC7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87" y="3352124"/>
            <a:ext cx="3719592" cy="1238634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330F101-622B-4F8E-9627-70792C5D3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40" y="1394845"/>
            <a:ext cx="8229600" cy="4868017"/>
          </a:xfrm>
        </p:spPr>
        <p:txBody>
          <a:bodyPr/>
          <a:lstStyle/>
          <a:p>
            <a:pPr marL="0" indent="0">
              <a:buClr>
                <a:srgbClr val="92D050"/>
              </a:buClr>
              <a:buNone/>
            </a:pPr>
            <a:r>
              <a:rPr lang="cs-CZ" sz="2400" dirty="0"/>
              <a:t>Otázky</a:t>
            </a:r>
            <a:r>
              <a:rPr lang="en-GB" sz="2400" dirty="0"/>
              <a:t>?</a:t>
            </a:r>
          </a:p>
          <a:p>
            <a:pPr marL="0" indent="0">
              <a:buClr>
                <a:srgbClr val="92D050"/>
              </a:buClr>
              <a:buNone/>
            </a:pPr>
            <a:r>
              <a:rPr lang="cs-CZ" sz="2400" b="1" dirty="0">
                <a:solidFill>
                  <a:srgbClr val="C00000"/>
                </a:solidFill>
              </a:rPr>
              <a:t>vladimira.koutna@mvso.cz</a:t>
            </a:r>
          </a:p>
        </p:txBody>
      </p:sp>
    </p:spTree>
    <p:extLst>
      <p:ext uri="{BB962C8B-B14F-4D97-AF65-F5344CB8AC3E}">
        <p14:creationId xmlns:p14="http://schemas.microsoft.com/office/powerpoint/2010/main" val="45612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5423"/>
            <a:ext cx="8229600" cy="460807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cs-CZ" sz="2400" dirty="0"/>
              <a:t>Vzdělávací program financovaný EU</a:t>
            </a:r>
            <a:endParaRPr lang="en-GB" sz="2400" dirty="0"/>
          </a:p>
          <a:p>
            <a:pPr>
              <a:buBlip>
                <a:blip r:embed="rId2"/>
              </a:buBlip>
            </a:pPr>
            <a:r>
              <a:rPr lang="cs-CZ" sz="2400" dirty="0"/>
              <a:t>Určený především pro studenty, vyučující a VŠ zaměstnance</a:t>
            </a:r>
            <a:endParaRPr lang="en-GB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GB" sz="2400" b="1" dirty="0">
                <a:solidFill>
                  <a:srgbClr val="C00000"/>
                </a:solidFill>
              </a:rPr>
              <a:t>Erasmus+ </a:t>
            </a:r>
            <a:r>
              <a:rPr lang="cs-CZ" sz="2400" b="1" dirty="0">
                <a:solidFill>
                  <a:srgbClr val="C00000"/>
                </a:solidFill>
              </a:rPr>
              <a:t>pro studenty</a:t>
            </a:r>
            <a:endParaRPr lang="en-GB" sz="2400" b="1" dirty="0">
              <a:solidFill>
                <a:srgbClr val="C00000"/>
              </a:solidFill>
            </a:endParaRPr>
          </a:p>
          <a:p>
            <a:pPr lvl="1">
              <a:lnSpc>
                <a:spcPct val="150000"/>
              </a:lnSpc>
              <a:buBlip>
                <a:blip r:embed="rId2"/>
              </a:buBlip>
            </a:pPr>
            <a:r>
              <a:rPr lang="cs-CZ" sz="2400" dirty="0"/>
              <a:t>Studijní pobyty</a:t>
            </a:r>
            <a:endParaRPr lang="en-GB" sz="2400" dirty="0"/>
          </a:p>
          <a:p>
            <a:pPr lvl="1">
              <a:buBlip>
                <a:blip r:embed="rId2"/>
              </a:buBlip>
            </a:pPr>
            <a:r>
              <a:rPr lang="cs-CZ" sz="2400" dirty="0"/>
              <a:t>Praktické stáže</a:t>
            </a:r>
            <a:endParaRPr lang="en-GB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058875E-1085-4EE9-AE3A-B5C9ACF81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629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Co je</a:t>
            </a:r>
            <a:r>
              <a:rPr lang="en-GB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program </a:t>
            </a:r>
            <a:r>
              <a:rPr lang="en-GB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Erasmus+?</a:t>
            </a:r>
          </a:p>
        </p:txBody>
      </p:sp>
    </p:spTree>
    <p:extLst>
      <p:ext uri="{BB962C8B-B14F-4D97-AF65-F5344CB8AC3E}">
        <p14:creationId xmlns:p14="http://schemas.microsoft.com/office/powerpoint/2010/main" val="373995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922518-F8B2-47B7-9CB1-F025B3294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6290" cy="4525963"/>
          </a:xfrm>
        </p:spPr>
        <p:txBody>
          <a:bodyPr/>
          <a:lstStyle/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cs-CZ" sz="2400" dirty="0"/>
              <a:t>Délka od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2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dirty="0"/>
              <a:t>do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12 </a:t>
            </a:r>
            <a:r>
              <a:rPr lang="cs-CZ" sz="2400" b="1" dirty="0">
                <a:solidFill>
                  <a:srgbClr val="C00000"/>
                </a:solidFill>
              </a:rPr>
              <a:t>měsíců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pl-PL" sz="2400" dirty="0"/>
              <a:t>Možné již od </a:t>
            </a:r>
            <a:r>
              <a:rPr lang="pl-PL" sz="2400" b="1" dirty="0">
                <a:solidFill>
                  <a:srgbClr val="C00000"/>
                </a:solidFill>
              </a:rPr>
              <a:t>1. ročníku </a:t>
            </a:r>
            <a:r>
              <a:rPr lang="pl-PL" sz="2400" dirty="0"/>
              <a:t>studia</a:t>
            </a:r>
          </a:p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pl-PL" sz="2400" dirty="0"/>
              <a:t>Přijímající instituce musí být vybrána z našich </a:t>
            </a:r>
            <a:r>
              <a:rPr lang="pl-PL" sz="2400" b="1" dirty="0">
                <a:solidFill>
                  <a:srgbClr val="C00000"/>
                </a:solidFill>
              </a:rPr>
              <a:t>partnerských univerzit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E1171A6-4F34-4660-A73A-065B1BAE1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629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Studijní pobyty</a:t>
            </a:r>
            <a:r>
              <a:rPr lang="en-GB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679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343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C00000"/>
                </a:solidFill>
              </a:rPr>
              <a:t>Partner</a:t>
            </a:r>
            <a:r>
              <a:rPr lang="cs-CZ" sz="2800" b="1" dirty="0" err="1">
                <a:solidFill>
                  <a:srgbClr val="C00000"/>
                </a:solidFill>
              </a:rPr>
              <a:t>ské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>
                <a:solidFill>
                  <a:srgbClr val="C00000"/>
                </a:solidFill>
              </a:rPr>
              <a:t>univerzity</a:t>
            </a:r>
            <a:endParaRPr lang="en-GB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2042" y="1480008"/>
            <a:ext cx="8144758" cy="4581378"/>
          </a:xfrm>
        </p:spPr>
        <p:txBody>
          <a:bodyPr>
            <a:normAutofit/>
          </a:bodyPr>
          <a:lstStyle/>
          <a:p>
            <a:pPr>
              <a:buClr>
                <a:srgbClr val="92D050"/>
              </a:buClr>
              <a:buBlip>
                <a:blip r:embed="rId2"/>
              </a:buBlip>
            </a:pPr>
            <a:endParaRPr lang="cs-CZ" sz="2400" b="1" dirty="0"/>
          </a:p>
          <a:p>
            <a:pPr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/>
              <a:t>43</a:t>
            </a:r>
            <a:r>
              <a:rPr lang="en-GB" sz="2400" b="1" dirty="0"/>
              <a:t> </a:t>
            </a:r>
            <a:r>
              <a:rPr lang="cs-CZ" sz="2400" b="1" dirty="0"/>
              <a:t>univerzit v 17 zemích</a:t>
            </a:r>
          </a:p>
          <a:p>
            <a:pPr marL="0" indent="0">
              <a:buClr>
                <a:srgbClr val="92D050"/>
              </a:buClr>
              <a:buNone/>
            </a:pPr>
            <a:endParaRPr lang="cs-CZ" sz="2400" b="1" dirty="0"/>
          </a:p>
          <a:p>
            <a:pPr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>
                <a:hlinkClick r:id="rId3"/>
              </a:rPr>
              <a:t>https://www.mvso.cz/en/erasmus-partners</a:t>
            </a:r>
            <a:endParaRPr lang="cs-CZ" sz="2400" b="1" dirty="0"/>
          </a:p>
          <a:p>
            <a:pPr marL="0" indent="0">
              <a:buClr>
                <a:srgbClr val="92D050"/>
              </a:buClr>
              <a:buNone/>
            </a:pPr>
            <a:endParaRPr lang="cs-CZ" sz="2400" b="1" dirty="0"/>
          </a:p>
          <a:p>
            <a:pPr marL="0" indent="0">
              <a:buClr>
                <a:srgbClr val="92D050"/>
              </a:buClr>
              <a:buNone/>
            </a:pP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0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796" y="2546493"/>
            <a:ext cx="2842473" cy="828253"/>
          </a:xfrm>
        </p:spPr>
        <p:txBody>
          <a:bodyPr>
            <a:normAutofit fontScale="90000"/>
          </a:bodyPr>
          <a:lstStyle/>
          <a:p>
            <a:pPr algn="l"/>
            <a:r>
              <a:rPr lang="cs-CZ" sz="2700" b="1" dirty="0">
                <a:latin typeface="+mn-lt"/>
                <a:ea typeface="+mn-ea"/>
                <a:cs typeface="+mn-cs"/>
              </a:rPr>
              <a:t>  </a:t>
            </a:r>
            <a:r>
              <a:rPr lang="cs-CZ" sz="2000" b="1" dirty="0">
                <a:latin typeface="+mn-lt"/>
                <a:ea typeface="+mn-ea"/>
                <a:cs typeface="+mn-cs"/>
              </a:rPr>
              <a:t>Belgie</a:t>
            </a:r>
            <a:br>
              <a:rPr lang="cs-CZ" sz="2000" b="1" dirty="0">
                <a:latin typeface="+mn-lt"/>
                <a:ea typeface="+mn-ea"/>
                <a:cs typeface="+mn-cs"/>
              </a:rPr>
            </a:br>
            <a:r>
              <a:rPr lang="cs-CZ" sz="2000" b="1" dirty="0">
                <a:latin typeface="+mn-lt"/>
                <a:ea typeface="+mn-ea"/>
                <a:cs typeface="+mn-cs"/>
              </a:rPr>
              <a:t>   </a:t>
            </a:r>
            <a:r>
              <a:rPr lang="en-GB" sz="2000" dirty="0">
                <a:latin typeface="+mn-lt"/>
                <a:ea typeface="+mn-ea"/>
                <a:cs typeface="+mn-cs"/>
              </a:rPr>
              <a:t>Hasselt University</a:t>
            </a:r>
            <a:br>
              <a:rPr lang="en-GB" sz="2800" dirty="0"/>
            </a:br>
            <a:endParaRPr lang="en-GB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1397" y="5102064"/>
            <a:ext cx="3551653" cy="1143000"/>
          </a:xfrm>
        </p:spPr>
        <p:txBody>
          <a:bodyPr>
            <a:normAutofit fontScale="25000" lnSpcReduction="20000"/>
          </a:bodyPr>
          <a:lstStyle/>
          <a:p>
            <a:pPr>
              <a:buClr>
                <a:srgbClr val="92D050"/>
              </a:buClr>
              <a:buBlip>
                <a:blip r:embed="rId2"/>
              </a:buBlip>
            </a:pPr>
            <a:endParaRPr lang="cs-CZ" sz="2400" b="1" dirty="0"/>
          </a:p>
          <a:p>
            <a:pPr>
              <a:buClr>
                <a:srgbClr val="92D050"/>
              </a:buClr>
              <a:buBlip>
                <a:blip r:embed="rId2"/>
              </a:buBlip>
            </a:pPr>
            <a:endParaRPr lang="cs-CZ" sz="2400" b="1" dirty="0"/>
          </a:p>
          <a:p>
            <a:pPr marL="0" indent="0">
              <a:buClr>
                <a:srgbClr val="92D050"/>
              </a:buClr>
              <a:buNone/>
            </a:pPr>
            <a:endParaRPr lang="cs-CZ" sz="2000" b="1" dirty="0"/>
          </a:p>
          <a:p>
            <a:pPr marL="0" indent="0">
              <a:buClr>
                <a:srgbClr val="92D050"/>
              </a:buClr>
              <a:buNone/>
            </a:pPr>
            <a:r>
              <a:rPr lang="cs-CZ" sz="7200" b="1" dirty="0"/>
              <a:t> Španělsko</a:t>
            </a:r>
            <a:endParaRPr lang="en-GB" sz="7200" b="1" dirty="0"/>
          </a:p>
          <a:p>
            <a:pPr marL="0" indent="0">
              <a:buClr>
                <a:srgbClr val="92D050"/>
              </a:buClr>
              <a:buNone/>
            </a:pPr>
            <a:r>
              <a:rPr lang="cs-CZ" sz="7200" dirty="0"/>
              <a:t> ESERP Business </a:t>
            </a:r>
            <a:r>
              <a:rPr lang="cs-CZ" sz="7200" dirty="0" err="1"/>
              <a:t>School</a:t>
            </a:r>
            <a:r>
              <a:rPr lang="cs-CZ" sz="7200" dirty="0"/>
              <a:t>, Barcelona</a:t>
            </a:r>
            <a:endParaRPr lang="en-GB" sz="7200" dirty="0"/>
          </a:p>
          <a:p>
            <a:pPr marL="0" indent="0">
              <a:buClr>
                <a:srgbClr val="92D050"/>
              </a:buClr>
              <a:buNone/>
            </a:pPr>
            <a:r>
              <a:rPr lang="en-GB" sz="2400" dirty="0"/>
              <a:t>	</a:t>
            </a:r>
          </a:p>
          <a:p>
            <a:pPr marL="0" indent="0">
              <a:buClr>
                <a:srgbClr val="92D050"/>
              </a:buClr>
              <a:buNone/>
            </a:pPr>
            <a:r>
              <a:rPr lang="cs-CZ" sz="2600" dirty="0"/>
              <a:t>	</a:t>
            </a:r>
          </a:p>
          <a:p>
            <a:pPr marL="0" indent="0">
              <a:buClr>
                <a:srgbClr val="92D050"/>
              </a:buClr>
              <a:buNone/>
            </a:pP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DB5537-7394-4D5B-B128-B9BEF828D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98" y="139899"/>
            <a:ext cx="3551653" cy="237137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B254DB0-1324-4695-972B-05DEAEF4281F}"/>
              </a:ext>
            </a:extLst>
          </p:cNvPr>
          <p:cNvSpPr txBox="1"/>
          <p:nvPr/>
        </p:nvSpPr>
        <p:spPr>
          <a:xfrm>
            <a:off x="4739833" y="250868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</a:pPr>
            <a:r>
              <a:rPr lang="cs-CZ" b="1" dirty="0"/>
              <a:t>Řecko</a:t>
            </a:r>
            <a:endParaRPr lang="en-GB" sz="1800" b="1" dirty="0"/>
          </a:p>
          <a:p>
            <a:pPr marL="0" indent="0">
              <a:buClr>
                <a:srgbClr val="92D050"/>
              </a:buClr>
              <a:buNone/>
            </a:pPr>
            <a:r>
              <a:rPr lang="en-GB" sz="1800" dirty="0"/>
              <a:t>University of West Attica, </a:t>
            </a:r>
            <a:r>
              <a:rPr lang="en-GB" sz="1800" dirty="0" err="1"/>
              <a:t>Egaleo</a:t>
            </a:r>
            <a:endParaRPr lang="en-GB" sz="1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C3A8C94-D8C5-47B8-8F1D-4D1C85576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207" y="121975"/>
            <a:ext cx="3557986" cy="237137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19768E-BFD7-4ABD-87B7-1DCFCD5EE4E7}"/>
              </a:ext>
            </a:extLst>
          </p:cNvPr>
          <p:cNvSpPr txBox="1"/>
          <p:nvPr/>
        </p:nvSpPr>
        <p:spPr>
          <a:xfrm>
            <a:off x="4739833" y="5350398"/>
            <a:ext cx="25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92D050"/>
              </a:buClr>
              <a:buNone/>
            </a:pPr>
            <a:r>
              <a:rPr lang="cs-CZ" sz="1800" b="1" dirty="0"/>
              <a:t>Slovinsko</a:t>
            </a:r>
          </a:p>
          <a:p>
            <a:pPr marL="0" indent="0">
              <a:buClr>
                <a:srgbClr val="92D050"/>
              </a:buClr>
              <a:buNone/>
            </a:pPr>
            <a:r>
              <a:rPr lang="en-GB" sz="1800" dirty="0"/>
              <a:t>University of Maribor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99A6E27-58EA-45F9-A3D8-CBFD1DA26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206" y="3194962"/>
            <a:ext cx="3551653" cy="22555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8" name="Picture 4" descr="Barcelona city guide: Where to eat, drink, shop and stay in the Catalan  capital | The Independent">
            <a:extLst>
              <a:ext uri="{FF2B5EF4-FFF2-40B4-BE49-F238E27FC236}">
                <a16:creationId xmlns:a16="http://schemas.microsoft.com/office/drawing/2014/main" id="{5B8027D9-1598-9830-6EAF-7225122B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83" y="3194962"/>
            <a:ext cx="3458082" cy="22555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20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700708-6FB4-416C-B8D2-B942CDF24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7142"/>
            <a:ext cx="8229600" cy="4599022"/>
          </a:xfrm>
        </p:spPr>
        <p:txBody>
          <a:bodyPr>
            <a:normAutofit lnSpcReduction="10000"/>
          </a:bodyPr>
          <a:lstStyle/>
          <a:p>
            <a:pPr algn="just">
              <a:buBlip>
                <a:blip r:embed="rId2"/>
              </a:buBlip>
            </a:pPr>
            <a:r>
              <a:rPr lang="cs-CZ" sz="2400" dirty="0"/>
              <a:t>Délka od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2 </a:t>
            </a:r>
            <a:r>
              <a:rPr lang="cs-CZ" sz="2400" dirty="0"/>
              <a:t>do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12 </a:t>
            </a:r>
            <a:r>
              <a:rPr lang="cs-CZ" sz="2400" b="1" dirty="0">
                <a:solidFill>
                  <a:srgbClr val="C00000"/>
                </a:solidFill>
              </a:rPr>
              <a:t>měsíců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  <a:p>
            <a:pPr algn="just">
              <a:buBlip>
                <a:blip r:embed="rId2"/>
              </a:buBlip>
            </a:pPr>
            <a:r>
              <a:rPr lang="pl-PL" sz="2400" dirty="0"/>
              <a:t>Možné již od </a:t>
            </a:r>
            <a:r>
              <a:rPr lang="pl-PL" sz="2400" b="1" dirty="0">
                <a:solidFill>
                  <a:srgbClr val="C00000"/>
                </a:solidFill>
              </a:rPr>
              <a:t>1. ročníku </a:t>
            </a:r>
            <a:r>
              <a:rPr lang="pl-PL" sz="2400" dirty="0"/>
              <a:t>studia</a:t>
            </a:r>
          </a:p>
          <a:p>
            <a:pPr algn="just">
              <a:buBlip>
                <a:blip r:embed="rId2"/>
              </a:buBlip>
            </a:pPr>
            <a:r>
              <a:rPr lang="cs-CZ" sz="2400" dirty="0">
                <a:hlinkClick r:id="rId3"/>
              </a:rPr>
              <a:t>http://erasmusintern.org/</a:t>
            </a:r>
            <a:endParaRPr lang="cs-CZ" sz="2400" dirty="0"/>
          </a:p>
          <a:p>
            <a:pPr algn="just">
              <a:buBlip>
                <a:blip r:embed="rId2"/>
              </a:buBlip>
            </a:pPr>
            <a:r>
              <a:rPr lang="cs-CZ" sz="2400" dirty="0"/>
              <a:t>Přijímající instituce</a:t>
            </a:r>
            <a:r>
              <a:rPr lang="en-GB" sz="2400" dirty="0"/>
              <a:t> = </a:t>
            </a:r>
            <a:r>
              <a:rPr lang="cs-CZ" sz="2400" dirty="0"/>
              <a:t>jakákoli veřejná nebo soukromá organizace s výjimkou institucí EU</a:t>
            </a:r>
            <a:endParaRPr lang="en-GB" sz="2400" dirty="0"/>
          </a:p>
          <a:p>
            <a:pPr marL="0" indent="0" algn="just">
              <a:buNone/>
            </a:pPr>
            <a:endParaRPr lang="pl-PL" sz="2400" dirty="0"/>
          </a:p>
          <a:p>
            <a:pPr algn="just">
              <a:buBlip>
                <a:blip r:embed="rId2"/>
              </a:buBlip>
            </a:pPr>
            <a:r>
              <a:rPr lang="pl-PL" sz="2400" b="1" dirty="0">
                <a:solidFill>
                  <a:srgbClr val="C00000"/>
                </a:solidFill>
              </a:rPr>
              <a:t>Absolventské stáže</a:t>
            </a:r>
          </a:p>
          <a:p>
            <a:pPr marL="0" indent="0" algn="just">
              <a:buNone/>
            </a:pPr>
            <a:r>
              <a:rPr lang="pl-PL" sz="2400" b="1" dirty="0">
                <a:solidFill>
                  <a:srgbClr val="C00000"/>
                </a:solidFill>
              </a:rPr>
              <a:t>	 </a:t>
            </a:r>
            <a:r>
              <a:rPr lang="pl-PL" sz="2400" dirty="0"/>
              <a:t>– 	absolvent musí být vybrán v průběhu posledního ročníku 		studia</a:t>
            </a:r>
          </a:p>
          <a:p>
            <a:pPr marL="0" indent="0" algn="just">
              <a:buNone/>
            </a:pPr>
            <a:r>
              <a:rPr lang="pl-PL" sz="2400" dirty="0"/>
              <a:t>	 – 	musí být absolvována v průběhu jednoho roku po 				dokončení studia</a:t>
            </a:r>
          </a:p>
          <a:p>
            <a:pPr algn="just">
              <a:buBlip>
                <a:blip r:embed="rId2"/>
              </a:buBlip>
            </a:pP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DBFF4AFA-AD0B-4C73-956F-2F5CA4E6A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400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Praktické stáže</a:t>
            </a:r>
            <a:endParaRPr lang="en-GB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0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340" y="1555424"/>
            <a:ext cx="8229600" cy="45117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4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58F332E-546F-4DB3-A737-692A4210A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400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Finanční podpora</a:t>
            </a:r>
            <a:r>
              <a:rPr lang="en-GB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studijní pobyty</a:t>
            </a:r>
            <a:endParaRPr lang="en-GB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A361D70C-F28D-4EFC-B485-47D6905E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439967"/>
              </p:ext>
            </p:extLst>
          </p:nvPr>
        </p:nvGraphicFramePr>
        <p:xfrm>
          <a:off x="457200" y="1555424"/>
          <a:ext cx="8229600" cy="434020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962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6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793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Belgie, Dánsko, Finsko, Francie, Island, Irsko, Itálie, Lichtenštejnsko, Lucembursko, Německo, Nizozemsko, Norsko, Rakousko, Švédsko</a:t>
                      </a:r>
                      <a:endParaRPr lang="en-GB" sz="1600" noProof="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660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498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Kypr, Estonsko, Lotyšsko, Malta, Portugalsko, Řecko, Slovensko, Slovinsko, Španělsko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600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728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Bulharsko, Chorvatsko, Maďarsko, Litva, Polsko, Rumunsko, Srbsko, Severní Makedonie, Turecko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540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85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340" y="1990846"/>
            <a:ext cx="8229600" cy="40763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4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58F332E-546F-4DB3-A737-692A4210A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400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Finanční podpora – praktické stáže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7D6A612-4CA2-4028-86E1-D63EB4A8A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727644"/>
              </p:ext>
            </p:extLst>
          </p:nvPr>
        </p:nvGraphicFramePr>
        <p:xfrm>
          <a:off x="471340" y="1757003"/>
          <a:ext cx="8229600" cy="4076321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955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023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Belgie, Dánsko, Finsko, Francie, Island, Irsko, Itálie, Lichtenštejnsko, Lucembursko, Německo, Nizozemsko, Norsko, Rakousko, Švédsko</a:t>
                      </a:r>
                      <a:endParaRPr lang="en-GB" sz="1600" noProof="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810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82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Kypr, Estonsko, Lotyšsko, Malta, Portugalsko, Řecko, Slovensko, Slovinsko, Španělsko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750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226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Bulharsko, Chorvatsko, Maďarsko, Litva, Polsko, Rumunsko, Srbsko, Severní Makedonie, Turecko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690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048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</a:rPr>
              <a:t>Proč vyrazit na </a:t>
            </a:r>
            <a:r>
              <a:rPr lang="en-GB" sz="2800" b="1" dirty="0">
                <a:solidFill>
                  <a:srgbClr val="C00000"/>
                </a:solidFill>
              </a:rPr>
              <a:t>Erasmus?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9436"/>
            <a:ext cx="8229600" cy="46367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>
                <a:solidFill>
                  <a:srgbClr val="C00000"/>
                </a:solidFill>
              </a:rPr>
              <a:t>Finanční podpora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cs-CZ" sz="2400" dirty="0"/>
              <a:t>z</a:t>
            </a:r>
            <a:r>
              <a:rPr lang="en-GB" sz="2400" dirty="0"/>
              <a:t> EU</a:t>
            </a: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dirty="0"/>
              <a:t>Zlepšení</a:t>
            </a:r>
            <a:r>
              <a:rPr lang="en-GB" sz="2400" dirty="0"/>
              <a:t> </a:t>
            </a:r>
            <a:r>
              <a:rPr lang="cs-CZ" sz="2400" b="1" dirty="0">
                <a:solidFill>
                  <a:srgbClr val="C00000"/>
                </a:solidFill>
              </a:rPr>
              <a:t>jazykové úrovně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>
                <a:solidFill>
                  <a:srgbClr val="C00000"/>
                </a:solidFill>
              </a:rPr>
              <a:t>Nezávislost &amp; sebevědomí</a:t>
            </a:r>
            <a:endParaRPr lang="en-GB" sz="24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dirty="0"/>
              <a:t>Poznávání odlišných</a:t>
            </a:r>
            <a:r>
              <a:rPr lang="en-GB" sz="2400" dirty="0"/>
              <a:t> </a:t>
            </a:r>
            <a:r>
              <a:rPr lang="cs-CZ" sz="2400" b="1" dirty="0">
                <a:solidFill>
                  <a:srgbClr val="C00000"/>
                </a:solidFill>
              </a:rPr>
              <a:t>kultur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>
                <a:solidFill>
                  <a:srgbClr val="C00000"/>
                </a:solidFill>
              </a:rPr>
              <a:t>Příležitost cestovat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dirty="0"/>
              <a:t>(n</a:t>
            </a:r>
            <a:r>
              <a:rPr lang="cs-CZ" sz="2400" dirty="0"/>
              <a:t>e během výuky </a:t>
            </a:r>
            <a:r>
              <a:rPr lang="en-GB" sz="2400" dirty="0"/>
              <a:t>:)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dirty="0"/>
              <a:t>Zkušenost, která se </a:t>
            </a:r>
            <a:r>
              <a:rPr lang="cs-CZ" sz="2400" b="1" dirty="0">
                <a:solidFill>
                  <a:srgbClr val="C00000"/>
                </a:solidFill>
              </a:rPr>
              <a:t>dobře vyjímá na CV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>
                <a:solidFill>
                  <a:srgbClr val="C00000"/>
                </a:solidFill>
              </a:rPr>
              <a:t>Noví přátelé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cs-CZ" sz="2400" dirty="0"/>
              <a:t>z celého světa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75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419</Words>
  <Application>Microsoft Office PowerPoint</Application>
  <PresentationFormat>Předvádění na obrazovce (4:3)</PresentationFormat>
  <Paragraphs>72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Program Erasmus+ na MVŠO                        </vt:lpstr>
      <vt:lpstr>Co je program Erasmus+?</vt:lpstr>
      <vt:lpstr>Studijní pobyty </vt:lpstr>
      <vt:lpstr>Partnerské univerzity</vt:lpstr>
      <vt:lpstr>  Belgie    Hasselt University </vt:lpstr>
      <vt:lpstr>Praktické stáže</vt:lpstr>
      <vt:lpstr>Finanční podpora – studijní pobyty</vt:lpstr>
      <vt:lpstr>Finanční podpora – praktické stáže</vt:lpstr>
      <vt:lpstr>Proč vyrazit na Erasmus?</vt:lpstr>
      <vt:lpstr>Jak se přihlásit: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Erasmus+ na MVŠO</dc:title>
  <dc:creator>P H</dc:creator>
  <cp:lastModifiedBy>Koutná Vladimíra</cp:lastModifiedBy>
  <cp:revision>93</cp:revision>
  <dcterms:created xsi:type="dcterms:W3CDTF">2019-09-08T14:58:38Z</dcterms:created>
  <dcterms:modified xsi:type="dcterms:W3CDTF">2024-09-06T06:14:15Z</dcterms:modified>
</cp:coreProperties>
</file>