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1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79C04-9676-453C-89AD-69E5E104D743}" type="datetimeFigureOut">
              <a:rPr lang="cs-CZ" smtClean="0"/>
              <a:t>22.11.2024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5634A-6866-4D4C-A341-5A8EFDE01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948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DE39258-309D-D664-B722-0D608B9574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cs-CZ" sz="3200" dirty="0">
                <a:cs typeface="Times New Roman" panose="02020603050405020304" pitchFamily="18" charset="0"/>
              </a:rPr>
              <a:t>Dotazníkové šetření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Ing. Veronika Volfová</a:t>
            </a: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EAE4C-C50E-A501-01F0-56292C966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z="4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D1829D-D69F-23C7-7986-3BBE769C3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i="0" dirty="0">
                <a:effectLst/>
                <a:latin typeface="Arial" panose="020B0604020202020204" pitchFamily="34" charset="0"/>
              </a:rPr>
              <a:t>Úvodní otázky </a:t>
            </a:r>
            <a:r>
              <a:rPr lang="cs-CZ" b="0" i="0" dirty="0">
                <a:effectLst/>
                <a:latin typeface="Arial" panose="020B0604020202020204" pitchFamily="34" charset="0"/>
              </a:rPr>
              <a:t>= start dotazníku, cílem je získání kontaktu s respondentem a získání jeho důvěry.</a:t>
            </a:r>
          </a:p>
          <a:p>
            <a:pPr algn="l"/>
            <a:r>
              <a:rPr lang="cs-CZ" b="1" i="0" dirty="0">
                <a:effectLst/>
                <a:latin typeface="Arial" panose="020B0604020202020204" pitchFamily="34" charset="0"/>
              </a:rPr>
              <a:t>Filtrační otázky </a:t>
            </a:r>
            <a:r>
              <a:rPr lang="cs-CZ" b="0" i="0" dirty="0">
                <a:effectLst/>
                <a:latin typeface="Arial" panose="020B0604020202020204" pitchFamily="34" charset="0"/>
              </a:rPr>
              <a:t>= ověří poskytování správných informací respondenta.</a:t>
            </a:r>
          </a:p>
          <a:p>
            <a:pPr algn="l"/>
            <a:r>
              <a:rPr lang="cs-CZ" b="1" i="0" dirty="0">
                <a:effectLst/>
                <a:latin typeface="Arial" panose="020B0604020202020204" pitchFamily="34" charset="0"/>
              </a:rPr>
              <a:t>Zahřívací otázky </a:t>
            </a:r>
            <a:r>
              <a:rPr lang="cs-CZ" b="0" i="0" dirty="0">
                <a:effectLst/>
                <a:latin typeface="Arial" panose="020B0604020202020204" pitchFamily="34" charset="0"/>
              </a:rPr>
              <a:t>= praktikují postup od obecných otázek ke specifickým.</a:t>
            </a:r>
          </a:p>
          <a:p>
            <a:pPr algn="l"/>
            <a:r>
              <a:rPr lang="cs-CZ" b="1" i="0" dirty="0">
                <a:effectLst/>
                <a:latin typeface="Arial" panose="020B0604020202020204" pitchFamily="34" charset="0"/>
              </a:rPr>
              <a:t>Specifické otázky </a:t>
            </a:r>
            <a:r>
              <a:rPr lang="cs-CZ" b="0" i="0" dirty="0">
                <a:effectLst/>
                <a:latin typeface="Arial" panose="020B0604020202020204" pitchFamily="34" charset="0"/>
              </a:rPr>
              <a:t>= jsou kladeny k objasnění problému.</a:t>
            </a:r>
          </a:p>
          <a:p>
            <a:pPr algn="l"/>
            <a:r>
              <a:rPr lang="cs-CZ" b="1" i="0" dirty="0">
                <a:effectLst/>
                <a:latin typeface="Arial" panose="020B0604020202020204" pitchFamily="34" charset="0"/>
              </a:rPr>
              <a:t>Identifikační otázky </a:t>
            </a:r>
            <a:r>
              <a:rPr lang="cs-CZ" b="0" i="0" dirty="0">
                <a:effectLst/>
                <a:latin typeface="Arial" panose="020B0604020202020204" pitchFamily="34" charset="0"/>
              </a:rPr>
              <a:t>= jsou zaměřené na charakteristiky respondenta.</a:t>
            </a:r>
          </a:p>
          <a:p>
            <a:pPr algn="l"/>
            <a:r>
              <a:rPr lang="cs-CZ" b="1" i="0" dirty="0">
                <a:effectLst/>
                <a:latin typeface="Arial" panose="020B0604020202020204" pitchFamily="34" charset="0"/>
              </a:rPr>
              <a:t>Logická konstrukce </a:t>
            </a:r>
            <a:r>
              <a:rPr lang="cs-CZ" b="0" i="0" dirty="0">
                <a:effectLst/>
                <a:latin typeface="Arial" panose="020B0604020202020204" pitchFamily="34" charset="0"/>
              </a:rPr>
              <a:t>= slet otázek s přijatelně logickou stavbou</a:t>
            </a:r>
          </a:p>
        </p:txBody>
      </p:sp>
    </p:spTree>
    <p:extLst>
      <p:ext uri="{BB962C8B-B14F-4D97-AF65-F5344CB8AC3E}">
        <p14:creationId xmlns:p14="http://schemas.microsoft.com/office/powerpoint/2010/main" val="4243126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D56AD0-5CF8-E1DE-7753-5268B7C3D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OTÁZEK A JEJICH FORMULACE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D47C42-4970-B32C-A0D2-B6D72B140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Při koncipování otázek musí být zvážena i povaha očekávané odpovědi.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Klasifikace otázek:</a:t>
            </a:r>
          </a:p>
          <a:p>
            <a:pPr algn="l"/>
            <a:r>
              <a:rPr lang="cs-CZ" b="1" i="0" dirty="0">
                <a:effectLst/>
                <a:latin typeface="Arial" panose="020B0604020202020204" pitchFamily="34" charset="0"/>
              </a:rPr>
              <a:t>a) Otevřené otázky 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jedná o standardizované otázky s nestandardizovanými odpověďmi,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respondent odpovídá dle svého uvážení, 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tazatel musí odpovědi přesně a důvěrně zaznamenat,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používají se u kvalitativních metod sběru informací,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časově náročný sběr a zpracování informací,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zajímavé odpovědi.</a:t>
            </a:r>
          </a:p>
        </p:txBody>
      </p:sp>
    </p:spTree>
    <p:extLst>
      <p:ext uri="{BB962C8B-B14F-4D97-AF65-F5344CB8AC3E}">
        <p14:creationId xmlns:p14="http://schemas.microsoft.com/office/powerpoint/2010/main" val="914493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D56AD0-5CF8-E1DE-7753-5268B7C3D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D47C42-4970-B32C-A0D2-B6D72B140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b) Uzavřené otázky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jedná se o otázky se standardizovanými odpověďmi,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možné odpovědi jsou v dotazníku vyznačeny a tazatel pouze vyznačí zvolenou odpověď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kroužkování, zatrhávání, ano x ne</a:t>
            </a:r>
          </a:p>
        </p:txBody>
      </p:sp>
    </p:spTree>
    <p:extLst>
      <p:ext uri="{BB962C8B-B14F-4D97-AF65-F5344CB8AC3E}">
        <p14:creationId xmlns:p14="http://schemas.microsoft.com/office/powerpoint/2010/main" val="1590070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D56AD0-5CF8-E1DE-7753-5268B7C3D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PRETESTOVÁNÍ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D47C42-4970-B32C-A0D2-B6D72B140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Dotazník může mít chyby, které by se mohly projevit až v terénu 	je tedy nutné včas odhalit nedostatky dotazníku. 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Odhalení nedostatků v dotazníku je pomocí testovaní dotazníků na vzorku respondentů = PRETESTOVÁNÍ</a:t>
            </a:r>
          </a:p>
          <a:p>
            <a:pPr marL="0" indent="0" algn="l">
              <a:buNone/>
            </a:pPr>
            <a:endParaRPr lang="cs-CZ" b="0" i="0" dirty="0">
              <a:effectLst/>
              <a:latin typeface="Arial" panose="020B0604020202020204" pitchFamily="34" charset="0"/>
            </a:endParaRPr>
          </a:p>
          <a:p>
            <a:pPr algn="l"/>
            <a:r>
              <a:rPr lang="cs-CZ" b="1" i="0" u="sng" dirty="0">
                <a:effectLst/>
                <a:latin typeface="Arial" panose="020B0604020202020204" pitchFamily="34" charset="0"/>
              </a:rPr>
              <a:t>Při </a:t>
            </a:r>
            <a:r>
              <a:rPr lang="cs-CZ" b="1" u="sng" dirty="0" err="1">
                <a:latin typeface="Arial" panose="020B0604020202020204" pitchFamily="34" charset="0"/>
              </a:rPr>
              <a:t>p</a:t>
            </a:r>
            <a:r>
              <a:rPr lang="cs-CZ" b="1" i="0" u="sng" dirty="0" err="1">
                <a:effectLst/>
                <a:latin typeface="Arial" panose="020B0604020202020204" pitchFamily="34" charset="0"/>
              </a:rPr>
              <a:t>retestování</a:t>
            </a:r>
            <a:r>
              <a:rPr lang="cs-CZ" b="1" i="0" u="sng" dirty="0">
                <a:effectLst/>
                <a:latin typeface="Arial" panose="020B0604020202020204" pitchFamily="34" charset="0"/>
              </a:rPr>
              <a:t> dotazníku se ověřuje: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formální stránka dotazníku,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formulace otázek,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problematika zpracování a analýzy údajů,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porovnání plánu výzkumu.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74F0BCF3-35FE-BF60-856C-26B65BC39543}"/>
              </a:ext>
            </a:extLst>
          </p:cNvPr>
          <p:cNvSpPr/>
          <p:nvPr/>
        </p:nvSpPr>
        <p:spPr>
          <a:xfrm>
            <a:off x="814192" y="2304789"/>
            <a:ext cx="375781" cy="100208"/>
          </a:xfrm>
          <a:prstGeom prst="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709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EAE4C-C50E-A501-01F0-56292C966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D1829D-D69F-23C7-7986-3BBE769C3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1. FUNKCE DOTAZNÍKU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2. TVORBA DOTAZNÍKU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3. POSTUP TVORBY DOTAZNÍKU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008601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EAE4C-C50E-A501-01F0-56292C966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1. FUNKCE DOTAZNÍKU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D1829D-D69F-23C7-7986-3BBE769C3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/>
            <a:r>
              <a:rPr lang="cs-CZ" sz="2000" b="0" i="0" dirty="0">
                <a:effectLst/>
                <a:latin typeface="Arial" panose="020B0604020202020204" pitchFamily="34" charset="0"/>
              </a:rPr>
              <a:t>Základní nástroj marketingového výzkumu.</a:t>
            </a:r>
          </a:p>
          <a:p>
            <a:pPr algn="l"/>
            <a:r>
              <a:rPr lang="cs-CZ" sz="2000" b="0" i="0" dirty="0">
                <a:effectLst/>
                <a:latin typeface="Arial" panose="020B0604020202020204" pitchFamily="34" charset="0"/>
              </a:rPr>
              <a:t>Naformulovaný rozvrh k získání a záznamu specifických relevantních informací.</a:t>
            </a:r>
          </a:p>
          <a:p>
            <a:pPr algn="l"/>
            <a:r>
              <a:rPr lang="cs-CZ" sz="2000" b="0" i="0" dirty="0">
                <a:effectLst/>
                <a:latin typeface="Arial" panose="020B0604020202020204" pitchFamily="34" charset="0"/>
              </a:rPr>
              <a:t>Dává respondentovi jasné otázky.</a:t>
            </a:r>
          </a:p>
          <a:p>
            <a:pPr algn="l"/>
            <a:r>
              <a:rPr lang="cs-CZ" sz="2000" b="0" i="0" dirty="0">
                <a:effectLst/>
                <a:latin typeface="Arial" panose="020B0604020202020204" pitchFamily="34" charset="0"/>
              </a:rPr>
              <a:t>Navozuje důvěryhodnou komunikační atmosféru s respondentem.</a:t>
            </a:r>
          </a:p>
          <a:p>
            <a:pPr algn="l"/>
            <a:r>
              <a:rPr lang="cs-CZ" sz="2000" b="0" i="0" dirty="0">
                <a:effectLst/>
                <a:latin typeface="Arial" panose="020B0604020202020204" pitchFamily="34" charset="0"/>
              </a:rPr>
              <a:t>Respondent je ochotný spolupracovat.</a:t>
            </a:r>
          </a:p>
          <a:p>
            <a:pPr algn="l"/>
            <a:r>
              <a:rPr lang="cs-CZ" sz="2000" b="0" i="0" dirty="0">
                <a:effectLst/>
                <a:latin typeface="Arial" panose="020B0604020202020204" pitchFamily="34" charset="0"/>
              </a:rPr>
              <a:t>Poskytuje respondentovi instrukce.</a:t>
            </a:r>
            <a:endParaRPr lang="cs-CZ" sz="2000" dirty="0">
              <a:latin typeface="Arial" panose="020B0604020202020204" pitchFamily="34" charset="0"/>
            </a:endParaRPr>
          </a:p>
          <a:p>
            <a:pPr algn="l"/>
            <a:endParaRPr lang="cs-CZ" sz="2000" b="0" i="0" dirty="0"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cs-CZ" sz="2000" b="0" i="0" dirty="0">
                <a:effectLst/>
                <a:latin typeface="Arial" panose="020B0604020202020204" pitchFamily="34" charset="0"/>
              </a:rPr>
              <a:t>Dotazník se používá pro všechny kvantitativní studie marketingového výzkumu.</a:t>
            </a:r>
          </a:p>
        </p:txBody>
      </p:sp>
    </p:spTree>
    <p:extLst>
      <p:ext uri="{BB962C8B-B14F-4D97-AF65-F5344CB8AC3E}">
        <p14:creationId xmlns:p14="http://schemas.microsoft.com/office/powerpoint/2010/main" val="1078484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EAE4C-C50E-A501-01F0-56292C966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2. TVORBA DOTAZNÍKU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D1829D-D69F-23C7-7986-3BBE769C3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/>
            <a:r>
              <a:rPr lang="cs-CZ" dirty="0">
                <a:effectLst/>
                <a:latin typeface="Arial" panose="020B0604020202020204" pitchFamily="34" charset="0"/>
              </a:rPr>
              <a:t>Zjišťujeme</a:t>
            </a:r>
            <a:r>
              <a:rPr lang="cs-CZ" dirty="0">
                <a:latin typeface="Arial" panose="020B0604020202020204" pitchFamily="34" charset="0"/>
              </a:rPr>
              <a:t>-</a:t>
            </a:r>
            <a:r>
              <a:rPr lang="cs-CZ" dirty="0">
                <a:effectLst/>
                <a:latin typeface="Arial" panose="020B0604020202020204" pitchFamily="34" charset="0"/>
              </a:rPr>
              <a:t>li primární informace dotazováním, je třeba věnovat velkou pozornost tvorbě dotazníku.</a:t>
            </a:r>
          </a:p>
          <a:p>
            <a:pPr rtl="0"/>
            <a:r>
              <a:rPr lang="cs-CZ" dirty="0">
                <a:effectLst/>
                <a:latin typeface="Arial" panose="020B0604020202020204" pitchFamily="34" charset="0"/>
              </a:rPr>
              <a:t>Důležitá je specifikace otázek a dodržování zásad otázek týkajících se důležitosti cíle výzkumu.</a:t>
            </a:r>
          </a:p>
          <a:p>
            <a:pPr rtl="0"/>
            <a:r>
              <a:rPr lang="cs-CZ" dirty="0">
                <a:effectLst/>
                <a:latin typeface="Arial" panose="020B0604020202020204" pitchFamily="34" charset="0"/>
              </a:rPr>
              <a:t>Otázky, které jsou zaměřeny na problémy, které jsou předmětem výzkumu = </a:t>
            </a:r>
            <a:r>
              <a:rPr lang="cs-CZ" b="1" dirty="0">
                <a:effectLst/>
                <a:latin typeface="Arial" panose="020B0604020202020204" pitchFamily="34" charset="0"/>
              </a:rPr>
              <a:t>meritorní otázky</a:t>
            </a:r>
            <a:r>
              <a:rPr lang="cs-CZ" dirty="0">
                <a:effectLst/>
                <a:latin typeface="Arial" panose="020B0604020202020204" pitchFamily="34" charset="0"/>
              </a:rPr>
              <a:t>.</a:t>
            </a:r>
            <a:br>
              <a:rPr lang="cs-CZ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42320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EAE4C-C50E-A501-01F0-56292C966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3. POSTUP TVORBY DOTAZNÍKU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D1829D-D69F-23C7-7986-3BBE769C3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Determinace dat.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Determinace procesu interview.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Stanovení obsahu dotazníku a obsahu otázek.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Určení typu otázek.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Formulování otázek.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Určení struktury dotazníku.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Formální úprava dotazníku.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095156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EAE4C-C50E-A501-01F0-56292C966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z="4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D1829D-D69F-23C7-7986-3BBE769C3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1. DETERMINACE DAT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Stanovení cíle výzkumu.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Sestavení seznamu informací.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Vytvoření konceptu marketingové analýzy.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2. DETERMINACE PROCESU INTERVIEW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Stanovení techniky dotazování v závislosti na zvolené technice dotazování je třeba zvolit vhodný typ dotazníku. Jednotlivé techniky šetření kladou na dotazník rozdílné požadavky.</a:t>
            </a:r>
          </a:p>
        </p:txBody>
      </p:sp>
    </p:spTree>
    <p:extLst>
      <p:ext uri="{BB962C8B-B14F-4D97-AF65-F5344CB8AC3E}">
        <p14:creationId xmlns:p14="http://schemas.microsoft.com/office/powerpoint/2010/main" val="1313830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EAE4C-C50E-A501-01F0-56292C966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z="4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D1829D-D69F-23C7-7986-3BBE769C3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i="0" dirty="0">
                <a:effectLst/>
                <a:latin typeface="Arial" panose="020B0604020202020204" pitchFamily="34" charset="0"/>
              </a:rPr>
              <a:t>3. STANOVENÍ OBSAHU DOTAZNÍKU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Rozhodování o nutnosti otázky.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Porozumění otázce.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Schopnost odpovědět na otázku.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Ochota odpovědět na otázku.</a:t>
            </a:r>
          </a:p>
          <a:p>
            <a:pPr algn="l"/>
            <a:endParaRPr lang="cs-CZ" b="0" i="0" dirty="0">
              <a:effectLst/>
              <a:latin typeface="Arial" panose="020B0604020202020204" pitchFamily="34" charset="0"/>
            </a:endParaRPr>
          </a:p>
          <a:p>
            <a:pPr algn="l"/>
            <a:r>
              <a:rPr lang="cs-CZ" b="1" i="0" dirty="0">
                <a:effectLst/>
                <a:latin typeface="Arial" panose="020B0604020202020204" pitchFamily="34" charset="0"/>
              </a:rPr>
              <a:t>4. URČENÍ TYPU OTÁZEK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otevřené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uzavřené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490478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D1829D-D69F-23C7-7986-3BBE769C3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613775"/>
            <a:ext cx="8064000" cy="5523978"/>
          </a:xfrm>
        </p:spPr>
        <p:txBody>
          <a:bodyPr>
            <a:no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5. FORMULOVÁNÍ OTÁZEK – PRAVIDLA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Používání jednoduchého jazyka.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Používání známého slovníku.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Vyloučení dlouhých otázek.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Specifikace dotazů.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Vyloučení víceznačných slov.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Vyloučení dvojitých otázek.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Vyloučení sugestivních otázek.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Vyloučení zavádějících otázek.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Vyloučení nepříjemných otázek.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Vyloučení odhadů.</a:t>
            </a:r>
          </a:p>
        </p:txBody>
      </p:sp>
    </p:spTree>
    <p:extLst>
      <p:ext uri="{BB962C8B-B14F-4D97-AF65-F5344CB8AC3E}">
        <p14:creationId xmlns:p14="http://schemas.microsoft.com/office/powerpoint/2010/main" val="536116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D1829D-D69F-23C7-7986-3BBE769C3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751562"/>
            <a:ext cx="8064000" cy="5155267"/>
          </a:xfrm>
        </p:spPr>
        <p:txBody>
          <a:bodyPr>
            <a:norm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6. URČENÍ STRUKTURY DOTAZNÍKU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Úvodní otázky.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Filtrační otázky.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Zahřívací otázky.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Specifické otázky.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Identifikační otázky.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Logická konstrukce.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Společensko-demografické rysy.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Otázky by měly být v dotazníku uspořádány tak, aby z hlediska respondenta tvořily určitý logický celek.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Při omnibusovém šetření, kdy je předmětem více témat musí být otázky seskupeny do logických bloků.</a:t>
            </a:r>
          </a:p>
        </p:txBody>
      </p:sp>
    </p:spTree>
    <p:extLst>
      <p:ext uri="{BB962C8B-B14F-4D97-AF65-F5344CB8AC3E}">
        <p14:creationId xmlns:p14="http://schemas.microsoft.com/office/powerpoint/2010/main" val="1054643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E3DCFD5F21B041B3AE0717B9A9367B" ma:contentTypeVersion="7" ma:contentTypeDescription="Vytvoří nový dokument" ma:contentTypeScope="" ma:versionID="56ca39c7ee08788db9c992f6ef8241aa">
  <xsd:schema xmlns:xsd="http://www.w3.org/2001/XMLSchema" xmlns:xs="http://www.w3.org/2001/XMLSchema" xmlns:p="http://schemas.microsoft.com/office/2006/metadata/properties" xmlns:ns2="e5af2723-ed53-4308-af2e-df55c807cb65" xmlns:ns3="8ecbcb86-b731-4611-b369-1887ab3d3c8c" targetNamespace="http://schemas.microsoft.com/office/2006/metadata/properties" ma:root="true" ma:fieldsID="de78ee9b524b3e3be75fd4b4ac60358f" ns2:_="" ns3:_="">
    <xsd:import namespace="e5af2723-ed53-4308-af2e-df55c807cb65"/>
    <xsd:import namespace="8ecbcb86-b731-4611-b369-1887ab3d3c8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af2723-ed53-4308-af2e-df55c807cb6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internalName="SharingHintHash" ma:readOnly="true">
      <xsd:simpleType>
        <xsd:restriction base="dms:Text"/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cbcb86-b731-4611-b369-1887ab3d3c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3CE2964-7F69-4E72-92D7-96CA5FB750D3}">
  <ds:schemaRefs>
    <ds:schemaRef ds:uri="http://schemas.microsoft.com/office/2006/documentManagement/types"/>
    <ds:schemaRef ds:uri="http://purl.org/dc/elements/1.1/"/>
    <ds:schemaRef ds:uri="8ecbcb86-b731-4611-b369-1887ab3d3c8c"/>
    <ds:schemaRef ds:uri="http://schemas.microsoft.com/office/2006/metadata/properties"/>
    <ds:schemaRef ds:uri="http://schemas.microsoft.com/office/infopath/2007/PartnerControls"/>
    <ds:schemaRef ds:uri="http://purl.org/dc/dcmitype/"/>
    <ds:schemaRef ds:uri="e5af2723-ed53-4308-af2e-df55c807cb65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3746FA2-5009-4FCE-A567-A7AC970534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af2723-ed53-4308-af2e-df55c807cb65"/>
    <ds:schemaRef ds:uri="8ecbcb86-b731-4611-b369-1887ab3d3c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1A52299-0A53-4721-B31F-8FA30F2179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MVŠO_sablona_ prezentace_4-3-CZ</Template>
  <TotalTime>14639</TotalTime>
  <Words>551</Words>
  <Application>Microsoft Office PowerPoint</Application>
  <PresentationFormat>Předvádění na obrazovce (4:3)</PresentationFormat>
  <Paragraphs>93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Motiv Office</vt:lpstr>
      <vt:lpstr>Dotazníkové šetření</vt:lpstr>
      <vt:lpstr>OBSAH</vt:lpstr>
      <vt:lpstr>1. FUNKCE DOTAZNÍKU</vt:lpstr>
      <vt:lpstr>2. TVORBA DOTAZNÍKU</vt:lpstr>
      <vt:lpstr>3. POSTUP TVORBY DOTAZNÍKU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TYPY OTÁZEK A JEJICH FORMULACE</vt:lpstr>
      <vt:lpstr>Prezentace aplikace PowerPoint</vt:lpstr>
      <vt:lpstr>PRETESTOVÁNÍ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Podnikové finance II</dc:title>
  <dc:creator>Peterková Jindra</dc:creator>
  <cp:lastModifiedBy>Volfová Veronika</cp:lastModifiedBy>
  <cp:revision>160</cp:revision>
  <dcterms:created xsi:type="dcterms:W3CDTF">2020-09-10T07:22:32Z</dcterms:created>
  <dcterms:modified xsi:type="dcterms:W3CDTF">2024-11-22T13:38:17Z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0x01010050E3DCFD5F21B041B3AE0717B9A9367B</vt:lpwstr>
  </property>
</Properties>
</file>