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2"/>
  </p:notesMasterIdLst>
  <p:sldIdLst>
    <p:sldId id="256" r:id="rId5"/>
    <p:sldId id="335" r:id="rId6"/>
    <p:sldId id="364" r:id="rId7"/>
    <p:sldId id="397" r:id="rId8"/>
    <p:sldId id="398" r:id="rId9"/>
    <p:sldId id="399" r:id="rId10"/>
    <p:sldId id="400" r:id="rId11"/>
    <p:sldId id="401" r:id="rId12"/>
    <p:sldId id="402" r:id="rId13"/>
    <p:sldId id="403" r:id="rId14"/>
    <p:sldId id="404" r:id="rId15"/>
    <p:sldId id="405" r:id="rId16"/>
    <p:sldId id="406" r:id="rId17"/>
    <p:sldId id="407" r:id="rId18"/>
    <p:sldId id="408" r:id="rId19"/>
    <p:sldId id="409" r:id="rId20"/>
    <p:sldId id="416" r:id="rId21"/>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13131"/>
    <a:srgbClr val="CF1F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řední sty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Střední styl 2 – zvýraznění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053" autoAdjust="0"/>
    <p:restoredTop sz="94660"/>
  </p:normalViewPr>
  <p:slideViewPr>
    <p:cSldViewPr snapToGrid="0" showGuides="1">
      <p:cViewPr varScale="1">
        <p:scale>
          <a:sx n="73" d="100"/>
          <a:sy n="73" d="100"/>
        </p:scale>
        <p:origin x="72" y="21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9E8911D7-D713-4BB6-9C4A-A5F888AE424C}" type="datetimeFigureOut">
              <a:rPr lang="cs-CZ" smtClean="0"/>
              <a:t>07.11.2024</a:t>
            </a:fld>
            <a:endParaRPr lang="cs-CZ"/>
          </a:p>
        </p:txBody>
      </p:sp>
      <p:sp>
        <p:nvSpPr>
          <p:cNvPr id="4" name="Zástupný symbol pro obrázek snímk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C7D42FE9-36C2-4B96-9427-000295F887BD}" type="slidenum">
              <a:rPr lang="cs-CZ" smtClean="0"/>
              <a:t>‹#›</a:t>
            </a:fld>
            <a:endParaRPr lang="cs-CZ"/>
          </a:p>
        </p:txBody>
      </p:sp>
    </p:spTree>
    <p:extLst>
      <p:ext uri="{BB962C8B-B14F-4D97-AF65-F5344CB8AC3E}">
        <p14:creationId xmlns:p14="http://schemas.microsoft.com/office/powerpoint/2010/main" val="23652871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C7D42FE9-36C2-4B96-9427-000295F887BD}" type="slidenum">
              <a:rPr lang="cs-CZ" smtClean="0"/>
              <a:t>1</a:t>
            </a:fld>
            <a:endParaRPr lang="cs-CZ"/>
          </a:p>
        </p:txBody>
      </p:sp>
    </p:spTree>
    <p:extLst>
      <p:ext uri="{BB962C8B-B14F-4D97-AF65-F5344CB8AC3E}">
        <p14:creationId xmlns:p14="http://schemas.microsoft.com/office/powerpoint/2010/main" val="6834851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C7D42FE9-36C2-4B96-9427-000295F887BD}" type="slidenum">
              <a:rPr lang="cs-CZ" smtClean="0"/>
              <a:t>2</a:t>
            </a:fld>
            <a:endParaRPr lang="cs-CZ"/>
          </a:p>
        </p:txBody>
      </p:sp>
    </p:spTree>
    <p:extLst>
      <p:ext uri="{BB962C8B-B14F-4D97-AF65-F5344CB8AC3E}">
        <p14:creationId xmlns:p14="http://schemas.microsoft.com/office/powerpoint/2010/main" val="38760591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C7D42FE9-36C2-4B96-9427-000295F887BD}" type="slidenum">
              <a:rPr lang="cs-CZ" smtClean="0"/>
              <a:t>3</a:t>
            </a:fld>
            <a:endParaRPr lang="cs-CZ"/>
          </a:p>
        </p:txBody>
      </p:sp>
    </p:spTree>
    <p:extLst>
      <p:ext uri="{BB962C8B-B14F-4D97-AF65-F5344CB8AC3E}">
        <p14:creationId xmlns:p14="http://schemas.microsoft.com/office/powerpoint/2010/main" val="33931293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C7D42FE9-36C2-4B96-9427-000295F887BD}" type="slidenum">
              <a:rPr lang="cs-CZ" smtClean="0"/>
              <a:t>4</a:t>
            </a:fld>
            <a:endParaRPr lang="cs-CZ"/>
          </a:p>
        </p:txBody>
      </p:sp>
    </p:spTree>
    <p:extLst>
      <p:ext uri="{BB962C8B-B14F-4D97-AF65-F5344CB8AC3E}">
        <p14:creationId xmlns:p14="http://schemas.microsoft.com/office/powerpoint/2010/main" val="7173426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C7D42FE9-36C2-4B96-9427-000295F887BD}" type="slidenum">
              <a:rPr lang="cs-CZ" smtClean="0"/>
              <a:t>8</a:t>
            </a:fld>
            <a:endParaRPr lang="cs-CZ"/>
          </a:p>
        </p:txBody>
      </p:sp>
    </p:spTree>
    <p:extLst>
      <p:ext uri="{BB962C8B-B14F-4D97-AF65-F5344CB8AC3E}">
        <p14:creationId xmlns:p14="http://schemas.microsoft.com/office/powerpoint/2010/main" val="9060126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C7D42FE9-36C2-4B96-9427-000295F887BD}" type="slidenum">
              <a:rPr lang="cs-CZ" smtClean="0"/>
              <a:t>10</a:t>
            </a:fld>
            <a:endParaRPr lang="cs-CZ"/>
          </a:p>
        </p:txBody>
      </p:sp>
    </p:spTree>
    <p:extLst>
      <p:ext uri="{BB962C8B-B14F-4D97-AF65-F5344CB8AC3E}">
        <p14:creationId xmlns:p14="http://schemas.microsoft.com/office/powerpoint/2010/main" val="41613891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C7D42FE9-36C2-4B96-9427-000295F887BD}" type="slidenum">
              <a:rPr lang="cs-CZ" smtClean="0"/>
              <a:t>11</a:t>
            </a:fld>
            <a:endParaRPr lang="cs-CZ"/>
          </a:p>
        </p:txBody>
      </p:sp>
    </p:spTree>
    <p:extLst>
      <p:ext uri="{BB962C8B-B14F-4D97-AF65-F5344CB8AC3E}">
        <p14:creationId xmlns:p14="http://schemas.microsoft.com/office/powerpoint/2010/main" val="17952420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C7D42FE9-36C2-4B96-9427-000295F887BD}" type="slidenum">
              <a:rPr lang="cs-CZ" smtClean="0"/>
              <a:t>15</a:t>
            </a:fld>
            <a:endParaRPr lang="cs-CZ"/>
          </a:p>
        </p:txBody>
      </p:sp>
    </p:spTree>
    <p:extLst>
      <p:ext uri="{BB962C8B-B14F-4D97-AF65-F5344CB8AC3E}">
        <p14:creationId xmlns:p14="http://schemas.microsoft.com/office/powerpoint/2010/main" val="190451470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2" name="Obdélník 11"/>
          <p:cNvSpPr/>
          <p:nvPr userDrawn="1"/>
        </p:nvSpPr>
        <p:spPr>
          <a:xfrm>
            <a:off x="4371278" y="6138250"/>
            <a:ext cx="4776297" cy="6337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pic>
        <p:nvPicPr>
          <p:cNvPr id="7" name="Obrázek 6"/>
          <p:cNvPicPr>
            <a:picLocks noChangeAspect="1"/>
          </p:cNvPicPr>
          <p:nvPr userDrawn="1"/>
        </p:nvPicPr>
        <p:blipFill rotWithShape="1">
          <a:blip r:embed="rId2" cstate="print">
            <a:extLst>
              <a:ext uri="{28A0092B-C50C-407E-A947-70E740481C1C}">
                <a14:useLocalDpi xmlns:a14="http://schemas.microsoft.com/office/drawing/2010/main" val="0"/>
              </a:ext>
            </a:extLst>
          </a:blip>
          <a:srcRect r="23216" b="5584"/>
          <a:stretch/>
        </p:blipFill>
        <p:spPr>
          <a:xfrm>
            <a:off x="5187843" y="1423285"/>
            <a:ext cx="3964866" cy="5447778"/>
          </a:xfrm>
          <a:prstGeom prst="rect">
            <a:avLst/>
          </a:prstGeom>
        </p:spPr>
      </p:pic>
      <p:sp>
        <p:nvSpPr>
          <p:cNvPr id="2" name="Nadpis 1"/>
          <p:cNvSpPr>
            <a:spLocks noGrp="1"/>
          </p:cNvSpPr>
          <p:nvPr>
            <p:ph type="ctrTitle"/>
          </p:nvPr>
        </p:nvSpPr>
        <p:spPr>
          <a:xfrm>
            <a:off x="628650" y="2362672"/>
            <a:ext cx="7886700" cy="2387600"/>
          </a:xfrm>
        </p:spPr>
        <p:txBody>
          <a:bodyPr anchor="b">
            <a:normAutofit/>
          </a:bodyPr>
          <a:lstStyle>
            <a:lvl1pPr algn="l">
              <a:defRPr sz="6000" b="0" cap="all" baseline="0">
                <a:solidFill>
                  <a:srgbClr val="CF1F28"/>
                </a:solidFill>
                <a:latin typeface="+mn-lt"/>
              </a:defRPr>
            </a:lvl1pPr>
          </a:lstStyle>
          <a:p>
            <a:r>
              <a:rPr lang="cs-CZ"/>
              <a:t>Kliknutím lze upravit styl.</a:t>
            </a:r>
            <a:endParaRPr lang="cs-CZ" dirty="0"/>
          </a:p>
        </p:txBody>
      </p:sp>
      <p:sp>
        <p:nvSpPr>
          <p:cNvPr id="3" name="Podnadpis 2"/>
          <p:cNvSpPr>
            <a:spLocks noGrp="1"/>
          </p:cNvSpPr>
          <p:nvPr>
            <p:ph type="subTitle" idx="1"/>
          </p:nvPr>
        </p:nvSpPr>
        <p:spPr>
          <a:xfrm>
            <a:off x="628650" y="4762110"/>
            <a:ext cx="78867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a:t>Kliknutím můžete upravit styl předlohy.</a:t>
            </a:r>
            <a:endParaRPr lang="cs-CZ" dirty="0"/>
          </a:p>
        </p:txBody>
      </p:sp>
      <p:pic>
        <p:nvPicPr>
          <p:cNvPr id="4" name="Obrázek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303557" y="6267816"/>
            <a:ext cx="4571343" cy="230400"/>
          </a:xfrm>
          <a:prstGeom prst="rect">
            <a:avLst/>
          </a:prstGeom>
        </p:spPr>
      </p:pic>
    </p:spTree>
    <p:extLst>
      <p:ext uri="{BB962C8B-B14F-4D97-AF65-F5344CB8AC3E}">
        <p14:creationId xmlns:p14="http://schemas.microsoft.com/office/powerpoint/2010/main" val="385936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3180721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6" y="365125"/>
            <a:ext cx="1971675"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628652" y="365125"/>
            <a:ext cx="5800725"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1054251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atin typeface="+mn-lt"/>
              </a:defRPr>
            </a:lvl1pPr>
          </a:lstStyle>
          <a:p>
            <a:r>
              <a:rPr lang="cs-CZ"/>
              <a:t>Kliknutím lze upravit styl.</a:t>
            </a:r>
            <a:endParaRPr lang="cs-CZ" dirty="0"/>
          </a:p>
        </p:txBody>
      </p:sp>
      <p:sp>
        <p:nvSpPr>
          <p:cNvPr id="3" name="Zástupný symbol pro obsah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094712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Záhlaví části">
    <p:spTree>
      <p:nvGrpSpPr>
        <p:cNvPr id="1" name=""/>
        <p:cNvGrpSpPr/>
        <p:nvPr/>
      </p:nvGrpSpPr>
      <p:grpSpPr>
        <a:xfrm>
          <a:off x="0" y="0"/>
          <a:ext cx="0" cy="0"/>
          <a:chOff x="0" y="0"/>
          <a:chExt cx="0" cy="0"/>
        </a:xfrm>
      </p:grpSpPr>
      <p:sp>
        <p:nvSpPr>
          <p:cNvPr id="7" name="Nadpis 1"/>
          <p:cNvSpPr>
            <a:spLocks noGrp="1"/>
          </p:cNvSpPr>
          <p:nvPr>
            <p:ph type="ctrTitle"/>
          </p:nvPr>
        </p:nvSpPr>
        <p:spPr>
          <a:xfrm>
            <a:off x="628650" y="2362672"/>
            <a:ext cx="7886700" cy="2387600"/>
          </a:xfrm>
        </p:spPr>
        <p:txBody>
          <a:bodyPr anchor="b">
            <a:normAutofit/>
          </a:bodyPr>
          <a:lstStyle>
            <a:lvl1pPr algn="l">
              <a:defRPr sz="4125" b="0" cap="all" baseline="0">
                <a:solidFill>
                  <a:srgbClr val="CF1F28"/>
                </a:solidFill>
                <a:latin typeface="+mn-lt"/>
              </a:defRPr>
            </a:lvl1pPr>
          </a:lstStyle>
          <a:p>
            <a:r>
              <a:rPr lang="cs-CZ"/>
              <a:t>Kliknutím lze upravit styl.</a:t>
            </a:r>
            <a:endParaRPr lang="cs-CZ" dirty="0"/>
          </a:p>
        </p:txBody>
      </p:sp>
      <p:sp>
        <p:nvSpPr>
          <p:cNvPr id="8" name="Podnadpis 2"/>
          <p:cNvSpPr>
            <a:spLocks noGrp="1"/>
          </p:cNvSpPr>
          <p:nvPr>
            <p:ph type="subTitle" idx="1"/>
          </p:nvPr>
        </p:nvSpPr>
        <p:spPr>
          <a:xfrm>
            <a:off x="628650" y="4762110"/>
            <a:ext cx="78867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a:t>Kliknutím můžete upravit styl předlohy.</a:t>
            </a:r>
            <a:endParaRPr lang="cs-CZ" dirty="0"/>
          </a:p>
        </p:txBody>
      </p:sp>
    </p:spTree>
    <p:extLst>
      <p:ext uri="{BB962C8B-B14F-4D97-AF65-F5344CB8AC3E}">
        <p14:creationId xmlns:p14="http://schemas.microsoft.com/office/powerpoint/2010/main" val="1202308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628650" y="1825625"/>
            <a:ext cx="38862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29150" y="1825625"/>
            <a:ext cx="38862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632573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29841" y="365129"/>
            <a:ext cx="7886700" cy="1325563"/>
          </a:xfrm>
        </p:spPr>
        <p:txBody>
          <a:bodyPr/>
          <a:lstStyle/>
          <a:p>
            <a:r>
              <a:rPr lang="cs-CZ"/>
              <a:t>Kliknutím lze upravit styl.</a:t>
            </a:r>
          </a:p>
        </p:txBody>
      </p:sp>
      <p:sp>
        <p:nvSpPr>
          <p:cNvPr id="3" name="Zástupný symbol pro text 2"/>
          <p:cNvSpPr>
            <a:spLocks noGrp="1"/>
          </p:cNvSpPr>
          <p:nvPr>
            <p:ph type="body" idx="1"/>
          </p:nvPr>
        </p:nvSpPr>
        <p:spPr>
          <a:xfrm>
            <a:off x="629842" y="1681163"/>
            <a:ext cx="3868340"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a:t>Po kliknutí můžete upravovat styly textu v předloze.</a:t>
            </a:r>
          </a:p>
        </p:txBody>
      </p:sp>
      <p:sp>
        <p:nvSpPr>
          <p:cNvPr id="4" name="Zástupný symbol pro obsah 3"/>
          <p:cNvSpPr>
            <a:spLocks noGrp="1"/>
          </p:cNvSpPr>
          <p:nvPr>
            <p:ph sz="half" idx="2"/>
          </p:nvPr>
        </p:nvSpPr>
        <p:spPr>
          <a:xfrm>
            <a:off x="629842" y="2505075"/>
            <a:ext cx="3868340"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29152" y="1681163"/>
            <a:ext cx="3887391"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a:t>Po kliknutí můžete upravovat styly textu v předloze.</a:t>
            </a:r>
          </a:p>
        </p:txBody>
      </p:sp>
      <p:sp>
        <p:nvSpPr>
          <p:cNvPr id="6" name="Zástupný symbol pro obsah 5"/>
          <p:cNvSpPr>
            <a:spLocks noGrp="1"/>
          </p:cNvSpPr>
          <p:nvPr>
            <p:ph sz="quarter" idx="4"/>
          </p:nvPr>
        </p:nvSpPr>
        <p:spPr>
          <a:xfrm>
            <a:off x="4629152" y="2505075"/>
            <a:ext cx="3887391"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2694159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Tree>
    <p:extLst>
      <p:ext uri="{BB962C8B-B14F-4D97-AF65-F5344CB8AC3E}">
        <p14:creationId xmlns:p14="http://schemas.microsoft.com/office/powerpoint/2010/main" val="518170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3792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pro obsah 2"/>
          <p:cNvSpPr>
            <a:spLocks noGrp="1"/>
          </p:cNvSpPr>
          <p:nvPr>
            <p:ph idx="1"/>
          </p:nvPr>
        </p:nvSpPr>
        <p:spPr>
          <a:xfrm>
            <a:off x="3887391" y="987430"/>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a:t>Po kliknutí můžete upravovat styly textu v předloze.</a:t>
            </a:r>
          </a:p>
        </p:txBody>
      </p:sp>
    </p:spTree>
    <p:extLst>
      <p:ext uri="{BB962C8B-B14F-4D97-AF65-F5344CB8AC3E}">
        <p14:creationId xmlns:p14="http://schemas.microsoft.com/office/powerpoint/2010/main" val="638602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pro obrázek 2"/>
          <p:cNvSpPr>
            <a:spLocks noGrp="1"/>
          </p:cNvSpPr>
          <p:nvPr>
            <p:ph type="pic" idx="1"/>
          </p:nvPr>
        </p:nvSpPr>
        <p:spPr>
          <a:xfrm>
            <a:off x="3887391" y="987430"/>
            <a:ext cx="4629150" cy="4873625"/>
          </a:xfrm>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cs-CZ"/>
              <a:t>Kliknutím na ikonu přidáte obrázek.</a:t>
            </a:r>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a:t>Po kliknutí můžete upravovat styly textu v předloze.</a:t>
            </a:r>
          </a:p>
        </p:txBody>
      </p:sp>
    </p:spTree>
    <p:extLst>
      <p:ext uri="{BB962C8B-B14F-4D97-AF65-F5344CB8AC3E}">
        <p14:creationId xmlns:p14="http://schemas.microsoft.com/office/powerpoint/2010/main" val="1986417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Obrázek 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5027919" y="6267815"/>
            <a:ext cx="3846981" cy="230400"/>
          </a:xfrm>
          <a:prstGeom prst="rect">
            <a:avLst/>
          </a:prstGeom>
        </p:spPr>
      </p:pic>
      <p:sp>
        <p:nvSpPr>
          <p:cNvPr id="2" name="Zástupný symbol pro nadpis 1"/>
          <p:cNvSpPr>
            <a:spLocks noGrp="1"/>
          </p:cNvSpPr>
          <p:nvPr>
            <p:ph type="title"/>
          </p:nvPr>
        </p:nvSpPr>
        <p:spPr>
          <a:xfrm>
            <a:off x="540000" y="365129"/>
            <a:ext cx="8064000" cy="1325563"/>
          </a:xfrm>
          <a:prstGeom prst="rect">
            <a:avLst/>
          </a:prstGeom>
        </p:spPr>
        <p:txBody>
          <a:bodyPr vert="horz" lIns="91440" tIns="45720" rIns="91440" bIns="45720" rtlCol="0" anchor="ctr">
            <a:noAutofit/>
          </a:bodyPr>
          <a:lstStyle/>
          <a:p>
            <a:r>
              <a:rPr lang="cs-CZ" dirty="0"/>
              <a:t>Kliknutím lze upravit styl.</a:t>
            </a:r>
          </a:p>
        </p:txBody>
      </p:sp>
      <p:sp>
        <p:nvSpPr>
          <p:cNvPr id="3" name="Zástupný symbol pro text 2"/>
          <p:cNvSpPr>
            <a:spLocks noGrp="1"/>
          </p:cNvSpPr>
          <p:nvPr>
            <p:ph type="body" idx="1"/>
          </p:nvPr>
        </p:nvSpPr>
        <p:spPr>
          <a:xfrm>
            <a:off x="540000" y="1825625"/>
            <a:ext cx="8064000" cy="4081204"/>
          </a:xfrm>
          <a:prstGeom prst="rect">
            <a:avLst/>
          </a:prstGeom>
        </p:spPr>
        <p:txBody>
          <a:bodyPr vert="horz" lIns="91440" tIns="45720" rIns="91440" bIns="45720" rtlCol="0">
            <a:norm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7" name="Obdélník 6"/>
          <p:cNvSpPr/>
          <p:nvPr userDrawn="1"/>
        </p:nvSpPr>
        <p:spPr>
          <a:xfrm>
            <a:off x="0" y="5"/>
            <a:ext cx="9144000" cy="123825"/>
          </a:xfrm>
          <a:prstGeom prst="rect">
            <a:avLst/>
          </a:prstGeom>
          <a:solidFill>
            <a:srgbClr val="CF1F2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cs-CZ" sz="1350"/>
          </a:p>
        </p:txBody>
      </p:sp>
    </p:spTree>
    <p:extLst>
      <p:ext uri="{BB962C8B-B14F-4D97-AF65-F5344CB8AC3E}">
        <p14:creationId xmlns:p14="http://schemas.microsoft.com/office/powerpoint/2010/main" val="25319057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783" rtl="0" eaLnBrk="1" latinLnBrk="0" hangingPunct="1">
        <a:lnSpc>
          <a:spcPct val="90000"/>
        </a:lnSpc>
        <a:spcBef>
          <a:spcPct val="0"/>
        </a:spcBef>
        <a:buNone/>
        <a:defRPr sz="4125" b="0" kern="1200" cap="none" baseline="0">
          <a:solidFill>
            <a:srgbClr val="CF1F28"/>
          </a:solidFill>
          <a:latin typeface="+mn-lt"/>
          <a:ea typeface="+mj-ea"/>
          <a:cs typeface="+mj-cs"/>
        </a:defRPr>
      </a:lvl1pPr>
    </p:titleStyle>
    <p:bodyStyle>
      <a:lvl1pPr marL="171446"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2100" kern="1200">
          <a:solidFill>
            <a:srgbClr val="313131"/>
          </a:solidFill>
          <a:latin typeface="+mj-lt"/>
          <a:ea typeface="+mn-ea"/>
          <a:cs typeface="+mn-cs"/>
        </a:defRPr>
      </a:lvl1pPr>
      <a:lvl2pPr marL="514337"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2pPr>
      <a:lvl3pPr marL="857228"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3pPr>
      <a:lvl4pPr marL="1200120"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4pPr>
      <a:lvl5pPr marL="1543012"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ál 3">
            <a:extLst>
              <a:ext uri="{FF2B5EF4-FFF2-40B4-BE49-F238E27FC236}">
                <a16:creationId xmlns:a16="http://schemas.microsoft.com/office/drawing/2014/main" id="{8AB781E9-4334-4CC5-8DB0-F87CC01F11BA}"/>
              </a:ext>
            </a:extLst>
          </p:cNvPr>
          <p:cNvSpPr/>
          <p:nvPr/>
        </p:nvSpPr>
        <p:spPr>
          <a:xfrm>
            <a:off x="628649" y="2192281"/>
            <a:ext cx="8062589" cy="1562469"/>
          </a:xfrm>
          <a:prstGeom prst="ellipse">
            <a:avLst/>
          </a:prstGeom>
          <a:solidFill>
            <a:schemeClr val="bg1">
              <a:lumMod val="85000"/>
            </a:schemeClr>
          </a:solidFill>
          <a:ln>
            <a:solidFill>
              <a:srgbClr val="3131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ln>
                <a:solidFill>
                  <a:sysClr val="windowText" lastClr="000000"/>
                </a:solidFill>
              </a:ln>
            </a:endParaRPr>
          </a:p>
        </p:txBody>
      </p:sp>
      <p:sp>
        <p:nvSpPr>
          <p:cNvPr id="2" name="Nadpis 1"/>
          <p:cNvSpPr>
            <a:spLocks noGrp="1"/>
          </p:cNvSpPr>
          <p:nvPr>
            <p:ph type="ctrTitle"/>
          </p:nvPr>
        </p:nvSpPr>
        <p:spPr>
          <a:xfrm>
            <a:off x="716593" y="998481"/>
            <a:ext cx="7886700" cy="2387600"/>
          </a:xfrm>
        </p:spPr>
        <p:txBody>
          <a:bodyPr>
            <a:normAutofit/>
          </a:bodyPr>
          <a:lstStyle/>
          <a:p>
            <a:pPr algn="ctr"/>
            <a:r>
              <a:rPr lang="cs-CZ" sz="4400" b="1" dirty="0"/>
              <a:t>PODNIKÁNÍ</a:t>
            </a:r>
          </a:p>
        </p:txBody>
      </p:sp>
      <p:sp>
        <p:nvSpPr>
          <p:cNvPr id="3" name="Podnadpis 2"/>
          <p:cNvSpPr>
            <a:spLocks noGrp="1"/>
          </p:cNvSpPr>
          <p:nvPr>
            <p:ph type="subTitle" idx="1"/>
          </p:nvPr>
        </p:nvSpPr>
        <p:spPr>
          <a:xfrm>
            <a:off x="628649" y="4252404"/>
            <a:ext cx="8062589" cy="1242873"/>
          </a:xfrm>
          <a:ln>
            <a:solidFill>
              <a:schemeClr val="tx1"/>
            </a:solidFill>
          </a:ln>
        </p:spPr>
        <p:txBody>
          <a:bodyPr>
            <a:normAutofit fontScale="25000" lnSpcReduction="20000"/>
          </a:bodyPr>
          <a:lstStyle/>
          <a:p>
            <a:pPr algn="ctr"/>
            <a:endParaRPr lang="cs-CZ" sz="3500" b="1" dirty="0">
              <a:solidFill>
                <a:schemeClr val="tx1"/>
              </a:solidFill>
            </a:endParaRPr>
          </a:p>
          <a:p>
            <a:pPr algn="ctr"/>
            <a:r>
              <a:rPr lang="cs-CZ" sz="7400" b="1" dirty="0"/>
              <a:t>T4: Od vymezení nápadu k podnikatelskému záměru</a:t>
            </a:r>
            <a:endParaRPr lang="cs-CZ" sz="7400" b="1" dirty="0">
              <a:solidFill>
                <a:schemeClr val="tx1"/>
              </a:solidFill>
            </a:endParaRPr>
          </a:p>
          <a:p>
            <a:pPr algn="ctr"/>
            <a:r>
              <a:rPr lang="cs-CZ" sz="7400" b="1" dirty="0"/>
              <a:t>doc. Ing. Jindra Peterková, Ph.D.</a:t>
            </a:r>
          </a:p>
          <a:p>
            <a:pPr algn="ctr"/>
            <a:r>
              <a:rPr lang="cs-CZ" sz="7400" b="1" dirty="0"/>
              <a:t>Ing. Veronika Volfová</a:t>
            </a:r>
          </a:p>
          <a:p>
            <a:endParaRPr lang="cs-CZ" b="1" dirty="0"/>
          </a:p>
        </p:txBody>
      </p:sp>
    </p:spTree>
    <p:extLst>
      <p:ext uri="{BB962C8B-B14F-4D97-AF65-F5344CB8AC3E}">
        <p14:creationId xmlns:p14="http://schemas.microsoft.com/office/powerpoint/2010/main" val="26505305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B32F05C2-14FC-4365-BBED-5B0F4356BD21}"/>
              </a:ext>
            </a:extLst>
          </p:cNvPr>
          <p:cNvSpPr>
            <a:spLocks noGrp="1"/>
          </p:cNvSpPr>
          <p:nvPr>
            <p:ph idx="1"/>
          </p:nvPr>
        </p:nvSpPr>
        <p:spPr>
          <a:xfrm>
            <a:off x="540000" y="509047"/>
            <a:ext cx="8064000" cy="5397782"/>
          </a:xfrm>
          <a:ln>
            <a:solidFill>
              <a:schemeClr val="tx1"/>
            </a:solidFill>
          </a:ln>
        </p:spPr>
        <p:txBody>
          <a:bodyPr>
            <a:normAutofit lnSpcReduction="10000"/>
          </a:bodyPr>
          <a:lstStyle/>
          <a:p>
            <a:pPr marL="0" indent="0">
              <a:buNone/>
            </a:pPr>
            <a:r>
              <a:rPr lang="cs-CZ" sz="2400" b="1" dirty="0">
                <a:solidFill>
                  <a:srgbClr val="C00000"/>
                </a:solidFill>
              </a:rPr>
              <a:t>Části modelu </a:t>
            </a:r>
            <a:r>
              <a:rPr lang="cs-CZ" sz="2400" b="1" dirty="0" err="1">
                <a:solidFill>
                  <a:srgbClr val="C00000"/>
                </a:solidFill>
              </a:rPr>
              <a:t>Lean</a:t>
            </a:r>
            <a:r>
              <a:rPr lang="cs-CZ" sz="2400" b="1" dirty="0">
                <a:solidFill>
                  <a:srgbClr val="C00000"/>
                </a:solidFill>
              </a:rPr>
              <a:t> </a:t>
            </a:r>
            <a:r>
              <a:rPr lang="cs-CZ" sz="2400" b="1" dirty="0" err="1">
                <a:solidFill>
                  <a:srgbClr val="C00000"/>
                </a:solidFill>
              </a:rPr>
              <a:t>Canvas</a:t>
            </a:r>
            <a:r>
              <a:rPr lang="cs-CZ" sz="2400" b="1" dirty="0">
                <a:solidFill>
                  <a:srgbClr val="C00000"/>
                </a:solidFill>
              </a:rPr>
              <a:t>:</a:t>
            </a:r>
          </a:p>
          <a:p>
            <a:pPr marL="457200" indent="-457200" algn="just">
              <a:buFont typeface="+mj-lt"/>
              <a:buAutoNum type="arabicPeriod"/>
            </a:pPr>
            <a:r>
              <a:rPr lang="cs-CZ" b="1" dirty="0">
                <a:solidFill>
                  <a:srgbClr val="C00000"/>
                </a:solidFill>
              </a:rPr>
              <a:t>Zákazníci</a:t>
            </a:r>
            <a:r>
              <a:rPr lang="cs-CZ" dirty="0"/>
              <a:t> - ideální je začít definováním zákazníků, ovšem je potřeba rozlišovat „zákazníky“ a „uživatele“ (zákazník platí, uživatel užívá). První vlaštovky představují zákaznickou skupinu, která se nebude bát vyzkoušet produkt jako první. </a:t>
            </a:r>
          </a:p>
          <a:p>
            <a:pPr marL="457200" indent="-457200" algn="just">
              <a:buFont typeface="+mj-lt"/>
              <a:buAutoNum type="arabicPeriod"/>
            </a:pPr>
            <a:r>
              <a:rPr lang="cs-CZ" b="1" dirty="0">
                <a:solidFill>
                  <a:srgbClr val="C00000"/>
                </a:solidFill>
              </a:rPr>
              <a:t>Problém</a:t>
            </a:r>
            <a:r>
              <a:rPr lang="cs-CZ" dirty="0"/>
              <a:t> – dalším krokem je popis problému, kdy jako problém je nutné chápat potřeby zákazníků, které by měl produkt naplňovat. Podkapitola se zabývá otázkou, zda existují alternativy, resp. jakým způsobem problém řešili lidé doposud. </a:t>
            </a:r>
          </a:p>
          <a:p>
            <a:pPr marL="457200" indent="-457200" algn="just">
              <a:buFont typeface="+mj-lt"/>
              <a:buAutoNum type="arabicPeriod"/>
            </a:pPr>
            <a:r>
              <a:rPr lang="cs-CZ" b="1" dirty="0">
                <a:solidFill>
                  <a:srgbClr val="C00000"/>
                </a:solidFill>
              </a:rPr>
              <a:t>Jedinečnost řešení </a:t>
            </a:r>
            <a:r>
              <a:rPr lang="cs-CZ" dirty="0"/>
              <a:t>– jde o nejdůležitější část modelu, shrnuje, jakou unikátní nabídku zákazníkům produkt přináší. Autor by měl být schopen shrnout unikátnost jednoduchou, dobře srozumitelnou větou. </a:t>
            </a:r>
          </a:p>
          <a:p>
            <a:pPr marL="457200" indent="-457200" algn="just">
              <a:buFont typeface="+mj-lt"/>
              <a:buAutoNum type="arabicPeriod"/>
            </a:pPr>
            <a:r>
              <a:rPr lang="cs-CZ" b="1" dirty="0">
                <a:solidFill>
                  <a:srgbClr val="C00000"/>
                </a:solidFill>
              </a:rPr>
              <a:t>Řešení</a:t>
            </a:r>
            <a:r>
              <a:rPr lang="cs-CZ" dirty="0"/>
              <a:t> – spojuje dva předchozí body – zákaznické skupiny a jejich problémy, patří zde popis produktu, jeho vlastnosti a hodnota, kterou přináší. </a:t>
            </a:r>
          </a:p>
        </p:txBody>
      </p:sp>
    </p:spTree>
    <p:extLst>
      <p:ext uri="{BB962C8B-B14F-4D97-AF65-F5344CB8AC3E}">
        <p14:creationId xmlns:p14="http://schemas.microsoft.com/office/powerpoint/2010/main" val="36112114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0C754289-9AE8-436C-8BC7-F9EDA215E935}"/>
              </a:ext>
            </a:extLst>
          </p:cNvPr>
          <p:cNvSpPr>
            <a:spLocks noGrp="1"/>
          </p:cNvSpPr>
          <p:nvPr>
            <p:ph idx="1"/>
          </p:nvPr>
        </p:nvSpPr>
        <p:spPr>
          <a:xfrm>
            <a:off x="540000" y="735291"/>
            <a:ext cx="8064000" cy="5171538"/>
          </a:xfrm>
          <a:ln>
            <a:solidFill>
              <a:schemeClr val="tx1"/>
            </a:solidFill>
          </a:ln>
        </p:spPr>
        <p:txBody>
          <a:bodyPr>
            <a:normAutofit/>
          </a:bodyPr>
          <a:lstStyle/>
          <a:p>
            <a:pPr marL="457200" indent="-457200" algn="just">
              <a:buFont typeface="+mj-lt"/>
              <a:buAutoNum type="arabicPeriod" startAt="5"/>
            </a:pPr>
            <a:r>
              <a:rPr lang="cs-CZ" sz="2400" dirty="0">
                <a:solidFill>
                  <a:srgbClr val="C00000"/>
                </a:solidFill>
              </a:rPr>
              <a:t>Distribuční kanály </a:t>
            </a:r>
            <a:r>
              <a:rPr lang="cs-CZ" sz="2400" dirty="0"/>
              <a:t>– cesty k zákazníkům (marketingová strategie, která definuje, jak se zákazníci o existenci produktu dozvědí a jak se produkt k zákazníkům dostane). </a:t>
            </a:r>
          </a:p>
          <a:p>
            <a:pPr marL="457200" indent="-457200" algn="just">
              <a:buFont typeface="+mj-lt"/>
              <a:buAutoNum type="arabicPeriod" startAt="5"/>
            </a:pPr>
            <a:r>
              <a:rPr lang="cs-CZ" sz="2400" dirty="0">
                <a:solidFill>
                  <a:srgbClr val="C00000"/>
                </a:solidFill>
              </a:rPr>
              <a:t>Zdroje příjmů </a:t>
            </a:r>
            <a:r>
              <a:rPr lang="cs-CZ" sz="2400" dirty="0"/>
              <a:t>– souvisí se zvoleným cenovým modelem (nákladový model, hodnotový přístup, určení horní hranice ceny). 7. Struktura nákladů – zde je nutno zohlednit vše, co představuje nějaký náklad, resp. výdaj.</a:t>
            </a:r>
          </a:p>
          <a:p>
            <a:pPr marL="457200" indent="-457200" algn="just">
              <a:buFont typeface="+mj-lt"/>
              <a:buAutoNum type="arabicPeriod" startAt="5"/>
            </a:pPr>
            <a:r>
              <a:rPr lang="cs-CZ" sz="2400" dirty="0">
                <a:solidFill>
                  <a:srgbClr val="C00000"/>
                </a:solidFill>
              </a:rPr>
              <a:t>Jak měřit úspěch </a:t>
            </a:r>
            <a:r>
              <a:rPr lang="cs-CZ" sz="2400" dirty="0"/>
              <a:t>– stanovení kritérií úspěchu, např. počet zákazníků, tržby aj. </a:t>
            </a:r>
          </a:p>
          <a:p>
            <a:pPr marL="457200" indent="-457200" algn="just">
              <a:buFont typeface="+mj-lt"/>
              <a:buAutoNum type="arabicPeriod" startAt="5"/>
            </a:pPr>
            <a:r>
              <a:rPr lang="cs-CZ" sz="2400" dirty="0">
                <a:solidFill>
                  <a:srgbClr val="C00000"/>
                </a:solidFill>
              </a:rPr>
              <a:t>Nefér výhoda </a:t>
            </a:r>
            <a:r>
              <a:rPr lang="cs-CZ" sz="2400" dirty="0"/>
              <a:t>– něco, co chrání před konkurencí, co nejde snadno kopírovat nebo koupit</a:t>
            </a:r>
          </a:p>
        </p:txBody>
      </p:sp>
    </p:spTree>
    <p:extLst>
      <p:ext uri="{BB962C8B-B14F-4D97-AF65-F5344CB8AC3E}">
        <p14:creationId xmlns:p14="http://schemas.microsoft.com/office/powerpoint/2010/main" val="18803972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BBB06D-BDF2-4FA7-9F3A-970E1BE604A4}"/>
              </a:ext>
            </a:extLst>
          </p:cNvPr>
          <p:cNvSpPr>
            <a:spLocks noGrp="1"/>
          </p:cNvSpPr>
          <p:nvPr>
            <p:ph type="title"/>
          </p:nvPr>
        </p:nvSpPr>
        <p:spPr/>
        <p:txBody>
          <a:bodyPr/>
          <a:lstStyle/>
          <a:p>
            <a:r>
              <a:rPr lang="cs-CZ" sz="3200" dirty="0"/>
              <a:t>Části modelu Business </a:t>
            </a:r>
            <a:r>
              <a:rPr lang="cs-CZ" sz="3200" dirty="0" err="1"/>
              <a:t>Canvas</a:t>
            </a:r>
            <a:endParaRPr lang="cs-CZ" sz="3200" dirty="0"/>
          </a:p>
        </p:txBody>
      </p:sp>
      <p:sp>
        <p:nvSpPr>
          <p:cNvPr id="3" name="Zástupný obsah 2">
            <a:extLst>
              <a:ext uri="{FF2B5EF4-FFF2-40B4-BE49-F238E27FC236}">
                <a16:creationId xmlns:a16="http://schemas.microsoft.com/office/drawing/2014/main" id="{512BE41F-2729-4008-AB19-19C9DD7ED52C}"/>
              </a:ext>
            </a:extLst>
          </p:cNvPr>
          <p:cNvSpPr>
            <a:spLocks noGrp="1"/>
          </p:cNvSpPr>
          <p:nvPr>
            <p:ph idx="1"/>
          </p:nvPr>
        </p:nvSpPr>
        <p:spPr>
          <a:xfrm>
            <a:off x="540000" y="1432874"/>
            <a:ext cx="8064000" cy="4473955"/>
          </a:xfrm>
          <a:ln>
            <a:solidFill>
              <a:schemeClr val="tx1"/>
            </a:solidFill>
          </a:ln>
        </p:spPr>
        <p:txBody>
          <a:bodyPr/>
          <a:lstStyle/>
          <a:p>
            <a:pPr algn="just">
              <a:buFont typeface="Wingdings" panose="05000000000000000000" pitchFamily="2" charset="2"/>
              <a:buChar char="Ø"/>
            </a:pPr>
            <a:r>
              <a:rPr lang="cs-CZ" sz="2400" dirty="0"/>
              <a:t>Hlavním přínosem této koncepce je jednoduché mapování a možnost diskuse, což shledáváme přínosné při práci v mezigeneračním týmu. </a:t>
            </a:r>
          </a:p>
          <a:p>
            <a:pPr algn="just">
              <a:buFont typeface="Wingdings" panose="05000000000000000000" pitchFamily="2" charset="2"/>
              <a:buChar char="Ø"/>
            </a:pPr>
            <a:r>
              <a:rPr lang="cs-CZ" sz="2400" dirty="0"/>
              <a:t>Model i koncepce podporuje aktivní komunikaci a tím, že využívá ikon a grafických prvků, vychází již z Vámi zvládnuté myšlenkové mapy.</a:t>
            </a:r>
          </a:p>
          <a:p>
            <a:pPr algn="just">
              <a:buFont typeface="Wingdings" panose="05000000000000000000" pitchFamily="2" charset="2"/>
              <a:buChar char="Ø"/>
            </a:pPr>
            <a:r>
              <a:rPr lang="cs-CZ" sz="2400" dirty="0"/>
              <a:t>Popisuje celkové nastavení firmy, projektu nebo výrobku z pohledu devíti hlavních oblastí, viz obr. 2.</a:t>
            </a:r>
          </a:p>
          <a:p>
            <a:endParaRPr lang="cs-CZ" dirty="0"/>
          </a:p>
        </p:txBody>
      </p:sp>
    </p:spTree>
    <p:extLst>
      <p:ext uri="{BB962C8B-B14F-4D97-AF65-F5344CB8AC3E}">
        <p14:creationId xmlns:p14="http://schemas.microsoft.com/office/powerpoint/2010/main" val="5188081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971827C0-BA3A-4003-BFDD-3D2EE389100C}"/>
              </a:ext>
            </a:extLst>
          </p:cNvPr>
          <p:cNvSpPr>
            <a:spLocks noGrp="1"/>
          </p:cNvSpPr>
          <p:nvPr>
            <p:ph type="title"/>
          </p:nvPr>
        </p:nvSpPr>
        <p:spPr>
          <a:xfrm>
            <a:off x="540000" y="365129"/>
            <a:ext cx="8064000" cy="1325563"/>
          </a:xfrm>
        </p:spPr>
        <p:txBody>
          <a:bodyPr/>
          <a:lstStyle/>
          <a:p>
            <a:r>
              <a:rPr lang="cs-CZ" sz="2400" dirty="0">
                <a:solidFill>
                  <a:schemeClr val="tx1"/>
                </a:solidFill>
              </a:rPr>
              <a:t>Obr. 2 Model Business </a:t>
            </a:r>
            <a:r>
              <a:rPr lang="cs-CZ" sz="2400" dirty="0" err="1">
                <a:solidFill>
                  <a:schemeClr val="tx1"/>
                </a:solidFill>
              </a:rPr>
              <a:t>Canvas</a:t>
            </a:r>
            <a:endParaRPr lang="en-US" sz="2400" dirty="0">
              <a:solidFill>
                <a:schemeClr val="tx1"/>
              </a:solidFill>
            </a:endParaRPr>
          </a:p>
        </p:txBody>
      </p:sp>
      <p:pic>
        <p:nvPicPr>
          <p:cNvPr id="2" name="Obrázek 1">
            <a:extLst>
              <a:ext uri="{FF2B5EF4-FFF2-40B4-BE49-F238E27FC236}">
                <a16:creationId xmlns:a16="http://schemas.microsoft.com/office/drawing/2014/main" id="{D6346456-00DA-4E9E-B147-4055C13E82E9}"/>
              </a:ext>
            </a:extLst>
          </p:cNvPr>
          <p:cNvPicPr/>
          <p:nvPr/>
        </p:nvPicPr>
        <p:blipFill>
          <a:blip r:embed="rId2" cstate="print"/>
          <a:stretch>
            <a:fillRect/>
          </a:stretch>
        </p:blipFill>
        <p:spPr>
          <a:xfrm>
            <a:off x="1307036" y="1825625"/>
            <a:ext cx="6529927" cy="4081204"/>
          </a:xfrm>
          <a:prstGeom prst="rect">
            <a:avLst/>
          </a:prstGeom>
          <a:noFill/>
        </p:spPr>
      </p:pic>
    </p:spTree>
    <p:extLst>
      <p:ext uri="{BB962C8B-B14F-4D97-AF65-F5344CB8AC3E}">
        <p14:creationId xmlns:p14="http://schemas.microsoft.com/office/powerpoint/2010/main" val="35810642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853A8F1F-7B7F-4AF2-81BF-9C802D72BC5D}"/>
              </a:ext>
            </a:extLst>
          </p:cNvPr>
          <p:cNvSpPr>
            <a:spLocks noGrp="1"/>
          </p:cNvSpPr>
          <p:nvPr>
            <p:ph idx="1"/>
          </p:nvPr>
        </p:nvSpPr>
        <p:spPr>
          <a:xfrm>
            <a:off x="540000" y="725864"/>
            <a:ext cx="8064000" cy="5448693"/>
          </a:xfrm>
          <a:ln>
            <a:solidFill>
              <a:schemeClr val="tx1"/>
            </a:solidFill>
          </a:ln>
        </p:spPr>
        <p:txBody>
          <a:bodyPr>
            <a:normAutofit fontScale="85000" lnSpcReduction="10000"/>
          </a:bodyPr>
          <a:lstStyle/>
          <a:p>
            <a:pPr marL="285750" indent="-285750" algn="just">
              <a:buFont typeface="Arial" panose="020B0604020202020204" pitchFamily="34" charset="0"/>
              <a:buChar char="•"/>
            </a:pPr>
            <a:r>
              <a:rPr lang="cs-CZ" sz="2400" b="1" dirty="0">
                <a:solidFill>
                  <a:srgbClr val="C00000"/>
                </a:solidFill>
              </a:rPr>
              <a:t>Zákaznický segment</a:t>
            </a:r>
            <a:r>
              <a:rPr lang="cs-CZ" sz="2400" dirty="0">
                <a:solidFill>
                  <a:srgbClr val="C00000"/>
                </a:solidFill>
              </a:rPr>
              <a:t>. </a:t>
            </a:r>
            <a:r>
              <a:rPr lang="cs-CZ" sz="2400" dirty="0"/>
              <a:t>Zákazníci jsou nejdůležitější prvky každého projektu či akce, našim úkolem je jim porozumět. Měli byste být schopni si zákazníka představit, charakterizovat ho.</a:t>
            </a:r>
          </a:p>
          <a:p>
            <a:pPr marL="285750" indent="-285750" algn="just">
              <a:buFont typeface="Arial" panose="020B0604020202020204" pitchFamily="34" charset="0"/>
              <a:buChar char="•"/>
            </a:pPr>
            <a:r>
              <a:rPr lang="cs-CZ" sz="2400" b="1" dirty="0">
                <a:solidFill>
                  <a:srgbClr val="C00000"/>
                </a:solidFill>
              </a:rPr>
              <a:t>Hodnotová nabídka</a:t>
            </a:r>
            <a:r>
              <a:rPr lang="cs-CZ" sz="2400" dirty="0">
                <a:solidFill>
                  <a:srgbClr val="C00000"/>
                </a:solidFill>
              </a:rPr>
              <a:t>. </a:t>
            </a:r>
            <a:r>
              <a:rPr lang="cs-CZ" sz="2400" dirty="0"/>
              <a:t>Blok přestavuje naši nabídku pro zvolený segment zákazníků. Tato nabídka může být vyjádřena kvalitativně (např.: zkušenosti zákazníků, inovativnost, design výsledného produktu), tak kvantitativně (např.: cena, čas obsluhy, objem produkce). Odpovídáme na otázky, jakou hodnotu zákazníkovi nabízíme a jaké zákazníkovi problémy chceme řešit.</a:t>
            </a:r>
          </a:p>
          <a:p>
            <a:pPr marL="285750" indent="-285750" algn="just">
              <a:buFont typeface="Arial" panose="020B0604020202020204" pitchFamily="34" charset="0"/>
              <a:buChar char="•"/>
            </a:pPr>
            <a:r>
              <a:rPr lang="cs-CZ" sz="2400" b="1" dirty="0">
                <a:solidFill>
                  <a:srgbClr val="C00000"/>
                </a:solidFill>
              </a:rPr>
              <a:t>Distribuční kanály</a:t>
            </a:r>
            <a:r>
              <a:rPr lang="cs-CZ" sz="2400" dirty="0">
                <a:solidFill>
                  <a:srgbClr val="C00000"/>
                </a:solidFill>
              </a:rPr>
              <a:t>. </a:t>
            </a:r>
            <a:r>
              <a:rPr lang="cs-CZ" sz="2400" dirty="0"/>
              <a:t>Tato část odpovídá na otázku, jak se naše řešení dostane k zákazníkovi. Jaký typ komunikace využijeme, jaké distribuční kanály budou osloveny, zda využijeme nových technologií či netradičních způsobů distribuce. </a:t>
            </a:r>
          </a:p>
          <a:p>
            <a:pPr marL="285750" indent="-285750" algn="just">
              <a:buFont typeface="Arial" panose="020B0604020202020204" pitchFamily="34" charset="0"/>
              <a:buChar char="•"/>
            </a:pPr>
            <a:r>
              <a:rPr lang="cs-CZ" sz="2400" b="1" dirty="0">
                <a:solidFill>
                  <a:srgbClr val="C00000"/>
                </a:solidFill>
              </a:rPr>
              <a:t>Vztah k zákazníkům</a:t>
            </a:r>
            <a:r>
              <a:rPr lang="cs-CZ" sz="2400" dirty="0">
                <a:solidFill>
                  <a:srgbClr val="C00000"/>
                </a:solidFill>
              </a:rPr>
              <a:t>. </a:t>
            </a:r>
            <a:r>
              <a:rPr lang="cs-CZ" sz="2400" dirty="0"/>
              <a:t>Zde popisujeme různé modely vztahů se zákazníkem s cílem získat nové. Rovněž dbá na to, jak si zákazníky udržet.</a:t>
            </a:r>
          </a:p>
          <a:p>
            <a:pPr marL="285750" indent="-285750" algn="just">
              <a:buFont typeface="Arial" panose="020B0604020202020204" pitchFamily="34" charset="0"/>
              <a:buChar char="•"/>
            </a:pPr>
            <a:r>
              <a:rPr lang="cs-CZ" sz="2400" b="1" dirty="0">
                <a:solidFill>
                  <a:srgbClr val="C00000"/>
                </a:solidFill>
              </a:rPr>
              <a:t>Zdroje příjmů</a:t>
            </a:r>
            <a:r>
              <a:rPr lang="cs-CZ" sz="2400" dirty="0">
                <a:solidFill>
                  <a:srgbClr val="C00000"/>
                </a:solidFill>
              </a:rPr>
              <a:t>. </a:t>
            </a:r>
            <a:r>
              <a:rPr lang="cs-CZ" sz="2400" dirty="0"/>
              <a:t>Tato část popisuje základní způsob, jak bude projekt podporován – za jakou cenu bude řešení prodáváno.  Je možno využít odlišných cenových modelů, jako, smlouvání, aukce, nabídky množstevních slev.</a:t>
            </a:r>
          </a:p>
          <a:p>
            <a:endParaRPr lang="cs-CZ" dirty="0"/>
          </a:p>
        </p:txBody>
      </p:sp>
    </p:spTree>
    <p:extLst>
      <p:ext uri="{BB962C8B-B14F-4D97-AF65-F5344CB8AC3E}">
        <p14:creationId xmlns:p14="http://schemas.microsoft.com/office/powerpoint/2010/main" val="40700358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60081504-9DA5-48A2-808A-29D5DC30BCD8}"/>
              </a:ext>
            </a:extLst>
          </p:cNvPr>
          <p:cNvSpPr>
            <a:spLocks noGrp="1"/>
          </p:cNvSpPr>
          <p:nvPr>
            <p:ph idx="1"/>
          </p:nvPr>
        </p:nvSpPr>
        <p:spPr>
          <a:xfrm>
            <a:off x="540000" y="527900"/>
            <a:ext cx="8064000" cy="5542961"/>
          </a:xfrm>
          <a:ln>
            <a:solidFill>
              <a:schemeClr val="tx1"/>
            </a:solidFill>
          </a:ln>
        </p:spPr>
        <p:txBody>
          <a:bodyPr>
            <a:normAutofit fontScale="92500" lnSpcReduction="10000"/>
          </a:bodyPr>
          <a:lstStyle/>
          <a:p>
            <a:pPr marL="285750" indent="-285750" algn="just">
              <a:buFont typeface="Arial" panose="020B0604020202020204" pitchFamily="34" charset="0"/>
              <a:buChar char="•"/>
            </a:pPr>
            <a:r>
              <a:rPr lang="cs-CZ" sz="2400" b="1" dirty="0">
                <a:solidFill>
                  <a:srgbClr val="C00000"/>
                </a:solidFill>
              </a:rPr>
              <a:t>Klíčové zdroje</a:t>
            </a:r>
            <a:r>
              <a:rPr lang="cs-CZ" sz="2400" dirty="0">
                <a:solidFill>
                  <a:srgbClr val="C00000"/>
                </a:solidFill>
              </a:rPr>
              <a:t>. </a:t>
            </a:r>
            <a:r>
              <a:rPr lang="cs-CZ" sz="2400" dirty="0"/>
              <a:t>Zde jsou popsány všechny „ingredience“, které potřebujeme k tomu, aby mohl být produkt či služba nabízena zákazníkovi – např. je ovlivněna Vašimi schopnostmi a dovednostmi, zdroji organizace apod. Tato část tvoří opak k hodnotové nabídce.</a:t>
            </a:r>
          </a:p>
          <a:p>
            <a:pPr marL="285750" indent="-285750" algn="just">
              <a:buFont typeface="Arial" panose="020B0604020202020204" pitchFamily="34" charset="0"/>
              <a:buChar char="•"/>
            </a:pPr>
            <a:r>
              <a:rPr lang="cs-CZ" sz="2400" b="1" dirty="0">
                <a:solidFill>
                  <a:srgbClr val="C00000"/>
                </a:solidFill>
              </a:rPr>
              <a:t>Hlavní aktivity</a:t>
            </a:r>
            <a:r>
              <a:rPr lang="cs-CZ" sz="2400" dirty="0">
                <a:solidFill>
                  <a:srgbClr val="C00000"/>
                </a:solidFill>
              </a:rPr>
              <a:t>. </a:t>
            </a:r>
            <a:r>
              <a:rPr lang="cs-CZ" sz="2400" dirty="0"/>
              <a:t>Nejen zdroje jsou důležité. Zdroje musíme umět použít, aby mohla vzniknout nabídka. Musíme umět popsat, jaké aktivity budeme k tomu potřebovat (např. výroba, koordinace, udržování sítě,…).</a:t>
            </a:r>
          </a:p>
          <a:p>
            <a:pPr marL="285750" indent="-285750" algn="just">
              <a:buFont typeface="Arial" panose="020B0604020202020204" pitchFamily="34" charset="0"/>
              <a:buChar char="•"/>
            </a:pPr>
            <a:r>
              <a:rPr lang="cs-CZ" sz="2400" b="1" dirty="0">
                <a:solidFill>
                  <a:srgbClr val="C00000"/>
                </a:solidFill>
              </a:rPr>
              <a:t>Hlavní obchodní partneři</a:t>
            </a:r>
            <a:r>
              <a:rPr lang="cs-CZ" sz="2400" dirty="0">
                <a:solidFill>
                  <a:srgbClr val="C00000"/>
                </a:solidFill>
              </a:rPr>
              <a:t>. </a:t>
            </a:r>
            <a:r>
              <a:rPr lang="cs-CZ" sz="2400" dirty="0"/>
              <a:t>V této části popisujeme, kdo nám pomáhá s hlavními činnostmi. Kdo je naším obchodním partnerem a jaké má vztahy vůči nám, tj. jaký vliv bude mít i na naše rozhodování při změnách (strategický partner či konkurent).</a:t>
            </a:r>
          </a:p>
          <a:p>
            <a:pPr marL="285750" indent="-285750" algn="just">
              <a:buFont typeface="Arial" panose="020B0604020202020204" pitchFamily="34" charset="0"/>
              <a:buChar char="•"/>
            </a:pPr>
            <a:r>
              <a:rPr lang="cs-CZ" sz="2400" b="1" dirty="0">
                <a:solidFill>
                  <a:srgbClr val="C00000"/>
                </a:solidFill>
              </a:rPr>
              <a:t>Struktura nákladů</a:t>
            </a:r>
            <a:r>
              <a:rPr lang="cs-CZ" sz="2400" dirty="0">
                <a:solidFill>
                  <a:srgbClr val="C00000"/>
                </a:solidFill>
              </a:rPr>
              <a:t>. </a:t>
            </a:r>
            <a:r>
              <a:rPr lang="cs-CZ" sz="2400" dirty="0"/>
              <a:t>Nákladová struktura ovlivňuje v konečném důsledku úspěšnost projektu. V modelech můžeme rozlišit dva základní směry, a to hodnotově řízený přístup, kdy model je zaměřen na necenovou výhodu na trhu a v opačném případě se snažíme snižovat náklady a tím si budovat svou tržní pozici.</a:t>
            </a:r>
          </a:p>
        </p:txBody>
      </p:sp>
    </p:spTree>
    <p:extLst>
      <p:ext uri="{BB962C8B-B14F-4D97-AF65-F5344CB8AC3E}">
        <p14:creationId xmlns:p14="http://schemas.microsoft.com/office/powerpoint/2010/main" val="3977560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67BE93-2340-41B0-B513-38191A5A921E}"/>
              </a:ext>
            </a:extLst>
          </p:cNvPr>
          <p:cNvSpPr>
            <a:spLocks noGrp="1"/>
          </p:cNvSpPr>
          <p:nvPr>
            <p:ph type="title"/>
          </p:nvPr>
        </p:nvSpPr>
        <p:spPr>
          <a:xfrm>
            <a:off x="251521" y="386499"/>
            <a:ext cx="8352479" cy="1285339"/>
          </a:xfrm>
        </p:spPr>
        <p:txBody>
          <a:bodyPr/>
          <a:lstStyle/>
          <a:p>
            <a:r>
              <a:rPr lang="cs-CZ" sz="3200" dirty="0"/>
              <a:t>Srovnání modelů Business </a:t>
            </a:r>
            <a:r>
              <a:rPr lang="cs-CZ" sz="3200" dirty="0" err="1"/>
              <a:t>Canvas</a:t>
            </a:r>
            <a:r>
              <a:rPr lang="cs-CZ" sz="3200" dirty="0"/>
              <a:t>  a </a:t>
            </a:r>
            <a:r>
              <a:rPr lang="cs-CZ" sz="3200" dirty="0" err="1"/>
              <a:t>Lean</a:t>
            </a:r>
            <a:r>
              <a:rPr lang="cs-CZ" sz="3200" dirty="0"/>
              <a:t> </a:t>
            </a:r>
            <a:r>
              <a:rPr lang="cs-CZ" sz="3200" dirty="0" err="1"/>
              <a:t>Canvas</a:t>
            </a:r>
            <a:endParaRPr lang="cs-CZ" sz="3200" dirty="0"/>
          </a:p>
        </p:txBody>
      </p:sp>
      <p:graphicFrame>
        <p:nvGraphicFramePr>
          <p:cNvPr id="4" name="Tabulka 3">
            <a:extLst>
              <a:ext uri="{FF2B5EF4-FFF2-40B4-BE49-F238E27FC236}">
                <a16:creationId xmlns:a16="http://schemas.microsoft.com/office/drawing/2014/main" id="{E4136C94-9CE5-407B-9B95-2F52898A15A2}"/>
              </a:ext>
            </a:extLst>
          </p:cNvPr>
          <p:cNvGraphicFramePr>
            <a:graphicFrameLocks noGrp="1"/>
          </p:cNvGraphicFramePr>
          <p:nvPr>
            <p:extLst>
              <p:ext uri="{D42A27DB-BD31-4B8C-83A1-F6EECF244321}">
                <p14:modId xmlns:p14="http://schemas.microsoft.com/office/powerpoint/2010/main" val="1470381297"/>
              </p:ext>
            </p:extLst>
          </p:nvPr>
        </p:nvGraphicFramePr>
        <p:xfrm>
          <a:off x="347290" y="1345997"/>
          <a:ext cx="8449419" cy="4792751"/>
        </p:xfrm>
        <a:graphic>
          <a:graphicData uri="http://schemas.openxmlformats.org/drawingml/2006/table">
            <a:tbl>
              <a:tblPr>
                <a:tableStyleId>{5C22544A-7EE6-4342-B048-85BDC9FD1C3A}</a:tableStyleId>
              </a:tblPr>
              <a:tblGrid>
                <a:gridCol w="1746961">
                  <a:extLst>
                    <a:ext uri="{9D8B030D-6E8A-4147-A177-3AD203B41FA5}">
                      <a16:colId xmlns:a16="http://schemas.microsoft.com/office/drawing/2014/main" val="580988883"/>
                    </a:ext>
                  </a:extLst>
                </a:gridCol>
                <a:gridCol w="3242821">
                  <a:extLst>
                    <a:ext uri="{9D8B030D-6E8A-4147-A177-3AD203B41FA5}">
                      <a16:colId xmlns:a16="http://schemas.microsoft.com/office/drawing/2014/main" val="2916528908"/>
                    </a:ext>
                  </a:extLst>
                </a:gridCol>
                <a:gridCol w="3459637">
                  <a:extLst>
                    <a:ext uri="{9D8B030D-6E8A-4147-A177-3AD203B41FA5}">
                      <a16:colId xmlns:a16="http://schemas.microsoft.com/office/drawing/2014/main" val="1552209502"/>
                    </a:ext>
                  </a:extLst>
                </a:gridCol>
              </a:tblGrid>
              <a:tr h="360255">
                <a:tc>
                  <a:txBody>
                    <a:bodyPr/>
                    <a:lstStyle/>
                    <a:p>
                      <a:pPr algn="just">
                        <a:lnSpc>
                          <a:spcPct val="115000"/>
                        </a:lnSpc>
                        <a:spcAft>
                          <a:spcPts val="0"/>
                        </a:spcAft>
                      </a:pPr>
                      <a:r>
                        <a:rPr lang="cs-CZ" sz="2400" spc="-30" dirty="0">
                          <a:solidFill>
                            <a:srgbClr val="C00000"/>
                          </a:solidFill>
                          <a:effectLst/>
                        </a:rPr>
                        <a:t>Prvky </a:t>
                      </a:r>
                      <a:endParaRPr lang="cs-CZ" sz="2400" spc="-3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just">
                        <a:lnSpc>
                          <a:spcPct val="115000"/>
                        </a:lnSpc>
                        <a:spcAft>
                          <a:spcPts val="0"/>
                        </a:spcAft>
                      </a:pPr>
                      <a:r>
                        <a:rPr lang="cs-CZ" sz="1600" b="1" spc="-30" dirty="0">
                          <a:solidFill>
                            <a:srgbClr val="C00000"/>
                          </a:solidFill>
                          <a:effectLst/>
                        </a:rPr>
                        <a:t>Business model </a:t>
                      </a:r>
                      <a:r>
                        <a:rPr lang="cs-CZ" sz="1600" b="1" spc="-30" dirty="0" err="1">
                          <a:solidFill>
                            <a:srgbClr val="C00000"/>
                          </a:solidFill>
                          <a:effectLst/>
                        </a:rPr>
                        <a:t>Canvas</a:t>
                      </a:r>
                      <a:r>
                        <a:rPr lang="cs-CZ" sz="1600" b="1" spc="-30" dirty="0">
                          <a:solidFill>
                            <a:srgbClr val="C00000"/>
                          </a:solidFill>
                          <a:effectLst/>
                        </a:rPr>
                        <a:t> </a:t>
                      </a:r>
                      <a:endParaRPr lang="cs-CZ" sz="1600" b="1" spc="-3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just">
                        <a:lnSpc>
                          <a:spcPct val="115000"/>
                        </a:lnSpc>
                        <a:spcAft>
                          <a:spcPts val="0"/>
                        </a:spcAft>
                      </a:pPr>
                      <a:r>
                        <a:rPr lang="cs-CZ" sz="1600" b="1" spc="-30" dirty="0" err="1">
                          <a:solidFill>
                            <a:srgbClr val="C00000"/>
                          </a:solidFill>
                          <a:effectLst/>
                        </a:rPr>
                        <a:t>Lean</a:t>
                      </a:r>
                      <a:r>
                        <a:rPr lang="cs-CZ" sz="1600" b="1" spc="-30" dirty="0">
                          <a:solidFill>
                            <a:srgbClr val="C00000"/>
                          </a:solidFill>
                          <a:effectLst/>
                        </a:rPr>
                        <a:t> Model </a:t>
                      </a:r>
                      <a:r>
                        <a:rPr lang="cs-CZ" sz="1600" b="1" spc="-30" dirty="0" err="1">
                          <a:solidFill>
                            <a:srgbClr val="C00000"/>
                          </a:solidFill>
                          <a:effectLst/>
                        </a:rPr>
                        <a:t>Canvas</a:t>
                      </a:r>
                      <a:r>
                        <a:rPr lang="cs-CZ" sz="1600" b="1" spc="-30" dirty="0">
                          <a:solidFill>
                            <a:srgbClr val="C00000"/>
                          </a:solidFill>
                          <a:effectLst/>
                        </a:rPr>
                        <a:t> </a:t>
                      </a:r>
                      <a:endParaRPr lang="cs-CZ" sz="1600" b="1" spc="-3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175138552"/>
                  </a:ext>
                </a:extLst>
              </a:tr>
              <a:tr h="265195">
                <a:tc>
                  <a:txBody>
                    <a:bodyPr/>
                    <a:lstStyle/>
                    <a:p>
                      <a:pPr algn="just">
                        <a:lnSpc>
                          <a:spcPct val="115000"/>
                        </a:lnSpc>
                        <a:spcAft>
                          <a:spcPts val="0"/>
                        </a:spcAft>
                      </a:pPr>
                      <a:r>
                        <a:rPr lang="cs-CZ" sz="2400" spc="-30" dirty="0">
                          <a:solidFill>
                            <a:srgbClr val="C00000"/>
                          </a:solidFill>
                          <a:effectLst/>
                        </a:rPr>
                        <a:t>Cíl </a:t>
                      </a:r>
                      <a:endParaRPr lang="cs-CZ" sz="2400" spc="-3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just">
                        <a:lnSpc>
                          <a:spcPct val="115000"/>
                        </a:lnSpc>
                        <a:spcAft>
                          <a:spcPts val="0"/>
                        </a:spcAft>
                      </a:pPr>
                      <a:r>
                        <a:rPr lang="cs-CZ" sz="1800" spc="-30" dirty="0">
                          <a:effectLst/>
                        </a:rPr>
                        <a:t>Nové a existující podnikání </a:t>
                      </a:r>
                      <a:endParaRPr lang="cs-CZ" sz="18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just">
                        <a:lnSpc>
                          <a:spcPct val="115000"/>
                        </a:lnSpc>
                        <a:spcAft>
                          <a:spcPts val="0"/>
                        </a:spcAft>
                      </a:pPr>
                      <a:r>
                        <a:rPr lang="cs-CZ" sz="1800" spc="-30">
                          <a:effectLst/>
                        </a:rPr>
                        <a:t>Převážně Start-up projekty </a:t>
                      </a:r>
                      <a:endParaRPr lang="cs-CZ" sz="1800" spc="-3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919847245"/>
                  </a:ext>
                </a:extLst>
              </a:tr>
              <a:tr h="265195">
                <a:tc>
                  <a:txBody>
                    <a:bodyPr/>
                    <a:lstStyle/>
                    <a:p>
                      <a:pPr algn="just">
                        <a:lnSpc>
                          <a:spcPct val="115000"/>
                        </a:lnSpc>
                        <a:spcAft>
                          <a:spcPts val="0"/>
                        </a:spcAft>
                      </a:pPr>
                      <a:r>
                        <a:rPr lang="cs-CZ" sz="2400" spc="-30" dirty="0">
                          <a:solidFill>
                            <a:srgbClr val="C00000"/>
                          </a:solidFill>
                          <a:effectLst/>
                        </a:rPr>
                        <a:t>Zaměření </a:t>
                      </a:r>
                      <a:endParaRPr lang="cs-CZ" sz="2400" spc="-3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just">
                        <a:lnSpc>
                          <a:spcPct val="115000"/>
                        </a:lnSpc>
                        <a:spcAft>
                          <a:spcPts val="0"/>
                        </a:spcAft>
                      </a:pPr>
                      <a:r>
                        <a:rPr lang="cs-CZ" sz="1800" spc="-30" dirty="0">
                          <a:effectLst/>
                        </a:rPr>
                        <a:t>Zákazníci, Investoři, Podnikatelé </a:t>
                      </a:r>
                      <a:endParaRPr lang="cs-CZ" sz="18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just">
                        <a:lnSpc>
                          <a:spcPct val="115000"/>
                        </a:lnSpc>
                        <a:spcAft>
                          <a:spcPts val="0"/>
                        </a:spcAft>
                      </a:pPr>
                      <a:r>
                        <a:rPr lang="cs-CZ" sz="1800" spc="-30" dirty="0">
                          <a:effectLst/>
                        </a:rPr>
                        <a:t>Pouze podnikatelé </a:t>
                      </a:r>
                      <a:endParaRPr lang="cs-CZ" sz="18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2842189972"/>
                  </a:ext>
                </a:extLst>
              </a:tr>
              <a:tr h="831491">
                <a:tc>
                  <a:txBody>
                    <a:bodyPr/>
                    <a:lstStyle/>
                    <a:p>
                      <a:pPr algn="just">
                        <a:lnSpc>
                          <a:spcPct val="115000"/>
                        </a:lnSpc>
                        <a:spcAft>
                          <a:spcPts val="0"/>
                        </a:spcAft>
                      </a:pPr>
                      <a:r>
                        <a:rPr lang="cs-CZ" sz="2400" spc="-30" dirty="0">
                          <a:solidFill>
                            <a:srgbClr val="C00000"/>
                          </a:solidFill>
                          <a:effectLst/>
                        </a:rPr>
                        <a:t>Zákazníci </a:t>
                      </a:r>
                      <a:endParaRPr lang="cs-CZ" sz="2400" spc="-3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just">
                        <a:lnSpc>
                          <a:spcPct val="115000"/>
                        </a:lnSpc>
                        <a:spcAft>
                          <a:spcPts val="0"/>
                        </a:spcAft>
                      </a:pPr>
                      <a:r>
                        <a:rPr lang="cs-CZ" sz="1800" spc="-30" dirty="0">
                          <a:effectLst/>
                        </a:rPr>
                        <a:t>Důraz na zákaznické segmenty, vztahy se zákazníky </a:t>
                      </a:r>
                      <a:endParaRPr lang="cs-CZ" sz="18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just">
                        <a:lnSpc>
                          <a:spcPct val="115000"/>
                        </a:lnSpc>
                        <a:spcAft>
                          <a:spcPts val="0"/>
                        </a:spcAft>
                      </a:pPr>
                      <a:r>
                        <a:rPr lang="cs-CZ" sz="1800" spc="-30" dirty="0">
                          <a:effectLst/>
                        </a:rPr>
                        <a:t>Vzhledem k zaměření na start-up projekty, nedává proto důraz na zákazníka </a:t>
                      </a:r>
                      <a:endParaRPr lang="cs-CZ" sz="18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3224005249"/>
                  </a:ext>
                </a:extLst>
              </a:tr>
              <a:tr h="831491">
                <a:tc>
                  <a:txBody>
                    <a:bodyPr/>
                    <a:lstStyle/>
                    <a:p>
                      <a:pPr algn="just">
                        <a:lnSpc>
                          <a:spcPct val="115000"/>
                        </a:lnSpc>
                        <a:spcAft>
                          <a:spcPts val="0"/>
                        </a:spcAft>
                      </a:pPr>
                      <a:r>
                        <a:rPr lang="cs-CZ" sz="2400" spc="-30" dirty="0">
                          <a:solidFill>
                            <a:srgbClr val="C00000"/>
                          </a:solidFill>
                          <a:effectLst/>
                        </a:rPr>
                        <a:t>Přístup </a:t>
                      </a:r>
                      <a:endParaRPr lang="cs-CZ" sz="2400" spc="-3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just">
                        <a:lnSpc>
                          <a:spcPct val="115000"/>
                        </a:lnSpc>
                        <a:spcAft>
                          <a:spcPts val="0"/>
                        </a:spcAft>
                      </a:pPr>
                      <a:r>
                        <a:rPr lang="cs-CZ" sz="1800" spc="-30" dirty="0">
                          <a:effectLst/>
                        </a:rPr>
                        <a:t>Určuje infrastrukturu, zdroje financování a příjmů podnikání </a:t>
                      </a:r>
                      <a:endParaRPr lang="cs-CZ" sz="18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just">
                        <a:lnSpc>
                          <a:spcPct val="115000"/>
                        </a:lnSpc>
                        <a:spcAft>
                          <a:spcPts val="0"/>
                        </a:spcAft>
                      </a:pPr>
                      <a:r>
                        <a:rPr lang="cs-CZ" sz="1800" spc="-30" dirty="0">
                          <a:effectLst/>
                        </a:rPr>
                        <a:t>Začíná s problémem, navrhuje jeho řešení a s tím souvislé náklady a příjmy </a:t>
                      </a:r>
                      <a:endParaRPr lang="cs-CZ" sz="18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2102199155"/>
                  </a:ext>
                </a:extLst>
              </a:tr>
              <a:tr h="831491">
                <a:tc>
                  <a:txBody>
                    <a:bodyPr/>
                    <a:lstStyle/>
                    <a:p>
                      <a:pPr algn="just">
                        <a:lnSpc>
                          <a:spcPct val="115000"/>
                        </a:lnSpc>
                        <a:spcAft>
                          <a:spcPts val="0"/>
                        </a:spcAft>
                      </a:pPr>
                      <a:r>
                        <a:rPr lang="cs-CZ" sz="2400" spc="-30" dirty="0">
                          <a:solidFill>
                            <a:srgbClr val="C00000"/>
                          </a:solidFill>
                          <a:effectLst/>
                        </a:rPr>
                        <a:t>Konkurence </a:t>
                      </a:r>
                      <a:endParaRPr lang="cs-CZ" sz="2400" spc="-3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just">
                        <a:lnSpc>
                          <a:spcPct val="115000"/>
                        </a:lnSpc>
                        <a:spcAft>
                          <a:spcPts val="0"/>
                        </a:spcAft>
                      </a:pPr>
                      <a:r>
                        <a:rPr lang="cs-CZ" sz="1800" spc="-30">
                          <a:effectLst/>
                        </a:rPr>
                        <a:t>Zaměřuje se na hodnotovou propozici z hlediska kvality i kvantity </a:t>
                      </a:r>
                      <a:endParaRPr lang="cs-CZ" sz="1800" spc="-3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just">
                        <a:lnSpc>
                          <a:spcPct val="115000"/>
                        </a:lnSpc>
                        <a:spcAft>
                          <a:spcPts val="0"/>
                        </a:spcAft>
                      </a:pPr>
                      <a:r>
                        <a:rPr lang="cs-CZ" sz="1800" spc="-30" dirty="0">
                          <a:effectLst/>
                        </a:rPr>
                        <a:t>Hodnotí, zda-</a:t>
                      </a:r>
                      <a:r>
                        <a:rPr lang="cs-CZ" sz="1800" spc="-30" dirty="0" err="1">
                          <a:effectLst/>
                        </a:rPr>
                        <a:t>li</a:t>
                      </a:r>
                      <a:r>
                        <a:rPr lang="cs-CZ" sz="1800" spc="-30" dirty="0">
                          <a:effectLst/>
                        </a:rPr>
                        <a:t> existují nefér výhody oproti zbytku a jak je zpeněžit </a:t>
                      </a:r>
                      <a:endParaRPr lang="cs-CZ" sz="18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1824704452"/>
                  </a:ext>
                </a:extLst>
              </a:tr>
              <a:tr h="831491">
                <a:tc>
                  <a:txBody>
                    <a:bodyPr/>
                    <a:lstStyle/>
                    <a:p>
                      <a:pPr algn="just">
                        <a:lnSpc>
                          <a:spcPct val="115000"/>
                        </a:lnSpc>
                        <a:spcAft>
                          <a:spcPts val="0"/>
                        </a:spcAft>
                      </a:pPr>
                      <a:r>
                        <a:rPr lang="cs-CZ" sz="2400" spc="-30" dirty="0">
                          <a:solidFill>
                            <a:srgbClr val="C00000"/>
                          </a:solidFill>
                          <a:effectLst/>
                        </a:rPr>
                        <a:t>Aplikace</a:t>
                      </a:r>
                      <a:endParaRPr lang="cs-CZ" sz="2400" spc="-3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just">
                        <a:lnSpc>
                          <a:spcPct val="115000"/>
                        </a:lnSpc>
                        <a:spcAft>
                          <a:spcPts val="0"/>
                        </a:spcAft>
                      </a:pPr>
                      <a:r>
                        <a:rPr lang="cs-CZ" sz="1800" spc="-30">
                          <a:effectLst/>
                        </a:rPr>
                        <a:t>Podporuje pochopení, kreativitu, diskuzi a konstruktivní analýzu </a:t>
                      </a:r>
                      <a:endParaRPr lang="cs-CZ" sz="1800" spc="-3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just">
                        <a:lnSpc>
                          <a:spcPct val="115000"/>
                        </a:lnSpc>
                        <a:spcAft>
                          <a:spcPts val="0"/>
                        </a:spcAft>
                      </a:pPr>
                      <a:r>
                        <a:rPr lang="cs-CZ" sz="1800" spc="-30" dirty="0">
                          <a:effectLst/>
                        </a:rPr>
                        <a:t>Představuje jednoduché řešení krok po kroku </a:t>
                      </a:r>
                      <a:endParaRPr lang="cs-CZ" sz="18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4094836416"/>
                  </a:ext>
                </a:extLst>
              </a:tr>
            </a:tbl>
          </a:graphicData>
        </a:graphic>
      </p:graphicFrame>
    </p:spTree>
    <p:extLst>
      <p:ext uri="{BB962C8B-B14F-4D97-AF65-F5344CB8AC3E}">
        <p14:creationId xmlns:p14="http://schemas.microsoft.com/office/powerpoint/2010/main" val="6466525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33079D-BE9E-4771-9A9B-C5DA89796FD5}"/>
              </a:ext>
            </a:extLst>
          </p:cNvPr>
          <p:cNvSpPr>
            <a:spLocks noGrp="1"/>
          </p:cNvSpPr>
          <p:nvPr>
            <p:ph type="title"/>
          </p:nvPr>
        </p:nvSpPr>
        <p:spPr>
          <a:ln>
            <a:solidFill>
              <a:schemeClr val="tx1"/>
            </a:solidFill>
          </a:ln>
        </p:spPr>
        <p:txBody>
          <a:bodyPr/>
          <a:lstStyle/>
          <a:p>
            <a:r>
              <a:rPr lang="cs-CZ" sz="3600" dirty="0"/>
              <a:t>Literatura</a:t>
            </a:r>
          </a:p>
        </p:txBody>
      </p:sp>
      <p:sp>
        <p:nvSpPr>
          <p:cNvPr id="3" name="Zástupný obsah 2">
            <a:extLst>
              <a:ext uri="{FF2B5EF4-FFF2-40B4-BE49-F238E27FC236}">
                <a16:creationId xmlns:a16="http://schemas.microsoft.com/office/drawing/2014/main" id="{4B9BADEA-807F-4FFD-9131-C67F4C18AE7A}"/>
              </a:ext>
            </a:extLst>
          </p:cNvPr>
          <p:cNvSpPr>
            <a:spLocks noGrp="1"/>
          </p:cNvSpPr>
          <p:nvPr>
            <p:ph idx="1"/>
          </p:nvPr>
        </p:nvSpPr>
        <p:spPr>
          <a:xfrm>
            <a:off x="540000" y="1844479"/>
            <a:ext cx="8064000" cy="4081204"/>
          </a:xfrm>
          <a:ln>
            <a:solidFill>
              <a:schemeClr val="tx1"/>
            </a:solidFill>
          </a:ln>
        </p:spPr>
        <p:txBody>
          <a:bodyPr/>
          <a:lstStyle/>
          <a:p>
            <a:pPr algn="just">
              <a:buFont typeface="Wingdings" panose="05000000000000000000" pitchFamily="2" charset="2"/>
              <a:buChar char="§"/>
            </a:pPr>
            <a:r>
              <a:rPr lang="cs-CZ" sz="2400" dirty="0"/>
              <a:t>Humlová, V. Podnikání – Studijní opora pro kombinované studium. Olomouc: MVŠO, 2018.</a:t>
            </a:r>
          </a:p>
          <a:p>
            <a:pPr algn="just">
              <a:buFont typeface="Wingdings" panose="05000000000000000000" pitchFamily="2" charset="2"/>
              <a:buChar char="§"/>
            </a:pPr>
            <a:r>
              <a:rPr lang="cs-CZ" sz="2400" dirty="0"/>
              <a:t>Srpová a kol. Začínáme podnikat. Praha: Grada </a:t>
            </a:r>
            <a:r>
              <a:rPr lang="cs-CZ" sz="2400" dirty="0" err="1"/>
              <a:t>publishing</a:t>
            </a:r>
            <a:r>
              <a:rPr lang="cs-CZ" sz="2400" dirty="0"/>
              <a:t>, 2020. </a:t>
            </a:r>
          </a:p>
          <a:p>
            <a:pPr algn="just">
              <a:buFont typeface="Wingdings" panose="05000000000000000000" pitchFamily="2" charset="2"/>
              <a:buChar char="§"/>
            </a:pPr>
            <a:endParaRPr lang="cs-CZ" sz="2400" dirty="0"/>
          </a:p>
          <a:p>
            <a:pPr marL="0" indent="0">
              <a:buNone/>
            </a:pPr>
            <a:endParaRPr lang="cs-CZ" dirty="0"/>
          </a:p>
        </p:txBody>
      </p:sp>
    </p:spTree>
    <p:extLst>
      <p:ext uri="{BB962C8B-B14F-4D97-AF65-F5344CB8AC3E}">
        <p14:creationId xmlns:p14="http://schemas.microsoft.com/office/powerpoint/2010/main" val="1397467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39B0BE-79A6-4C98-BB2E-95B889DC3651}"/>
              </a:ext>
            </a:extLst>
          </p:cNvPr>
          <p:cNvSpPr>
            <a:spLocks noGrp="1"/>
          </p:cNvSpPr>
          <p:nvPr>
            <p:ph type="title"/>
          </p:nvPr>
        </p:nvSpPr>
        <p:spPr>
          <a:ln>
            <a:solidFill>
              <a:schemeClr val="tx1"/>
            </a:solidFill>
          </a:ln>
        </p:spPr>
        <p:txBody>
          <a:bodyPr/>
          <a:lstStyle/>
          <a:p>
            <a:r>
              <a:rPr lang="cs-CZ" dirty="0"/>
              <a:t>OBSAH</a:t>
            </a:r>
          </a:p>
        </p:txBody>
      </p:sp>
      <p:sp>
        <p:nvSpPr>
          <p:cNvPr id="3" name="Zástupný obsah 2">
            <a:extLst>
              <a:ext uri="{FF2B5EF4-FFF2-40B4-BE49-F238E27FC236}">
                <a16:creationId xmlns:a16="http://schemas.microsoft.com/office/drawing/2014/main" id="{AA1E7AE8-6137-4347-A26E-53A444D92D59}"/>
              </a:ext>
            </a:extLst>
          </p:cNvPr>
          <p:cNvSpPr>
            <a:spLocks noGrp="1"/>
          </p:cNvSpPr>
          <p:nvPr>
            <p:ph idx="1"/>
          </p:nvPr>
        </p:nvSpPr>
        <p:spPr>
          <a:ln>
            <a:solidFill>
              <a:schemeClr val="tx1"/>
            </a:solidFill>
          </a:ln>
        </p:spPr>
        <p:txBody>
          <a:bodyPr>
            <a:normAutofit/>
          </a:bodyPr>
          <a:lstStyle/>
          <a:p>
            <a:pPr marL="342900" indent="-342900">
              <a:buFont typeface="+mj-lt"/>
              <a:buAutoNum type="arabicPeriod"/>
            </a:pPr>
            <a:r>
              <a:rPr lang="cs-CZ" sz="3200" cap="small" dirty="0">
                <a:effectLst/>
                <a:latin typeface="Times New Roman" panose="02020603050405020304" pitchFamily="18" charset="0"/>
                <a:ea typeface="Times New Roman" panose="02020603050405020304" pitchFamily="18" charset="0"/>
                <a:cs typeface="Times New Roman" panose="02020603050405020304" pitchFamily="18" charset="0"/>
              </a:rPr>
              <a:t>Nápad, Záměr, plán, studie proveditelnosti</a:t>
            </a:r>
          </a:p>
          <a:p>
            <a:pPr marL="342900" indent="-342900">
              <a:buFont typeface="+mj-lt"/>
              <a:buAutoNum type="arabicPeriod"/>
            </a:pPr>
            <a:r>
              <a:rPr lang="cs-CZ" sz="3200" cap="small" dirty="0">
                <a:latin typeface="Times New Roman" panose="02020603050405020304" pitchFamily="18" charset="0"/>
                <a:cs typeface="Times New Roman" panose="02020603050405020304" pitchFamily="18" charset="0"/>
              </a:rPr>
              <a:t>Ověření realizovatelnosti nápadu – podnikatelská příležitost</a:t>
            </a:r>
          </a:p>
          <a:p>
            <a:pPr marL="342900" indent="-342900">
              <a:buFont typeface="+mj-lt"/>
              <a:buAutoNum type="arabicPeriod"/>
            </a:pPr>
            <a:r>
              <a:rPr lang="cs-CZ" sz="3200" cap="small" dirty="0">
                <a:latin typeface="Times New Roman" panose="02020603050405020304" pitchFamily="18" charset="0"/>
                <a:cs typeface="Times New Roman" panose="02020603050405020304" pitchFamily="18" charset="0"/>
              </a:rPr>
              <a:t>Podnikatelský záměr</a:t>
            </a:r>
          </a:p>
          <a:p>
            <a:pPr marL="0" indent="0">
              <a:buNone/>
            </a:pPr>
            <a:endParaRPr lang="cs-CZ" dirty="0"/>
          </a:p>
        </p:txBody>
      </p:sp>
    </p:spTree>
    <p:extLst>
      <p:ext uri="{BB962C8B-B14F-4D97-AF65-F5344CB8AC3E}">
        <p14:creationId xmlns:p14="http://schemas.microsoft.com/office/powerpoint/2010/main" val="4025450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2FF56D-85FF-4886-95E3-8F1BFCCAE231}"/>
              </a:ext>
            </a:extLst>
          </p:cNvPr>
          <p:cNvSpPr>
            <a:spLocks noGrp="1"/>
          </p:cNvSpPr>
          <p:nvPr>
            <p:ph type="title"/>
          </p:nvPr>
        </p:nvSpPr>
        <p:spPr>
          <a:xfrm>
            <a:off x="540000" y="365129"/>
            <a:ext cx="8064000" cy="1325563"/>
          </a:xfrm>
          <a:ln>
            <a:solidFill>
              <a:schemeClr val="tx1"/>
            </a:solidFill>
          </a:ln>
        </p:spPr>
        <p:txBody>
          <a:bodyPr anchor="ctr">
            <a:normAutofit/>
          </a:bodyPr>
          <a:lstStyle/>
          <a:p>
            <a:r>
              <a:rPr lang="cs-CZ" cap="small" dirty="0"/>
              <a:t>1. Záměr, plán, studie proveditelnosti</a:t>
            </a:r>
            <a:endParaRPr lang="cs-CZ" dirty="0"/>
          </a:p>
        </p:txBody>
      </p:sp>
      <p:sp>
        <p:nvSpPr>
          <p:cNvPr id="10" name="Content Placeholder 2">
            <a:extLst>
              <a:ext uri="{FF2B5EF4-FFF2-40B4-BE49-F238E27FC236}">
                <a16:creationId xmlns:a16="http://schemas.microsoft.com/office/drawing/2014/main" id="{0616FC3C-CC5E-4DAF-A4DC-9760CDA3218B}"/>
              </a:ext>
            </a:extLst>
          </p:cNvPr>
          <p:cNvSpPr>
            <a:spLocks noGrp="1"/>
          </p:cNvSpPr>
          <p:nvPr>
            <p:ph sz="half" idx="1"/>
          </p:nvPr>
        </p:nvSpPr>
        <p:spPr>
          <a:xfrm>
            <a:off x="628650" y="1825625"/>
            <a:ext cx="3886200" cy="4351338"/>
          </a:xfrm>
          <a:ln>
            <a:solidFill>
              <a:schemeClr val="tx1"/>
            </a:solidFill>
          </a:ln>
        </p:spPr>
        <p:txBody>
          <a:bodyPr>
            <a:normAutofit/>
          </a:bodyPr>
          <a:lstStyle/>
          <a:p>
            <a:pPr algn="just">
              <a:lnSpc>
                <a:spcPct val="90000"/>
              </a:lnSpc>
              <a:buFont typeface="Wingdings" panose="05000000000000000000" pitchFamily="2" charset="2"/>
              <a:buChar char="Ø"/>
            </a:pPr>
            <a:r>
              <a:rPr lang="cs-CZ" sz="1900" dirty="0"/>
              <a:t>Nápad – myšlenka podnikat</a:t>
            </a:r>
          </a:p>
          <a:p>
            <a:pPr algn="just">
              <a:lnSpc>
                <a:spcPct val="90000"/>
              </a:lnSpc>
              <a:buFont typeface="Wingdings" panose="05000000000000000000" pitchFamily="2" charset="2"/>
              <a:buChar char="Ø"/>
            </a:pPr>
            <a:r>
              <a:rPr lang="cs-CZ" sz="1900" dirty="0"/>
              <a:t>Záměr – stručnější verze podnikatelského plánu, podnikatel nechce prozrazovat detaily svého nápadu.</a:t>
            </a:r>
          </a:p>
          <a:p>
            <a:pPr algn="just">
              <a:lnSpc>
                <a:spcPct val="90000"/>
              </a:lnSpc>
              <a:buFont typeface="Wingdings" panose="05000000000000000000" pitchFamily="2" charset="2"/>
              <a:buChar char="Ø"/>
            </a:pPr>
            <a:r>
              <a:rPr lang="cs-CZ" sz="1900" dirty="0"/>
              <a:t>Plán – rozpracování do větších detailů, jsou využívány statistické nástroje, modelování trendů a nástroje pro posouzení investiční efektivity.</a:t>
            </a:r>
          </a:p>
          <a:p>
            <a:pPr algn="just">
              <a:lnSpc>
                <a:spcPct val="90000"/>
              </a:lnSpc>
              <a:buFont typeface="Wingdings" panose="05000000000000000000" pitchFamily="2" charset="2"/>
              <a:buChar char="Ø"/>
            </a:pPr>
            <a:r>
              <a:rPr lang="cs-CZ" sz="1900" dirty="0"/>
              <a:t>Studie proveditelnosti – zaměřena více technicky, detailní rozbor procesů, legislativních požadavků a finančních aspektů projektu.</a:t>
            </a:r>
            <a:endParaRPr lang="en-US" sz="1900" dirty="0"/>
          </a:p>
        </p:txBody>
      </p:sp>
      <p:pic>
        <p:nvPicPr>
          <p:cNvPr id="5" name="Zástupný obsah 4">
            <a:extLst>
              <a:ext uri="{FF2B5EF4-FFF2-40B4-BE49-F238E27FC236}">
                <a16:creationId xmlns:a16="http://schemas.microsoft.com/office/drawing/2014/main" id="{5701105C-1E0C-4FFF-8705-41B39A24EA05}"/>
              </a:ext>
            </a:extLst>
          </p:cNvPr>
          <p:cNvPicPr>
            <a:picLocks noGrp="1" noChangeAspect="1"/>
          </p:cNvPicPr>
          <p:nvPr>
            <p:ph sz="half" idx="2"/>
          </p:nvPr>
        </p:nvPicPr>
        <p:blipFill>
          <a:blip r:embed="rId3"/>
          <a:stretch>
            <a:fillRect/>
          </a:stretch>
        </p:blipFill>
        <p:spPr>
          <a:xfrm>
            <a:off x="4629150" y="2413262"/>
            <a:ext cx="3886200" cy="3195685"/>
          </a:xfrm>
          <a:noFill/>
          <a:ln>
            <a:solidFill>
              <a:schemeClr val="tx1"/>
            </a:solidFill>
          </a:ln>
        </p:spPr>
      </p:pic>
    </p:spTree>
    <p:extLst>
      <p:ext uri="{BB962C8B-B14F-4D97-AF65-F5344CB8AC3E}">
        <p14:creationId xmlns:p14="http://schemas.microsoft.com/office/powerpoint/2010/main" val="33717701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5500EA-2380-4BD0-9D4A-04635EB2FF76}"/>
              </a:ext>
            </a:extLst>
          </p:cNvPr>
          <p:cNvSpPr>
            <a:spLocks noGrp="1"/>
          </p:cNvSpPr>
          <p:nvPr>
            <p:ph type="title"/>
          </p:nvPr>
        </p:nvSpPr>
        <p:spPr>
          <a:ln>
            <a:solidFill>
              <a:schemeClr val="tx1"/>
            </a:solidFill>
          </a:ln>
        </p:spPr>
        <p:txBody>
          <a:bodyPr/>
          <a:lstStyle/>
          <a:p>
            <a:r>
              <a:rPr lang="cs-CZ" dirty="0"/>
              <a:t>4. Ověření realizovatelnosti nápadu – podnikatelská příležitost</a:t>
            </a:r>
          </a:p>
        </p:txBody>
      </p:sp>
      <p:sp>
        <p:nvSpPr>
          <p:cNvPr id="3" name="Zástupný obsah 2">
            <a:extLst>
              <a:ext uri="{FF2B5EF4-FFF2-40B4-BE49-F238E27FC236}">
                <a16:creationId xmlns:a16="http://schemas.microsoft.com/office/drawing/2014/main" id="{C52C64D8-6D20-4203-887D-0D4A79EA9C15}"/>
              </a:ext>
            </a:extLst>
          </p:cNvPr>
          <p:cNvSpPr>
            <a:spLocks noGrp="1"/>
          </p:cNvSpPr>
          <p:nvPr>
            <p:ph idx="1"/>
          </p:nvPr>
        </p:nvSpPr>
        <p:spPr>
          <a:ln>
            <a:solidFill>
              <a:schemeClr val="tx1"/>
            </a:solidFill>
          </a:ln>
        </p:spPr>
        <p:txBody>
          <a:bodyPr/>
          <a:lstStyle/>
          <a:p>
            <a:pPr>
              <a:buFont typeface="Wingdings" panose="05000000000000000000" pitchFamily="2" charset="2"/>
              <a:buChar char="Ø"/>
            </a:pPr>
            <a:r>
              <a:rPr lang="cs-CZ" dirty="0"/>
              <a:t>Nápad může být zajímavý a zlepšovat náš život, ale abychom mohli mluvit o podnikatelské příležitosti, musíme být schopni na jeho základě vybudovat firmu, která si na sebe vydělá.</a:t>
            </a:r>
          </a:p>
          <a:p>
            <a:pPr>
              <a:buFont typeface="Wingdings" panose="05000000000000000000" pitchFamily="2" charset="2"/>
              <a:buChar char="Ø"/>
            </a:pPr>
            <a:r>
              <a:rPr lang="cs-CZ" dirty="0"/>
              <a:t>Mezi podnikatelské příležitosti patří: </a:t>
            </a:r>
          </a:p>
          <a:p>
            <a:pPr marL="800091" lvl="1" indent="-457200" algn="just">
              <a:buAutoNum type="arabicPeriod"/>
            </a:pPr>
            <a:r>
              <a:rPr lang="cs-CZ" b="1" dirty="0">
                <a:solidFill>
                  <a:srgbClr val="C00000"/>
                </a:solidFill>
              </a:rPr>
              <a:t>Neuspokojená nebo nedostatečně uspokojená potřeba</a:t>
            </a:r>
            <a:r>
              <a:rPr lang="cs-CZ" dirty="0"/>
              <a:t> – zaměřte se na nápady, které řeší nějaký problém. Čím větší problém nebo potřebu zákazníků, tím větší šance, že bude podnikání úspěšné.</a:t>
            </a:r>
          </a:p>
          <a:p>
            <a:pPr marL="800091" lvl="1" indent="-457200" algn="just">
              <a:buAutoNum type="arabicPeriod"/>
            </a:pPr>
            <a:r>
              <a:rPr lang="cs-CZ" b="1" dirty="0">
                <a:solidFill>
                  <a:srgbClr val="C00000"/>
                </a:solidFill>
              </a:rPr>
              <a:t>Nevyužité nebo špatně využité zdroje</a:t>
            </a:r>
            <a:r>
              <a:rPr lang="cs-CZ" dirty="0"/>
              <a:t> – využít dostupné zdroje k tvorbě hodnoty nebo další způsob využití pro existující zdroj.</a:t>
            </a:r>
          </a:p>
          <a:p>
            <a:pPr marL="800091" lvl="1" indent="-457200" algn="just">
              <a:buAutoNum type="arabicPeriod"/>
            </a:pPr>
            <a:r>
              <a:rPr lang="cs-CZ" b="1" dirty="0">
                <a:solidFill>
                  <a:srgbClr val="C00000"/>
                </a:solidFill>
              </a:rPr>
              <a:t>Kombinace neuspokojené potřeby a špatně využitých zdrojů</a:t>
            </a:r>
            <a:r>
              <a:rPr lang="cs-CZ" dirty="0"/>
              <a:t> – kombinace výše uvedených typů.</a:t>
            </a:r>
          </a:p>
          <a:p>
            <a:pPr>
              <a:buFont typeface="Wingdings" panose="05000000000000000000" pitchFamily="2" charset="2"/>
              <a:buChar char="Ø"/>
            </a:pPr>
            <a:endParaRPr lang="cs-CZ" dirty="0"/>
          </a:p>
        </p:txBody>
      </p:sp>
    </p:spTree>
    <p:extLst>
      <p:ext uri="{BB962C8B-B14F-4D97-AF65-F5344CB8AC3E}">
        <p14:creationId xmlns:p14="http://schemas.microsoft.com/office/powerpoint/2010/main" val="34361549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7B434C89-A853-44BA-8DB6-C60B49775E9F}"/>
              </a:ext>
            </a:extLst>
          </p:cNvPr>
          <p:cNvSpPr>
            <a:spLocks noGrp="1"/>
          </p:cNvSpPr>
          <p:nvPr>
            <p:ph idx="1"/>
          </p:nvPr>
        </p:nvSpPr>
        <p:spPr>
          <a:xfrm>
            <a:off x="540000" y="509047"/>
            <a:ext cx="8064000" cy="5397782"/>
          </a:xfrm>
          <a:ln>
            <a:solidFill>
              <a:schemeClr val="tx1"/>
            </a:solidFill>
          </a:ln>
        </p:spPr>
        <p:txBody>
          <a:bodyPr>
            <a:normAutofit/>
          </a:bodyPr>
          <a:lstStyle/>
          <a:p>
            <a:pPr algn="just">
              <a:buFont typeface="Wingdings" panose="05000000000000000000" pitchFamily="2" charset="2"/>
              <a:buChar char="Ø"/>
            </a:pPr>
            <a:r>
              <a:rPr lang="cs-CZ" sz="2800" dirty="0"/>
              <a:t>Podnikatelská příležitost je kombinací celé řady faktorů, které jsou spojeny buď s podnikatelem (individuální)  nebo prostředím. Pomocí faktorů zjišťujeme zda jsme schopni nápad realizovat.</a:t>
            </a:r>
          </a:p>
          <a:p>
            <a:pPr algn="just">
              <a:buFont typeface="Wingdings" panose="05000000000000000000" pitchFamily="2" charset="2"/>
              <a:buChar char="Ø"/>
            </a:pPr>
            <a:r>
              <a:rPr lang="cs-CZ" sz="2800" b="1" dirty="0">
                <a:solidFill>
                  <a:srgbClr val="C00000"/>
                </a:solidFill>
              </a:rPr>
              <a:t>Individuální faktory: </a:t>
            </a:r>
            <a:r>
              <a:rPr lang="cs-CZ" sz="2800" dirty="0"/>
              <a:t>zkušenosti, znalosti, schopnosti a dovednosti, kontakty.</a:t>
            </a:r>
          </a:p>
          <a:p>
            <a:pPr algn="just">
              <a:buFont typeface="Wingdings" panose="05000000000000000000" pitchFamily="2" charset="2"/>
              <a:buChar char="Ø"/>
            </a:pPr>
            <a:r>
              <a:rPr lang="cs-CZ" sz="2800" b="1" dirty="0">
                <a:solidFill>
                  <a:srgbClr val="C00000"/>
                </a:solidFill>
              </a:rPr>
              <a:t>Prostředí:</a:t>
            </a:r>
            <a:r>
              <a:rPr lang="cs-CZ" sz="2800" dirty="0"/>
              <a:t> tržní situace, legislativa, infrastruktura, regulace.</a:t>
            </a:r>
          </a:p>
          <a:p>
            <a:pPr algn="just">
              <a:buFont typeface="Wingdings" panose="05000000000000000000" pitchFamily="2" charset="2"/>
              <a:buChar char="Ø"/>
            </a:pPr>
            <a:r>
              <a:rPr lang="cs-CZ" sz="2800" dirty="0"/>
              <a:t>Příležitost vzniká průnikem individuálních faktorů spojených s podnikatelem, podnikatelským týmem a faktorů prostředí.</a:t>
            </a:r>
          </a:p>
        </p:txBody>
      </p:sp>
    </p:spTree>
    <p:extLst>
      <p:ext uri="{BB962C8B-B14F-4D97-AF65-F5344CB8AC3E}">
        <p14:creationId xmlns:p14="http://schemas.microsoft.com/office/powerpoint/2010/main" val="30202656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FC359A81-FDB5-4596-ACAF-0BADCD465AFA}"/>
              </a:ext>
            </a:extLst>
          </p:cNvPr>
          <p:cNvSpPr>
            <a:spLocks noGrp="1"/>
          </p:cNvSpPr>
          <p:nvPr>
            <p:ph idx="1"/>
          </p:nvPr>
        </p:nvSpPr>
        <p:spPr>
          <a:xfrm>
            <a:off x="540000" y="659876"/>
            <a:ext cx="8064000" cy="5246953"/>
          </a:xfrm>
          <a:ln>
            <a:solidFill>
              <a:schemeClr val="tx1"/>
            </a:solidFill>
          </a:ln>
        </p:spPr>
        <p:txBody>
          <a:bodyPr>
            <a:normAutofit fontScale="92500" lnSpcReduction="20000"/>
          </a:bodyPr>
          <a:lstStyle/>
          <a:p>
            <a:pPr>
              <a:buFont typeface="Wingdings" panose="05000000000000000000" pitchFamily="2" charset="2"/>
              <a:buChar char="Ø"/>
            </a:pPr>
            <a:r>
              <a:rPr lang="cs-CZ" sz="2400" b="1" dirty="0">
                <a:solidFill>
                  <a:srgbClr val="C00000"/>
                </a:solidFill>
              </a:rPr>
              <a:t>Zdroje příležitostí:</a:t>
            </a:r>
          </a:p>
          <a:p>
            <a:pPr lvl="1"/>
            <a:r>
              <a:rPr lang="cs-CZ" sz="2400" dirty="0"/>
              <a:t>předchozí zaměstnání,</a:t>
            </a:r>
          </a:p>
          <a:p>
            <a:pPr lvl="1"/>
            <a:r>
              <a:rPr lang="cs-CZ" sz="2400" dirty="0"/>
              <a:t>inspirace ze zahraničí,</a:t>
            </a:r>
          </a:p>
          <a:p>
            <a:pPr lvl="1"/>
            <a:r>
              <a:rPr lang="cs-CZ" sz="2400" dirty="0"/>
              <a:t>sociální a demografické změny,</a:t>
            </a:r>
          </a:p>
          <a:p>
            <a:pPr lvl="1"/>
            <a:r>
              <a:rPr lang="cs-CZ" sz="2400" dirty="0"/>
              <a:t>nová technologie,</a:t>
            </a:r>
          </a:p>
          <a:p>
            <a:pPr lvl="1"/>
            <a:r>
              <a:rPr lang="cs-CZ" sz="2400" dirty="0"/>
              <a:t>legislativní změny.</a:t>
            </a:r>
          </a:p>
          <a:p>
            <a:pPr marL="342891" lvl="1" indent="0" algn="just">
              <a:buNone/>
            </a:pPr>
            <a:r>
              <a:rPr lang="cs-CZ" sz="2400" b="1" dirty="0"/>
              <a:t>Podnikatelská příležitost je nápad, který má potenciál vydělat peníze a je po něm poptávka. Zdroji podnikatelských příležitostí jsou neuspokojené potřeby, nevyužité zdroje nebo jejich kombinace. Příležitostí je také vylepšení známých služeb, produktů nebo postupů, které zajišťují výhodu vůči existující konkurenci.</a:t>
            </a:r>
          </a:p>
          <a:p>
            <a:pPr marL="342891" lvl="1" indent="0" algn="just">
              <a:buNone/>
            </a:pPr>
            <a:r>
              <a:rPr lang="cs-CZ" sz="2400" b="1" dirty="0"/>
              <a:t>Nápad je podnikatelskou příležitostí v případě, že dokážeme sehnat zdroje na jeho realizaci, očekáváme dostatečný zájem ze strany zákazníků a budeme schopni firmu rozvíjet tak, aby byla dlouhodobě udržitelná.</a:t>
            </a:r>
          </a:p>
          <a:p>
            <a:pPr marL="342891" lvl="1" indent="0" algn="just">
              <a:buNone/>
            </a:pPr>
            <a:endParaRPr lang="cs-CZ" sz="2400" b="1" dirty="0"/>
          </a:p>
          <a:p>
            <a:pPr lvl="1"/>
            <a:endParaRPr lang="cs-CZ" sz="2400" dirty="0"/>
          </a:p>
          <a:p>
            <a:endParaRPr lang="cs-CZ" dirty="0"/>
          </a:p>
          <a:p>
            <a:endParaRPr lang="cs-CZ" dirty="0"/>
          </a:p>
        </p:txBody>
      </p:sp>
    </p:spTree>
    <p:extLst>
      <p:ext uri="{BB962C8B-B14F-4D97-AF65-F5344CB8AC3E}">
        <p14:creationId xmlns:p14="http://schemas.microsoft.com/office/powerpoint/2010/main" val="1519205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521B65-C6EF-4DBE-A73B-EE2875B25EF0}"/>
              </a:ext>
            </a:extLst>
          </p:cNvPr>
          <p:cNvSpPr>
            <a:spLocks noGrp="1"/>
          </p:cNvSpPr>
          <p:nvPr>
            <p:ph type="title"/>
          </p:nvPr>
        </p:nvSpPr>
        <p:spPr>
          <a:ln>
            <a:solidFill>
              <a:schemeClr val="tx1"/>
            </a:solidFill>
          </a:ln>
        </p:spPr>
        <p:txBody>
          <a:bodyPr/>
          <a:lstStyle/>
          <a:p>
            <a:r>
              <a:rPr lang="cs-CZ" sz="3600" dirty="0"/>
              <a:t>5. Podnikatelský záměr</a:t>
            </a:r>
          </a:p>
        </p:txBody>
      </p:sp>
      <p:sp>
        <p:nvSpPr>
          <p:cNvPr id="3" name="Zástupný obsah 2">
            <a:extLst>
              <a:ext uri="{FF2B5EF4-FFF2-40B4-BE49-F238E27FC236}">
                <a16:creationId xmlns:a16="http://schemas.microsoft.com/office/drawing/2014/main" id="{622AFBB1-633B-4FEE-B30E-5248A3758CAC}"/>
              </a:ext>
            </a:extLst>
          </p:cNvPr>
          <p:cNvSpPr>
            <a:spLocks noGrp="1"/>
          </p:cNvSpPr>
          <p:nvPr>
            <p:ph idx="1"/>
          </p:nvPr>
        </p:nvSpPr>
        <p:spPr>
          <a:ln>
            <a:solidFill>
              <a:schemeClr val="tx1"/>
            </a:solidFill>
          </a:ln>
        </p:spPr>
        <p:txBody>
          <a:bodyPr>
            <a:normAutofit fontScale="92500" lnSpcReduction="20000"/>
          </a:bodyPr>
          <a:lstStyle/>
          <a:p>
            <a:pPr marL="0" indent="0" algn="just">
              <a:buNone/>
            </a:pPr>
            <a:r>
              <a:rPr lang="cs-CZ" dirty="0"/>
              <a:t>Při formulaci podnikatelského záměru si budoucí podnikatel potřebuje ujasnit:</a:t>
            </a:r>
          </a:p>
          <a:p>
            <a:pPr marL="0" indent="0" algn="just">
              <a:buNone/>
            </a:pPr>
            <a:r>
              <a:rPr lang="cs-CZ" dirty="0">
                <a:solidFill>
                  <a:srgbClr val="C00000"/>
                </a:solidFill>
              </a:rPr>
              <a:t>Misi podniku </a:t>
            </a:r>
            <a:r>
              <a:rPr lang="cs-CZ" dirty="0"/>
              <a:t>- vyjadřuje základní myšlenku, jak by měl být podnik chápán veřejností. Dobře formulovaná mise zdůvodňuje oprávněnost existence podniku a prezentuje její aktivity (co chce dělat a bude dělat). Misi je možno vyjádřit pomocí tří veličin, tzv. „3C“ (</a:t>
            </a:r>
            <a:r>
              <a:rPr lang="cs-CZ" dirty="0" err="1"/>
              <a:t>customer</a:t>
            </a:r>
            <a:r>
              <a:rPr lang="cs-CZ" dirty="0"/>
              <a:t> – zákazník, </a:t>
            </a:r>
            <a:r>
              <a:rPr lang="cs-CZ" dirty="0" err="1"/>
              <a:t>company</a:t>
            </a:r>
            <a:r>
              <a:rPr lang="cs-CZ" dirty="0"/>
              <a:t> – společnost, </a:t>
            </a:r>
            <a:r>
              <a:rPr lang="cs-CZ" dirty="0" err="1"/>
              <a:t>competition</a:t>
            </a:r>
            <a:r>
              <a:rPr lang="cs-CZ" dirty="0"/>
              <a:t> – konkurence). </a:t>
            </a:r>
          </a:p>
          <a:p>
            <a:pPr marL="0" indent="0" algn="just">
              <a:buNone/>
            </a:pPr>
            <a:r>
              <a:rPr lang="cs-CZ" dirty="0">
                <a:solidFill>
                  <a:srgbClr val="C00000"/>
                </a:solidFill>
              </a:rPr>
              <a:t>Vizi podniku </a:t>
            </a:r>
            <a:r>
              <a:rPr lang="cs-CZ" dirty="0"/>
              <a:t>– obsahuje formulaci perspektivní orientace a hlavních cílů podniku pro dlouhodobější období. Jsou to myšlenky podnikatele a měly by mít motivující charakter. Vize je po zahájení podnikání určena především pro vnitropodnikovou potřebu a má charakter vnitřního podnikového dokumentu.</a:t>
            </a:r>
          </a:p>
          <a:p>
            <a:pPr marL="0" indent="0" algn="just">
              <a:buNone/>
            </a:pPr>
            <a:r>
              <a:rPr lang="cs-CZ" dirty="0">
                <a:solidFill>
                  <a:srgbClr val="C00000"/>
                </a:solidFill>
              </a:rPr>
              <a:t>Cíle podniku </a:t>
            </a:r>
            <a:r>
              <a:rPr lang="cs-CZ" dirty="0"/>
              <a:t>– představují konkrétní stav, jehož dosažení podnikatel přepokládá v určitém časovém období. Prostřednictvím cílů se formulovaná vize přetváří do konkrétních budoucích výsledků. Cíle by měly být stanoveny v souladu s metodikou SMART tzn., že cíl musí být: specifický, měřitelný, akceptovatelný, realistický, termínovaný. </a:t>
            </a:r>
          </a:p>
        </p:txBody>
      </p:sp>
    </p:spTree>
    <p:extLst>
      <p:ext uri="{BB962C8B-B14F-4D97-AF65-F5344CB8AC3E}">
        <p14:creationId xmlns:p14="http://schemas.microsoft.com/office/powerpoint/2010/main" val="17044799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EA9BFD7-66D5-4102-83DC-D1753248CD5C}"/>
              </a:ext>
            </a:extLst>
          </p:cNvPr>
          <p:cNvSpPr>
            <a:spLocks noGrp="1"/>
          </p:cNvSpPr>
          <p:nvPr>
            <p:ph type="title"/>
          </p:nvPr>
        </p:nvSpPr>
        <p:spPr>
          <a:ln>
            <a:solidFill>
              <a:schemeClr val="tx1"/>
            </a:solidFill>
          </a:ln>
        </p:spPr>
        <p:txBody>
          <a:bodyPr/>
          <a:lstStyle/>
          <a:p>
            <a:r>
              <a:rPr lang="cs-CZ" sz="3200" dirty="0"/>
              <a:t>Model </a:t>
            </a:r>
            <a:r>
              <a:rPr lang="cs-CZ" sz="3200" dirty="0" err="1"/>
              <a:t>Lean</a:t>
            </a:r>
            <a:r>
              <a:rPr lang="cs-CZ" sz="3200" dirty="0"/>
              <a:t> </a:t>
            </a:r>
            <a:r>
              <a:rPr lang="cs-CZ" sz="3200" dirty="0" err="1"/>
              <a:t>Canvas</a:t>
            </a:r>
            <a:endParaRPr lang="cs-CZ" sz="3200" dirty="0"/>
          </a:p>
        </p:txBody>
      </p:sp>
      <p:sp>
        <p:nvSpPr>
          <p:cNvPr id="3" name="Zástupný obsah 2">
            <a:extLst>
              <a:ext uri="{FF2B5EF4-FFF2-40B4-BE49-F238E27FC236}">
                <a16:creationId xmlns:a16="http://schemas.microsoft.com/office/drawing/2014/main" id="{107C41D6-67AB-472B-B27D-6B8441468382}"/>
              </a:ext>
            </a:extLst>
          </p:cNvPr>
          <p:cNvSpPr>
            <a:spLocks noGrp="1"/>
          </p:cNvSpPr>
          <p:nvPr>
            <p:ph idx="1"/>
          </p:nvPr>
        </p:nvSpPr>
        <p:spPr>
          <a:ln>
            <a:solidFill>
              <a:schemeClr val="tx1"/>
            </a:solidFill>
          </a:ln>
        </p:spPr>
        <p:txBody>
          <a:bodyPr>
            <a:normAutofit/>
          </a:bodyPr>
          <a:lstStyle/>
          <a:p>
            <a:pPr algn="just">
              <a:buFont typeface="Wingdings" panose="05000000000000000000" pitchFamily="2" charset="2"/>
              <a:buChar char="Ø"/>
            </a:pPr>
            <a:r>
              <a:rPr lang="cs-CZ" sz="2400" dirty="0"/>
              <a:t>Autorem je </a:t>
            </a:r>
            <a:r>
              <a:rPr lang="cs-CZ" sz="2400" dirty="0" err="1"/>
              <a:t>Ash</a:t>
            </a:r>
            <a:r>
              <a:rPr lang="cs-CZ" sz="2400" dirty="0"/>
              <a:t> </a:t>
            </a:r>
            <a:r>
              <a:rPr lang="cs-CZ" sz="2400" dirty="0" err="1"/>
              <a:t>Maurya</a:t>
            </a:r>
            <a:r>
              <a:rPr lang="cs-CZ" sz="2400" dirty="0"/>
              <a:t>, vycházel z Business Model </a:t>
            </a:r>
            <a:r>
              <a:rPr lang="cs-CZ" sz="2400" dirty="0" err="1"/>
              <a:t>Canvasu</a:t>
            </a:r>
            <a:r>
              <a:rPr lang="cs-CZ" sz="2400" dirty="0"/>
              <a:t> autora Alexe </a:t>
            </a:r>
            <a:r>
              <a:rPr lang="cs-CZ" sz="2400" dirty="0" err="1"/>
              <a:t>Osterwaldera</a:t>
            </a:r>
            <a:r>
              <a:rPr lang="cs-CZ" sz="2400" dirty="0"/>
              <a:t>. Model </a:t>
            </a:r>
            <a:r>
              <a:rPr lang="cs-CZ" sz="2400" dirty="0" err="1"/>
              <a:t>Lean</a:t>
            </a:r>
            <a:r>
              <a:rPr lang="cs-CZ" sz="2400" dirty="0"/>
              <a:t> </a:t>
            </a:r>
            <a:r>
              <a:rPr lang="cs-CZ" sz="2400" dirty="0" err="1"/>
              <a:t>Canvas</a:t>
            </a:r>
            <a:r>
              <a:rPr lang="cs-CZ" sz="2400" dirty="0"/>
              <a:t> je primárně určen pro začínající podnikatele, kdežto Business Model </a:t>
            </a:r>
            <a:r>
              <a:rPr lang="cs-CZ" sz="2400" dirty="0" err="1"/>
              <a:t>Canvas</a:t>
            </a:r>
            <a:r>
              <a:rPr lang="cs-CZ" sz="2400" dirty="0"/>
              <a:t> je spíše určen pro již existující a fungující podniky.</a:t>
            </a:r>
          </a:p>
          <a:p>
            <a:pPr algn="just">
              <a:buFont typeface="Wingdings" panose="05000000000000000000" pitchFamily="2" charset="2"/>
              <a:buChar char="Ø"/>
            </a:pPr>
            <a:r>
              <a:rPr lang="cs-CZ" sz="2400" dirty="0"/>
              <a:t>Model </a:t>
            </a:r>
            <a:r>
              <a:rPr lang="cs-CZ" sz="2400" dirty="0" err="1"/>
              <a:t>Lean</a:t>
            </a:r>
            <a:r>
              <a:rPr lang="cs-CZ" sz="2400" dirty="0"/>
              <a:t> </a:t>
            </a:r>
            <a:r>
              <a:rPr lang="cs-CZ" sz="2400" dirty="0" err="1"/>
              <a:t>Canvas</a:t>
            </a:r>
            <a:r>
              <a:rPr lang="cs-CZ" sz="2400" dirty="0"/>
              <a:t> představuje jednoduše strukturovaný plán podnikání, jde o jednoduchou grafickou šablonu pro popis příběhu budoucího produktu.</a:t>
            </a:r>
          </a:p>
          <a:p>
            <a:pPr algn="just">
              <a:buFont typeface="Wingdings" panose="05000000000000000000" pitchFamily="2" charset="2"/>
              <a:buChar char="Ø"/>
            </a:pPr>
            <a:r>
              <a:rPr lang="cs-CZ" sz="2400" dirty="0"/>
              <a:t>Model </a:t>
            </a:r>
            <a:r>
              <a:rPr lang="cs-CZ" sz="2400" dirty="0" err="1"/>
              <a:t>Lean</a:t>
            </a:r>
            <a:r>
              <a:rPr lang="cs-CZ" sz="2400" dirty="0"/>
              <a:t> </a:t>
            </a:r>
            <a:r>
              <a:rPr lang="cs-CZ" sz="2400" dirty="0" err="1"/>
              <a:t>Canvas</a:t>
            </a:r>
            <a:r>
              <a:rPr lang="cs-CZ" sz="2400" dirty="0"/>
              <a:t> obsahuje 9 bloků viz obr. 1.</a:t>
            </a:r>
          </a:p>
        </p:txBody>
      </p:sp>
    </p:spTree>
    <p:extLst>
      <p:ext uri="{BB962C8B-B14F-4D97-AF65-F5344CB8AC3E}">
        <p14:creationId xmlns:p14="http://schemas.microsoft.com/office/powerpoint/2010/main" val="29317679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09E9FC65-576E-4ACB-9F90-AA4B70F10DE7}"/>
              </a:ext>
            </a:extLst>
          </p:cNvPr>
          <p:cNvSpPr txBox="1"/>
          <p:nvPr/>
        </p:nvSpPr>
        <p:spPr>
          <a:xfrm>
            <a:off x="540000" y="365129"/>
            <a:ext cx="8064000" cy="1325563"/>
          </a:xfrm>
          <a:prstGeom prst="rect">
            <a:avLst/>
          </a:prstGeom>
        </p:spPr>
        <p:txBody>
          <a:bodyPr vert="horz" lIns="91440" tIns="45720" rIns="91440" bIns="45720" rtlCol="0" anchor="ctr">
            <a:normAutofit/>
          </a:bodyPr>
          <a:lstStyle/>
          <a:p>
            <a:pPr defTabSz="685783">
              <a:lnSpc>
                <a:spcPct val="90000"/>
              </a:lnSpc>
              <a:spcBef>
                <a:spcPct val="0"/>
              </a:spcBef>
              <a:spcAft>
                <a:spcPts val="600"/>
              </a:spcAft>
            </a:pPr>
            <a:r>
              <a:rPr lang="cs-CZ" sz="2400" b="0" kern="1200" cap="none" baseline="0" dirty="0">
                <a:latin typeface="+mn-lt"/>
                <a:ea typeface="+mj-ea"/>
                <a:cs typeface="+mj-cs"/>
              </a:rPr>
              <a:t>Obr. 1 </a:t>
            </a:r>
            <a:r>
              <a:rPr lang="cs-CZ" sz="2400" b="0" kern="1200" cap="none" baseline="0" dirty="0" err="1">
                <a:latin typeface="+mn-lt"/>
                <a:ea typeface="+mj-ea"/>
                <a:cs typeface="+mj-cs"/>
              </a:rPr>
              <a:t>Lean</a:t>
            </a:r>
            <a:r>
              <a:rPr lang="cs-CZ" sz="2400" b="0" kern="1200" cap="none" baseline="0" dirty="0">
                <a:latin typeface="+mn-lt"/>
                <a:ea typeface="+mj-ea"/>
                <a:cs typeface="+mj-cs"/>
              </a:rPr>
              <a:t> </a:t>
            </a:r>
            <a:r>
              <a:rPr lang="cs-CZ" sz="2400" b="0" kern="1200" cap="none" baseline="0" dirty="0" err="1">
                <a:latin typeface="+mn-lt"/>
                <a:ea typeface="+mj-ea"/>
                <a:cs typeface="+mj-cs"/>
              </a:rPr>
              <a:t>Canvas</a:t>
            </a:r>
            <a:endParaRPr lang="cs-CZ" sz="2400" b="0" kern="1200" cap="none" baseline="0" dirty="0">
              <a:latin typeface="+mn-lt"/>
              <a:ea typeface="+mj-ea"/>
              <a:cs typeface="+mj-cs"/>
            </a:endParaRPr>
          </a:p>
        </p:txBody>
      </p:sp>
      <p:pic>
        <p:nvPicPr>
          <p:cNvPr id="3" name="Obrázek 2">
            <a:extLst>
              <a:ext uri="{FF2B5EF4-FFF2-40B4-BE49-F238E27FC236}">
                <a16:creationId xmlns:a16="http://schemas.microsoft.com/office/drawing/2014/main" id="{9B3B7EC5-40BC-4C2E-BA26-92F4ADD177FA}"/>
              </a:ext>
            </a:extLst>
          </p:cNvPr>
          <p:cNvPicPr>
            <a:picLocks noChangeAspect="1"/>
          </p:cNvPicPr>
          <p:nvPr/>
        </p:nvPicPr>
        <p:blipFill>
          <a:blip r:embed="rId2"/>
          <a:stretch>
            <a:fillRect/>
          </a:stretch>
        </p:blipFill>
        <p:spPr>
          <a:xfrm>
            <a:off x="540000" y="1920787"/>
            <a:ext cx="8064000" cy="3890880"/>
          </a:xfrm>
          <a:prstGeom prst="rect">
            <a:avLst/>
          </a:prstGeom>
          <a:noFill/>
        </p:spPr>
      </p:pic>
    </p:spTree>
    <p:extLst>
      <p:ext uri="{BB962C8B-B14F-4D97-AF65-F5344CB8AC3E}">
        <p14:creationId xmlns:p14="http://schemas.microsoft.com/office/powerpoint/2010/main" val="2861900768"/>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2" id="{42B34AD4-CC8C-42C8-A123-A24A28B23F52}" vid="{CAA84E04-F411-4E5F-9AFE-C1503F826B3B}"/>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50E3DCFD5F21B041B3AE0717B9A9367B" ma:contentTypeVersion="7" ma:contentTypeDescription="Vytvoří nový dokument" ma:contentTypeScope="" ma:versionID="56ca39c7ee08788db9c992f6ef8241aa">
  <xsd:schema xmlns:xsd="http://www.w3.org/2001/XMLSchema" xmlns:xs="http://www.w3.org/2001/XMLSchema" xmlns:p="http://schemas.microsoft.com/office/2006/metadata/properties" xmlns:ns2="e5af2723-ed53-4308-af2e-df55c807cb65" xmlns:ns3="8ecbcb86-b731-4611-b369-1887ab3d3c8c" targetNamespace="http://schemas.microsoft.com/office/2006/metadata/properties" ma:root="true" ma:fieldsID="de78ee9b524b3e3be75fd4b4ac60358f" ns2:_="" ns3:_="">
    <xsd:import namespace="e5af2723-ed53-4308-af2e-df55c807cb65"/>
    <xsd:import namespace="8ecbcb86-b731-4611-b369-1887ab3d3c8c"/>
    <xsd:element name="properties">
      <xsd:complexType>
        <xsd:sequence>
          <xsd:element name="documentManagement">
            <xsd:complexType>
              <xsd:all>
                <xsd:element ref="ns2:SharedWithUsers" minOccurs="0"/>
                <xsd:element ref="ns2:SharedWithDetails" minOccurs="0"/>
                <xsd:element ref="ns2:SharingHintHash" minOccurs="0"/>
                <xsd:element ref="ns2:LastSharedByUser" minOccurs="0"/>
                <xsd:element ref="ns2:LastSharedByTime"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5af2723-ed53-4308-af2e-df55c807cb65" elementFormDefault="qualified">
    <xsd:import namespace="http://schemas.microsoft.com/office/2006/documentManagement/types"/>
    <xsd:import namespace="http://schemas.microsoft.com/office/infopath/2007/PartnerControls"/>
    <xsd:element name="SharedWithUsers" ma:index="8" nillable="true" ma:displayName="Sdílí se s"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dílené s podrobnostmi" ma:description="" ma:internalName="SharedWithDetails" ma:readOnly="true">
      <xsd:simpleType>
        <xsd:restriction base="dms:Note">
          <xsd:maxLength value="255"/>
        </xsd:restriction>
      </xsd:simpleType>
    </xsd:element>
    <xsd:element name="SharingHintHash" ma:index="10" nillable="true" ma:displayName="Hodnota hash upozornění na sdílení" ma:description="" ma:internalName="SharingHintHash" ma:readOnly="true">
      <xsd:simpleType>
        <xsd:restriction base="dms:Text"/>
      </xsd:simpleType>
    </xsd:element>
    <xsd:element name="LastSharedByUser" ma:index="11" nillable="true" ma:displayName="Naposledy sdílel(a)" ma:description="" ma:internalName="LastSharedByUser" ma:readOnly="true">
      <xsd:simpleType>
        <xsd:restriction base="dms:Note">
          <xsd:maxLength value="255"/>
        </xsd:restriction>
      </xsd:simpleType>
    </xsd:element>
    <xsd:element name="LastSharedByTime" ma:index="12" nillable="true" ma:displayName="Čas posledního sdílení"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8ecbcb86-b731-4611-b369-1887ab3d3c8c"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3746FA2-5009-4FCE-A567-A7AC970534B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5af2723-ed53-4308-af2e-df55c807cb65"/>
    <ds:schemaRef ds:uri="8ecbcb86-b731-4611-b369-1887ab3d3c8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1A52299-0A53-4721-B31F-8FA30F217965}">
  <ds:schemaRefs>
    <ds:schemaRef ds:uri="http://schemas.microsoft.com/sharepoint/v3/contenttype/forms"/>
  </ds:schemaRefs>
</ds:datastoreItem>
</file>

<file path=customXml/itemProps3.xml><?xml version="1.0" encoding="utf-8"?>
<ds:datastoreItem xmlns:ds="http://schemas.openxmlformats.org/officeDocument/2006/customXml" ds:itemID="{93CE2964-7F69-4E72-92D7-96CA5FB750D3}">
  <ds:schemaRefs>
    <ds:schemaRef ds:uri="http://schemas.openxmlformats.org/package/2006/metadata/core-properties"/>
    <ds:schemaRef ds:uri="http://schemas.microsoft.com/office/2006/metadata/properties"/>
    <ds:schemaRef ds:uri="http://purl.org/dc/dcmitype/"/>
    <ds:schemaRef ds:uri="e5af2723-ed53-4308-af2e-df55c807cb65"/>
    <ds:schemaRef ds:uri="http://purl.org/dc/terms/"/>
    <ds:schemaRef ds:uri="http://purl.org/dc/elements/1.1/"/>
    <ds:schemaRef ds:uri="http://schemas.microsoft.com/office/2006/documentManagement/types"/>
    <ds:schemaRef ds:uri="http://schemas.microsoft.com/office/infopath/2007/PartnerControls"/>
    <ds:schemaRef ds:uri="8ecbcb86-b731-4611-b369-1887ab3d3c8c"/>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MVŠO_sablona_ prezentace_4-3-CZ</Template>
  <TotalTime>7628</TotalTime>
  <Words>1472</Words>
  <Application>Microsoft Office PowerPoint</Application>
  <PresentationFormat>Předvádění na obrazovce (4:3)</PresentationFormat>
  <Paragraphs>100</Paragraphs>
  <Slides>17</Slides>
  <Notes>8</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17</vt:i4>
      </vt:variant>
    </vt:vector>
  </HeadingPairs>
  <TitlesOfParts>
    <vt:vector size="23" baseType="lpstr">
      <vt:lpstr>Arial</vt:lpstr>
      <vt:lpstr>Calibri</vt:lpstr>
      <vt:lpstr>Calibri Light</vt:lpstr>
      <vt:lpstr>Times New Roman</vt:lpstr>
      <vt:lpstr>Wingdings</vt:lpstr>
      <vt:lpstr>Motiv Office</vt:lpstr>
      <vt:lpstr>PODNIKÁNÍ</vt:lpstr>
      <vt:lpstr>OBSAH</vt:lpstr>
      <vt:lpstr>1. Záměr, plán, studie proveditelnosti</vt:lpstr>
      <vt:lpstr>4. Ověření realizovatelnosti nápadu – podnikatelská příležitost</vt:lpstr>
      <vt:lpstr>Prezentace aplikace PowerPoint</vt:lpstr>
      <vt:lpstr>Prezentace aplikace PowerPoint</vt:lpstr>
      <vt:lpstr>5. Podnikatelský záměr</vt:lpstr>
      <vt:lpstr>Model Lean Canvas</vt:lpstr>
      <vt:lpstr>Prezentace aplikace PowerPoint</vt:lpstr>
      <vt:lpstr>Prezentace aplikace PowerPoint</vt:lpstr>
      <vt:lpstr>Prezentace aplikace PowerPoint</vt:lpstr>
      <vt:lpstr>Části modelu Business Canvas</vt:lpstr>
      <vt:lpstr>Obr. 2 Model Business Canvas</vt:lpstr>
      <vt:lpstr>Prezentace aplikace PowerPoint</vt:lpstr>
      <vt:lpstr>Prezentace aplikace PowerPoint</vt:lpstr>
      <vt:lpstr>Srovnání modelů Business Canvas  a Lean Canvas</vt:lpstr>
      <vt:lpstr>Literatura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Podnikové finance II</dc:title>
  <dc:creator>Peterková Jindra</dc:creator>
  <cp:lastModifiedBy>Volfová Veronika</cp:lastModifiedBy>
  <cp:revision>250</cp:revision>
  <cp:lastPrinted>2021-02-08T18:32:20Z</cp:lastPrinted>
  <dcterms:created xsi:type="dcterms:W3CDTF">2020-09-10T07:22:32Z</dcterms:created>
  <dcterms:modified xsi:type="dcterms:W3CDTF">2024-11-07T12:04:09Z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0x01010050E3DCFD5F21B041B3AE0717B9A9367B</vt:lpwstr>
  </property>
</Properties>
</file>