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56" r:id="rId5"/>
    <p:sldId id="335" r:id="rId6"/>
    <p:sldId id="377" r:id="rId7"/>
    <p:sldId id="378" r:id="rId8"/>
    <p:sldId id="379" r:id="rId9"/>
    <p:sldId id="336" r:id="rId10"/>
    <p:sldId id="382" r:id="rId11"/>
    <p:sldId id="381" r:id="rId12"/>
    <p:sldId id="383" r:id="rId13"/>
    <p:sldId id="384" r:id="rId14"/>
    <p:sldId id="385" r:id="rId15"/>
    <p:sldId id="386" r:id="rId16"/>
    <p:sldId id="387" r:id="rId17"/>
    <p:sldId id="388" r:id="rId18"/>
    <p:sldId id="389" r:id="rId19"/>
    <p:sldId id="390" r:id="rId20"/>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3131"/>
    <a:srgbClr val="CF1F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68" autoAdjust="0"/>
    <p:restoredTop sz="94660"/>
  </p:normalViewPr>
  <p:slideViewPr>
    <p:cSldViewPr snapToGrid="0" showGuides="1">
      <p:cViewPr varScale="1">
        <p:scale>
          <a:sx n="123" d="100"/>
          <a:sy n="123" d="100"/>
        </p:scale>
        <p:origin x="112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E8911D7-D713-4BB6-9C4A-A5F888AE424C}" type="datetimeFigureOut">
              <a:rPr lang="cs-CZ" smtClean="0"/>
              <a:t>08.11.2024</a:t>
            </a:fld>
            <a:endParaRPr lang="cs-CZ"/>
          </a:p>
        </p:txBody>
      </p:sp>
      <p:sp>
        <p:nvSpPr>
          <p:cNvPr id="4" name="Zástupný symbol pro obrázek snímk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7D42FE9-36C2-4B96-9427-000295F887BD}" type="slidenum">
              <a:rPr lang="cs-CZ" smtClean="0"/>
              <a:t>‹#›</a:t>
            </a:fld>
            <a:endParaRPr lang="cs-CZ"/>
          </a:p>
        </p:txBody>
      </p:sp>
    </p:spTree>
    <p:extLst>
      <p:ext uri="{BB962C8B-B14F-4D97-AF65-F5344CB8AC3E}">
        <p14:creationId xmlns:p14="http://schemas.microsoft.com/office/powerpoint/2010/main" val="2365287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1</a:t>
            </a:fld>
            <a:endParaRPr lang="cs-CZ"/>
          </a:p>
        </p:txBody>
      </p:sp>
    </p:spTree>
    <p:extLst>
      <p:ext uri="{BB962C8B-B14F-4D97-AF65-F5344CB8AC3E}">
        <p14:creationId xmlns:p14="http://schemas.microsoft.com/office/powerpoint/2010/main" val="683485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2</a:t>
            </a:fld>
            <a:endParaRPr lang="cs-CZ"/>
          </a:p>
        </p:txBody>
      </p:sp>
    </p:spTree>
    <p:extLst>
      <p:ext uri="{BB962C8B-B14F-4D97-AF65-F5344CB8AC3E}">
        <p14:creationId xmlns:p14="http://schemas.microsoft.com/office/powerpoint/2010/main" val="3876059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6</a:t>
            </a:fld>
            <a:endParaRPr lang="cs-CZ"/>
          </a:p>
        </p:txBody>
      </p:sp>
    </p:spTree>
    <p:extLst>
      <p:ext uri="{BB962C8B-B14F-4D97-AF65-F5344CB8AC3E}">
        <p14:creationId xmlns:p14="http://schemas.microsoft.com/office/powerpoint/2010/main" val="863816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8</a:t>
            </a:fld>
            <a:endParaRPr lang="cs-CZ"/>
          </a:p>
        </p:txBody>
      </p:sp>
    </p:spTree>
    <p:extLst>
      <p:ext uri="{BB962C8B-B14F-4D97-AF65-F5344CB8AC3E}">
        <p14:creationId xmlns:p14="http://schemas.microsoft.com/office/powerpoint/2010/main" val="3391997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r="23216" b="5584"/>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18072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5425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471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spTree>
    <p:extLst>
      <p:ext uri="{BB962C8B-B14F-4D97-AF65-F5344CB8AC3E}">
        <p14:creationId xmlns:p14="http://schemas.microsoft.com/office/powerpoint/2010/main" val="120230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63257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Po kliknutí můžete upravovat styly textu v předloze.</a:t>
            </a:r>
          </a:p>
        </p:txBody>
      </p:sp>
      <p:sp>
        <p:nvSpPr>
          <p:cNvPr id="4" name="Zástupný symbol pro obsah 3"/>
          <p:cNvSpPr>
            <a:spLocks noGrp="1"/>
          </p:cNvSpPr>
          <p:nvPr>
            <p:ph sz="half" idx="2"/>
          </p:nvPr>
        </p:nvSpPr>
        <p:spPr>
          <a:xfrm>
            <a:off x="629842" y="2505075"/>
            <a:ext cx="3868340"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Po kliknutí můžete upravovat styly textu v předloze.</a:t>
            </a:r>
          </a:p>
        </p:txBody>
      </p:sp>
      <p:sp>
        <p:nvSpPr>
          <p:cNvPr id="6" name="Zástupný symbol pro obsah 5"/>
          <p:cNvSpPr>
            <a:spLocks noGrp="1"/>
          </p:cNvSpPr>
          <p:nvPr>
            <p:ph sz="quarter" idx="4"/>
          </p:nvPr>
        </p:nvSpPr>
        <p:spPr>
          <a:xfrm>
            <a:off x="4629152" y="2505075"/>
            <a:ext cx="3887391"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69415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51817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Po kliknutí můžete upravovat styly textu v předloze.</a:t>
            </a:r>
          </a:p>
        </p:txBody>
      </p:sp>
    </p:spTree>
    <p:extLst>
      <p:ext uri="{BB962C8B-B14F-4D97-AF65-F5344CB8AC3E}">
        <p14:creationId xmlns:p14="http://schemas.microsoft.com/office/powerpoint/2010/main" val="63860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Po kliknutí můžete upravovat styly textu v předloze.</a:t>
            </a:r>
          </a:p>
        </p:txBody>
      </p:sp>
    </p:spTree>
    <p:extLst>
      <p:ext uri="{BB962C8B-B14F-4D97-AF65-F5344CB8AC3E}">
        <p14:creationId xmlns:p14="http://schemas.microsoft.com/office/powerpoint/2010/main" val="198641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www.podnikanivkostce.cz/Testy/test-sebeprosazovani" TargetMode="External"/><Relationship Id="rId3" Type="http://schemas.openxmlformats.org/officeDocument/2006/relationships/hyperlink" Target="http://www.podnikanivkostce.cz/Testy/jste-introvert-nebo-extrovert" TargetMode="External"/><Relationship Id="rId7" Type="http://schemas.openxmlformats.org/officeDocument/2006/relationships/hyperlink" Target="http://www.podnikanivkostce.cz/Testy/test-sebevedomi" TargetMode="External"/><Relationship Id="rId2" Type="http://schemas.openxmlformats.org/officeDocument/2006/relationships/hyperlink" Target="http://www.podnikanivkostce.cz/Testy/test-osobnostnich-predpokladu" TargetMode="External"/><Relationship Id="rId1" Type="http://schemas.openxmlformats.org/officeDocument/2006/relationships/slideLayout" Target="../slideLayouts/slideLayout4.xml"/><Relationship Id="rId6" Type="http://schemas.openxmlformats.org/officeDocument/2006/relationships/hyperlink" Target="http://www.podnikanivkostce.cz/Testy/predpoklady-k-uspechu" TargetMode="External"/><Relationship Id="rId5" Type="http://schemas.openxmlformats.org/officeDocument/2006/relationships/hyperlink" Target="http://www.podnikanivkostce.cz/Testy/motivace-k-podnikani" TargetMode="External"/><Relationship Id="rId4" Type="http://schemas.openxmlformats.org/officeDocument/2006/relationships/hyperlink" Target="http://www.podnikanivkostce.cz/Testy/manazerske-predpoklady" TargetMode="External"/><Relationship Id="rId9" Type="http://schemas.openxmlformats.org/officeDocument/2006/relationships/image" Target="../media/image5.png"/></Relationships>
</file>

<file path=ppt/slides/_rels/slide8.xml.rels><?xml version="1.0" encoding="UTF-8" standalone="yes"?>
<Relationships xmlns="http://schemas.openxmlformats.org/package/2006/relationships"><Relationship Id="rId8" Type="http://schemas.openxmlformats.org/officeDocument/2006/relationships/hyperlink" Target="http://www.podnikanivkostce.cz/Testy/ucetnictvi" TargetMode="External"/><Relationship Id="rId13" Type="http://schemas.openxmlformats.org/officeDocument/2006/relationships/image" Target="../media/image6.png"/><Relationship Id="rId3" Type="http://schemas.openxmlformats.org/officeDocument/2006/relationships/hyperlink" Target="http://www.podnikanivkostce.cz/Testy/odborne-predpoklady" TargetMode="External"/><Relationship Id="rId7" Type="http://schemas.openxmlformats.org/officeDocument/2006/relationships/hyperlink" Target="http://www.podnikanivkostce.cz/Testy/dane" TargetMode="External"/><Relationship Id="rId12" Type="http://schemas.openxmlformats.org/officeDocument/2006/relationships/hyperlink" Target="http://www.podnikanivkostce.cz/Testy/komunikacni-dovednosti"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hyperlink" Target="http://www.podnikanivkostce.cz/Testy/financovani-a-financni-planovani" TargetMode="External"/><Relationship Id="rId11" Type="http://schemas.openxmlformats.org/officeDocument/2006/relationships/hyperlink" Target="http://www.podnikanivkostce.cz/Testy/pojisteni" TargetMode="External"/><Relationship Id="rId5" Type="http://schemas.openxmlformats.org/officeDocument/2006/relationships/hyperlink" Target="http://www.podnikanivkostce.cz/Testy/marketing" TargetMode="External"/><Relationship Id="rId10" Type="http://schemas.openxmlformats.org/officeDocument/2006/relationships/hyperlink" Target="http://www.podnikanivkostce.cz/Testy/zamestnavani-pracovniku" TargetMode="External"/><Relationship Id="rId4" Type="http://schemas.openxmlformats.org/officeDocument/2006/relationships/hyperlink" Target="http://www.podnikanivkostce.cz/Testy/podnikatelsky-plan" TargetMode="External"/><Relationship Id="rId9" Type="http://schemas.openxmlformats.org/officeDocument/2006/relationships/hyperlink" Target="http://www.podnikanivkostce.cz/Testy/zalozeni-podniku"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ál 3">
            <a:extLst>
              <a:ext uri="{FF2B5EF4-FFF2-40B4-BE49-F238E27FC236}">
                <a16:creationId xmlns:a16="http://schemas.microsoft.com/office/drawing/2014/main" id="{8AB781E9-4334-4CC5-8DB0-F87CC01F11BA}"/>
              </a:ext>
            </a:extLst>
          </p:cNvPr>
          <p:cNvSpPr/>
          <p:nvPr/>
        </p:nvSpPr>
        <p:spPr>
          <a:xfrm>
            <a:off x="628649" y="2192281"/>
            <a:ext cx="8062589" cy="1562469"/>
          </a:xfrm>
          <a:prstGeom prst="ellipse">
            <a:avLst/>
          </a:prstGeom>
          <a:solidFill>
            <a:schemeClr val="bg1">
              <a:lumMod val="85000"/>
            </a:schemeClr>
          </a:solidFill>
          <a:ln>
            <a:solidFill>
              <a:srgbClr val="3131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ln>
                <a:solidFill>
                  <a:sysClr val="windowText" lastClr="000000"/>
                </a:solidFill>
              </a:ln>
            </a:endParaRPr>
          </a:p>
        </p:txBody>
      </p:sp>
      <p:sp>
        <p:nvSpPr>
          <p:cNvPr id="2" name="Nadpis 1"/>
          <p:cNvSpPr>
            <a:spLocks noGrp="1"/>
          </p:cNvSpPr>
          <p:nvPr>
            <p:ph type="ctrTitle"/>
          </p:nvPr>
        </p:nvSpPr>
        <p:spPr>
          <a:xfrm>
            <a:off x="716593" y="998481"/>
            <a:ext cx="7886700" cy="2387600"/>
          </a:xfrm>
        </p:spPr>
        <p:txBody>
          <a:bodyPr>
            <a:normAutofit/>
          </a:bodyPr>
          <a:lstStyle/>
          <a:p>
            <a:pPr algn="ctr"/>
            <a:r>
              <a:rPr lang="cs-CZ" sz="4400" b="1" dirty="0"/>
              <a:t>Start-up</a:t>
            </a:r>
          </a:p>
        </p:txBody>
      </p:sp>
      <p:sp>
        <p:nvSpPr>
          <p:cNvPr id="3" name="Podnadpis 2"/>
          <p:cNvSpPr>
            <a:spLocks noGrp="1"/>
          </p:cNvSpPr>
          <p:nvPr>
            <p:ph type="subTitle" idx="1"/>
          </p:nvPr>
        </p:nvSpPr>
        <p:spPr>
          <a:xfrm>
            <a:off x="628649" y="4252404"/>
            <a:ext cx="8062589" cy="1242873"/>
          </a:xfrm>
          <a:ln>
            <a:solidFill>
              <a:schemeClr val="tx1"/>
            </a:solidFill>
          </a:ln>
        </p:spPr>
        <p:txBody>
          <a:bodyPr>
            <a:normAutofit fontScale="25000" lnSpcReduction="20000"/>
          </a:bodyPr>
          <a:lstStyle/>
          <a:p>
            <a:pPr algn="ctr"/>
            <a:endParaRPr lang="cs-CZ" sz="3500" b="1" dirty="0">
              <a:solidFill>
                <a:schemeClr val="tx1"/>
              </a:solidFill>
            </a:endParaRPr>
          </a:p>
          <a:p>
            <a:pPr algn="ctr"/>
            <a:r>
              <a:rPr lang="cs-CZ" sz="7400" b="1" dirty="0">
                <a:solidFill>
                  <a:schemeClr val="tx1"/>
                </a:solidFill>
              </a:rPr>
              <a:t>T2: Osobní a tvůrčí potenciál podnikatele</a:t>
            </a:r>
            <a:r>
              <a:rPr lang="cs-CZ" sz="7400" b="1" dirty="0">
                <a:solidFill>
                  <a:schemeClr val="tx1"/>
                </a:solidFill>
                <a:effectLst/>
                <a:latin typeface="Times New Roman" panose="02020603050405020304" pitchFamily="18" charset="0"/>
                <a:ea typeface="Times New Roman" panose="02020603050405020304" pitchFamily="18" charset="0"/>
              </a:rPr>
              <a:t>. Zadání semestrální práce.</a:t>
            </a:r>
          </a:p>
          <a:p>
            <a:pPr algn="ctr"/>
            <a:r>
              <a:rPr lang="cs-CZ" sz="7400" b="1" dirty="0">
                <a:solidFill>
                  <a:schemeClr val="tx1"/>
                </a:solidFill>
                <a:effectLst/>
                <a:latin typeface="Times New Roman" panose="02020603050405020304" pitchFamily="18" charset="0"/>
                <a:ea typeface="Times New Roman" panose="02020603050405020304" pitchFamily="18" charset="0"/>
              </a:rPr>
              <a:t> </a:t>
            </a:r>
            <a:endParaRPr lang="cs-CZ" sz="7400" b="1" dirty="0">
              <a:solidFill>
                <a:schemeClr val="tx1"/>
              </a:solidFill>
            </a:endParaRPr>
          </a:p>
          <a:p>
            <a:pPr algn="ctr"/>
            <a:r>
              <a:rPr lang="cs-CZ" sz="7400" b="1" dirty="0"/>
              <a:t>doc. Ing. Jindra Peterková, Ph.D.</a:t>
            </a:r>
          </a:p>
          <a:p>
            <a:endParaRPr lang="cs-CZ" b="1" dirty="0"/>
          </a:p>
        </p:txBody>
      </p:sp>
    </p:spTree>
    <p:extLst>
      <p:ext uri="{BB962C8B-B14F-4D97-AF65-F5344CB8AC3E}">
        <p14:creationId xmlns:p14="http://schemas.microsoft.com/office/powerpoint/2010/main" val="2650530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B470FC-089C-4B0C-872E-4B3D1D6FA57F}"/>
              </a:ext>
            </a:extLst>
          </p:cNvPr>
          <p:cNvSpPr>
            <a:spLocks noGrp="1"/>
          </p:cNvSpPr>
          <p:nvPr>
            <p:ph type="title"/>
          </p:nvPr>
        </p:nvSpPr>
        <p:spPr>
          <a:ln>
            <a:solidFill>
              <a:schemeClr val="tx1"/>
            </a:solidFill>
          </a:ln>
        </p:spPr>
        <p:txBody>
          <a:bodyPr/>
          <a:lstStyle/>
          <a:p>
            <a:r>
              <a:rPr lang="cs-CZ" dirty="0"/>
              <a:t>Příklad 1</a:t>
            </a:r>
          </a:p>
        </p:txBody>
      </p:sp>
      <p:sp>
        <p:nvSpPr>
          <p:cNvPr id="3" name="Zástupný obsah 2">
            <a:extLst>
              <a:ext uri="{FF2B5EF4-FFF2-40B4-BE49-F238E27FC236}">
                <a16:creationId xmlns:a16="http://schemas.microsoft.com/office/drawing/2014/main" id="{09E48B60-2E3A-467E-80EB-A09155859920}"/>
              </a:ext>
            </a:extLst>
          </p:cNvPr>
          <p:cNvSpPr>
            <a:spLocks noGrp="1"/>
          </p:cNvSpPr>
          <p:nvPr>
            <p:ph idx="1"/>
          </p:nvPr>
        </p:nvSpPr>
        <p:spPr>
          <a:ln>
            <a:solidFill>
              <a:schemeClr val="tx1"/>
            </a:solidFill>
          </a:ln>
        </p:spPr>
        <p:txBody>
          <a:bodyPr>
            <a:normAutofit/>
          </a:bodyPr>
          <a:lstStyle/>
          <a:p>
            <a:pPr algn="just"/>
            <a:r>
              <a:rPr lang="cs-CZ" sz="2000" dirty="0"/>
              <a:t>Navrhuje se zavést mobilní rehabilitační služby přímo v bytech pacientů. Pacienti tak ušetří čas a náklady transportu, který je v některých případech obtížný (poúrazové a jiné těžké stavy). Rehabilitační péče bude maximálně individuální, tj. přizpůsobená jednotlivým pacientům. Zavádění služby nevyžaduje velké investice. Úspěch bude založen na nadšení, obětavosti, osobním přístupu, vysokém nasazení majitelů nově založeného zařízení, kteří budou současně fyzioterapeuty a manažery. Lze očekávat značné administrativní problémy ze strany úřadů a pojišťoven. Konkurence dosavadních „stacionárních“ terapeutů bude silná.</a:t>
            </a:r>
          </a:p>
        </p:txBody>
      </p:sp>
    </p:spTree>
    <p:extLst>
      <p:ext uri="{BB962C8B-B14F-4D97-AF65-F5344CB8AC3E}">
        <p14:creationId xmlns:p14="http://schemas.microsoft.com/office/powerpoint/2010/main" val="886759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B470FC-089C-4B0C-872E-4B3D1D6FA57F}"/>
              </a:ext>
            </a:extLst>
          </p:cNvPr>
          <p:cNvSpPr>
            <a:spLocks noGrp="1"/>
          </p:cNvSpPr>
          <p:nvPr>
            <p:ph type="title"/>
          </p:nvPr>
        </p:nvSpPr>
        <p:spPr>
          <a:ln>
            <a:solidFill>
              <a:schemeClr val="tx1"/>
            </a:solidFill>
          </a:ln>
        </p:spPr>
        <p:txBody>
          <a:bodyPr/>
          <a:lstStyle/>
          <a:p>
            <a:r>
              <a:rPr lang="cs-CZ" dirty="0"/>
              <a:t>Příklad 2</a:t>
            </a:r>
          </a:p>
        </p:txBody>
      </p:sp>
      <p:sp>
        <p:nvSpPr>
          <p:cNvPr id="3" name="Zástupný obsah 2">
            <a:extLst>
              <a:ext uri="{FF2B5EF4-FFF2-40B4-BE49-F238E27FC236}">
                <a16:creationId xmlns:a16="http://schemas.microsoft.com/office/drawing/2014/main" id="{09E48B60-2E3A-467E-80EB-A09155859920}"/>
              </a:ext>
            </a:extLst>
          </p:cNvPr>
          <p:cNvSpPr>
            <a:spLocks noGrp="1"/>
          </p:cNvSpPr>
          <p:nvPr>
            <p:ph idx="1"/>
          </p:nvPr>
        </p:nvSpPr>
        <p:spPr>
          <a:ln>
            <a:solidFill>
              <a:schemeClr val="tx1"/>
            </a:solidFill>
          </a:ln>
        </p:spPr>
        <p:txBody>
          <a:bodyPr>
            <a:normAutofit/>
          </a:bodyPr>
          <a:lstStyle/>
          <a:p>
            <a:pPr algn="just"/>
            <a:r>
              <a:rPr lang="cs-CZ" sz="2000" dirty="0"/>
              <a:t>Bude vyvinuta a vyráběna tzv. </a:t>
            </a:r>
            <a:r>
              <a:rPr lang="cs-CZ" sz="2000" dirty="0" err="1"/>
              <a:t>superžidle</a:t>
            </a:r>
            <a:r>
              <a:rPr lang="cs-CZ" sz="2000" dirty="0"/>
              <a:t> řešící problémy související s dlouhodobým sezením u počítače. </a:t>
            </a:r>
            <a:r>
              <a:rPr lang="cs-CZ" sz="2000" dirty="0" err="1"/>
              <a:t>Superžidle</a:t>
            </a:r>
            <a:r>
              <a:rPr lang="cs-CZ" sz="2000" dirty="0"/>
              <a:t> bude vybavena přístroji trvale měřícími některé základní životní funkce a signalizující eventuální nutnost okamžitého lékařského zásahu. </a:t>
            </a:r>
            <a:r>
              <a:rPr lang="cs-CZ" sz="2000" dirty="0" err="1"/>
              <a:t>Superžidle</a:t>
            </a:r>
            <a:r>
              <a:rPr lang="cs-CZ" sz="2000" dirty="0"/>
              <a:t> může být vyráběna v několika verzích. Měly by mít modulární charakter a podle náročnosti zákazníka a jeho finančních možností by ji bylo možné doplňovat o další vlastnosti (služby). V úvahu připadá např. masáž šíje a bederních obratlů, ionizace vzduchu, nahřívání nebo chlazení nejbližšího okolí, dodávka pití nebo fastfoodu přísně regulovaných podle kalorické hodnoty atd.</a:t>
            </a:r>
          </a:p>
        </p:txBody>
      </p:sp>
    </p:spTree>
    <p:extLst>
      <p:ext uri="{BB962C8B-B14F-4D97-AF65-F5344CB8AC3E}">
        <p14:creationId xmlns:p14="http://schemas.microsoft.com/office/powerpoint/2010/main" val="959817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C07C2FAD-FCBB-4C02-B7A9-21AEA029BBB0}"/>
              </a:ext>
            </a:extLst>
          </p:cNvPr>
          <p:cNvSpPr>
            <a:spLocks noGrp="1"/>
          </p:cNvSpPr>
          <p:nvPr>
            <p:ph idx="1"/>
          </p:nvPr>
        </p:nvSpPr>
        <p:spPr>
          <a:xfrm>
            <a:off x="540000" y="480767"/>
            <a:ext cx="8064000" cy="5426062"/>
          </a:xfrm>
          <a:ln>
            <a:solidFill>
              <a:schemeClr val="tx1"/>
            </a:solidFill>
          </a:ln>
        </p:spPr>
        <p:txBody>
          <a:bodyPr>
            <a:normAutofit lnSpcReduction="10000"/>
          </a:bodyPr>
          <a:lstStyle/>
          <a:p>
            <a:pPr>
              <a:buFont typeface="Wingdings" panose="05000000000000000000" pitchFamily="2" charset="2"/>
              <a:buChar char="Ø"/>
            </a:pPr>
            <a:r>
              <a:rPr lang="cs-CZ" b="1" dirty="0">
                <a:solidFill>
                  <a:srgbClr val="CF1F28"/>
                </a:solidFill>
              </a:rPr>
              <a:t>Výzkum poptávky</a:t>
            </a:r>
          </a:p>
          <a:p>
            <a:pPr algn="just"/>
            <a:r>
              <a:rPr lang="cs-CZ" sz="2400" dirty="0">
                <a:solidFill>
                  <a:schemeClr val="tx1"/>
                </a:solidFill>
              </a:rPr>
              <a:t>Potencionální poptávku tvoří ti, kteří by produkt chtěli. </a:t>
            </a:r>
          </a:p>
          <a:p>
            <a:pPr algn="just"/>
            <a:r>
              <a:rPr lang="cs-CZ" sz="2400" dirty="0">
                <a:solidFill>
                  <a:schemeClr val="tx1"/>
                </a:solidFill>
              </a:rPr>
              <a:t>Dostupná poptávka = poptávka těch, kteří produkt chtějí, mají prostředky na jeho pořízení a splňují některé další podmínky (např. řidičský průkaz, lékařskou licenci, stavební povolení). Proto se musí určit faktory určující dostupnou poptávku. Některé údaje lze zjistit ze statistik, jiné je nutno odhadnout.</a:t>
            </a:r>
          </a:p>
          <a:p>
            <a:pPr algn="just"/>
            <a:r>
              <a:rPr lang="cs-CZ" sz="2400" dirty="0">
                <a:solidFill>
                  <a:schemeClr val="tx1"/>
                </a:solidFill>
              </a:rPr>
              <a:t>Poptávka se rychle mění, někdy vznikne zcela nečekaně obrovská poptávka (např. boty </a:t>
            </a:r>
            <a:r>
              <a:rPr lang="cs-CZ" sz="2400" dirty="0" err="1">
                <a:solidFill>
                  <a:schemeClr val="tx1"/>
                </a:solidFill>
              </a:rPr>
              <a:t>Crocs</a:t>
            </a:r>
            <a:r>
              <a:rPr lang="cs-CZ" sz="2400" dirty="0">
                <a:solidFill>
                  <a:schemeClr val="tx1"/>
                </a:solidFill>
              </a:rPr>
              <a:t>) nebo někdy je očekávaná, ale nedostaví se (vozíky Segway). Je třeba zachytit i slabé signály.</a:t>
            </a:r>
          </a:p>
          <a:p>
            <a:pPr algn="just"/>
            <a:r>
              <a:rPr lang="cs-CZ" sz="2400" dirty="0">
                <a:solidFill>
                  <a:schemeClr val="tx1"/>
                </a:solidFill>
              </a:rPr>
              <a:t>Někdy je zapotřebí velmi kreativní přístup. NAPŘ. Bill Gates vyvolal poptávku po stolních počítačích tím, že jich velké množství daroval domácnostem. Postupem se staly návykové a po vypršení životnosti si již každý koupil nový počítač za peníze.</a:t>
            </a:r>
          </a:p>
          <a:p>
            <a:pPr algn="just">
              <a:buFontTx/>
              <a:buChar char="-"/>
            </a:pPr>
            <a:endParaRPr lang="cs-CZ" sz="2400" b="1" dirty="0">
              <a:solidFill>
                <a:schemeClr val="tx1"/>
              </a:solidFill>
            </a:endParaRPr>
          </a:p>
          <a:p>
            <a:pPr marL="0" indent="0">
              <a:buNone/>
            </a:pPr>
            <a:endParaRPr lang="cs-CZ" sz="2400" b="1" dirty="0">
              <a:solidFill>
                <a:schemeClr val="tx1"/>
              </a:solidFill>
            </a:endParaRPr>
          </a:p>
        </p:txBody>
      </p:sp>
    </p:spTree>
    <p:extLst>
      <p:ext uri="{BB962C8B-B14F-4D97-AF65-F5344CB8AC3E}">
        <p14:creationId xmlns:p14="http://schemas.microsoft.com/office/powerpoint/2010/main" val="3022030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C4735E-A44B-4D52-A0EB-EC7A4BD9AF22}"/>
              </a:ext>
            </a:extLst>
          </p:cNvPr>
          <p:cNvSpPr>
            <a:spLocks noGrp="1"/>
          </p:cNvSpPr>
          <p:nvPr>
            <p:ph type="title"/>
          </p:nvPr>
        </p:nvSpPr>
        <p:spPr>
          <a:ln>
            <a:solidFill>
              <a:schemeClr val="tx1"/>
            </a:solidFill>
          </a:ln>
        </p:spPr>
        <p:txBody>
          <a:bodyPr/>
          <a:lstStyle/>
          <a:p>
            <a:r>
              <a:rPr lang="cs-CZ" dirty="0"/>
              <a:t>Příklad 3</a:t>
            </a:r>
          </a:p>
        </p:txBody>
      </p:sp>
      <p:sp>
        <p:nvSpPr>
          <p:cNvPr id="3" name="Zástupný obsah 2">
            <a:extLst>
              <a:ext uri="{FF2B5EF4-FFF2-40B4-BE49-F238E27FC236}">
                <a16:creationId xmlns:a16="http://schemas.microsoft.com/office/drawing/2014/main" id="{891E0397-001A-4AFC-B8A8-B144F8BC20F0}"/>
              </a:ext>
            </a:extLst>
          </p:cNvPr>
          <p:cNvSpPr>
            <a:spLocks noGrp="1"/>
          </p:cNvSpPr>
          <p:nvPr>
            <p:ph idx="1"/>
          </p:nvPr>
        </p:nvSpPr>
        <p:spPr>
          <a:ln>
            <a:solidFill>
              <a:schemeClr val="tx1"/>
            </a:solidFill>
          </a:ln>
        </p:spPr>
        <p:txBody>
          <a:bodyPr/>
          <a:lstStyle/>
          <a:p>
            <a:pPr algn="just"/>
            <a:r>
              <a:rPr lang="cs-CZ" dirty="0"/>
              <a:t>Mercedes by chtěl téměř každý. Takoví zájemci však vytvářejí pouze potenciální poptávku. Dostupná poptávka rozhodující pro dodavatele je tvořena pouze těmi, kteří mají dostatek finančních zdrojů k nákupu a provozu, řidičský průkaz nebo osobního řidiče. Faktory určující poptávku jsou v tomto případě např.: množství osob z vyšší střední a vyšší třídy, počet firem používající tyto vozy jako služební vozidla, image dané značky vozu v porovnání s konkurenčními značkami, technické parametry, stáří vozu v porovnání s konkurenčními značkami, stáří vozu této značky v provozu a obvyklá doba jejich obnovy, úroveň servisu a řada dalších.</a:t>
            </a:r>
          </a:p>
          <a:p>
            <a:pPr algn="just"/>
            <a:r>
              <a:rPr lang="cs-CZ" dirty="0">
                <a:solidFill>
                  <a:srgbClr val="C00000"/>
                </a:solidFill>
              </a:rPr>
              <a:t>Následuje předpověď vývoje těchto faktorů a kvantifikuje se, tj. vyčísluje se doposud na dostupnou poptávku daného produktu. </a:t>
            </a:r>
          </a:p>
        </p:txBody>
      </p:sp>
    </p:spTree>
    <p:extLst>
      <p:ext uri="{BB962C8B-B14F-4D97-AF65-F5344CB8AC3E}">
        <p14:creationId xmlns:p14="http://schemas.microsoft.com/office/powerpoint/2010/main" val="1775307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BD4A4B-5815-41FE-9DA0-2AB1E90D5937}"/>
              </a:ext>
            </a:extLst>
          </p:cNvPr>
          <p:cNvSpPr>
            <a:spLocks noGrp="1"/>
          </p:cNvSpPr>
          <p:nvPr>
            <p:ph type="title"/>
          </p:nvPr>
        </p:nvSpPr>
        <p:spPr>
          <a:ln>
            <a:solidFill>
              <a:schemeClr val="tx1"/>
            </a:solidFill>
          </a:ln>
        </p:spPr>
        <p:txBody>
          <a:bodyPr/>
          <a:lstStyle/>
          <a:p>
            <a:br>
              <a:rPr lang="cs-CZ" dirty="0"/>
            </a:br>
            <a:r>
              <a:rPr lang="cs-CZ" dirty="0"/>
              <a:t>Příklad 4</a:t>
            </a:r>
          </a:p>
        </p:txBody>
      </p:sp>
      <p:sp>
        <p:nvSpPr>
          <p:cNvPr id="3" name="Zástupný obsah 2">
            <a:extLst>
              <a:ext uri="{FF2B5EF4-FFF2-40B4-BE49-F238E27FC236}">
                <a16:creationId xmlns:a16="http://schemas.microsoft.com/office/drawing/2014/main" id="{EA6F48A7-416E-4A20-830F-57895547F1D1}"/>
              </a:ext>
            </a:extLst>
          </p:cNvPr>
          <p:cNvSpPr>
            <a:spLocks noGrp="1"/>
          </p:cNvSpPr>
          <p:nvPr>
            <p:ph idx="1"/>
          </p:nvPr>
        </p:nvSpPr>
        <p:spPr>
          <a:ln>
            <a:solidFill>
              <a:schemeClr val="tx1"/>
            </a:solidFill>
          </a:ln>
        </p:spPr>
        <p:txBody>
          <a:bodyPr/>
          <a:lstStyle/>
          <a:p>
            <a:pPr algn="just"/>
            <a:r>
              <a:rPr lang="cs-CZ" dirty="0"/>
              <a:t>Potenciální poptávku po rehabilitačních službách tvoří počet osob potřebujících rehabilitační služby násobený objemem potřebných služeb na osobu (v bodech nebo korunách) za určité časové období (rok, měsíc). Z toho lze odvodit dostupnou poptávku, tj poptávku těch, kteří tyto služby skutečně chtějí, nebo těch, které je možné přesvědčit, aby je chtěli, a jsou ochotni a schopni tuto péči uhradit, ať již z vlastních zdrojů nebo mají nárok na platby těchto služeb od zdravotních pojišťoven. Výpočet dostupné poptávky se provede vynásobením počtu těchto osob a objemem potřebné rehabilitační péče na osobu v korunách za dané období.</a:t>
            </a:r>
          </a:p>
        </p:txBody>
      </p:sp>
    </p:spTree>
    <p:extLst>
      <p:ext uri="{BB962C8B-B14F-4D97-AF65-F5344CB8AC3E}">
        <p14:creationId xmlns:p14="http://schemas.microsoft.com/office/powerpoint/2010/main" val="11817701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80DB9ECF-8BFE-4B08-A210-E1DB67FE2460}"/>
              </a:ext>
            </a:extLst>
          </p:cNvPr>
          <p:cNvSpPr>
            <a:spLocks noGrp="1"/>
          </p:cNvSpPr>
          <p:nvPr>
            <p:ph idx="1"/>
          </p:nvPr>
        </p:nvSpPr>
        <p:spPr>
          <a:xfrm>
            <a:off x="540000" y="810705"/>
            <a:ext cx="8064000" cy="5096124"/>
          </a:xfrm>
        </p:spPr>
        <p:txBody>
          <a:bodyPr>
            <a:normAutofit fontScale="92500"/>
          </a:bodyPr>
          <a:lstStyle/>
          <a:p>
            <a:pPr>
              <a:buFont typeface="Wingdings" panose="05000000000000000000" pitchFamily="2" charset="2"/>
              <a:buChar char="Ø"/>
            </a:pPr>
            <a:r>
              <a:rPr lang="cs-CZ" b="1" dirty="0">
                <a:solidFill>
                  <a:srgbClr val="C00000"/>
                </a:solidFill>
              </a:rPr>
              <a:t>Kalkulace přímých a mzdových nákladů</a:t>
            </a:r>
          </a:p>
          <a:p>
            <a:pPr marL="0" indent="0" algn="just">
              <a:buNone/>
            </a:pPr>
            <a:r>
              <a:rPr lang="cs-CZ" dirty="0">
                <a:solidFill>
                  <a:schemeClr val="tx1"/>
                </a:solidFill>
              </a:rPr>
              <a:t>Dostupná poptávka výrazně závisí na ceně. A naopak – cena závisí na výši poptávky. Při velké poptávce lze cenu, resp. náklady snížit v důsledku </a:t>
            </a:r>
            <a:r>
              <a:rPr lang="cs-CZ" dirty="0" err="1">
                <a:solidFill>
                  <a:schemeClr val="tx1"/>
                </a:solidFill>
              </a:rPr>
              <a:t>shromadnění</a:t>
            </a:r>
            <a:r>
              <a:rPr lang="cs-CZ" dirty="0">
                <a:solidFill>
                  <a:schemeClr val="tx1"/>
                </a:solidFill>
              </a:rPr>
              <a:t> výroby, levnějších distribučních cest, atd. Proto je nutné mít ihned na počátku alespoň orientační představu o výši ceny budoucího produktu.</a:t>
            </a:r>
          </a:p>
          <a:p>
            <a:pPr marL="0" indent="0" algn="just">
              <a:buNone/>
            </a:pPr>
            <a:r>
              <a:rPr lang="cs-CZ" b="1" dirty="0">
                <a:solidFill>
                  <a:srgbClr val="C00000"/>
                </a:solidFill>
              </a:rPr>
              <a:t>Základní kalkulační metody</a:t>
            </a:r>
          </a:p>
          <a:p>
            <a:pPr marL="0" indent="0" algn="just">
              <a:buNone/>
            </a:pPr>
            <a:r>
              <a:rPr lang="cs-CZ" dirty="0">
                <a:solidFill>
                  <a:srgbClr val="C00000"/>
                </a:solidFill>
              </a:rPr>
              <a:t>Metoda analytická </a:t>
            </a:r>
            <a:r>
              <a:rPr lang="cs-CZ" dirty="0">
                <a:solidFill>
                  <a:schemeClr val="tx1"/>
                </a:solidFill>
              </a:rPr>
              <a:t>– operace nutné k výrobě nebo k provedení výkonu. Pro každou operaci se stanoví doba výkonu, nárok na kvalifikaci pracovníka provádějícího tuto operaci a výši jeho mzdy za časovou jednotku. Dále množství materiálu potřebného pro provedení této operace a jeho cena. Určí se stroj nebo přístroj na němž bude operace provedena. Tím vzniknou normy spotřeby materiálu a výkonové normy práce</a:t>
            </a:r>
          </a:p>
          <a:p>
            <a:pPr marL="0" indent="0" algn="just">
              <a:buNone/>
            </a:pPr>
            <a:r>
              <a:rPr lang="cs-CZ" dirty="0">
                <a:solidFill>
                  <a:srgbClr val="C00000"/>
                </a:solidFill>
              </a:rPr>
              <a:t>Metoda analogická</a:t>
            </a:r>
          </a:p>
          <a:p>
            <a:pPr marL="0" indent="0" algn="just">
              <a:buNone/>
            </a:pPr>
            <a:r>
              <a:rPr lang="cs-CZ" dirty="0">
                <a:solidFill>
                  <a:schemeClr val="tx1"/>
                </a:solidFill>
              </a:rPr>
              <a:t>Tuto metodu lze použít tehdy, jsou-li známe náklady na podobný produkt. </a:t>
            </a:r>
          </a:p>
          <a:p>
            <a:pPr marL="0" indent="0">
              <a:buNone/>
            </a:pPr>
            <a:endParaRPr lang="cs-CZ" b="1" dirty="0">
              <a:solidFill>
                <a:srgbClr val="C00000"/>
              </a:solidFill>
            </a:endParaRPr>
          </a:p>
        </p:txBody>
      </p:sp>
    </p:spTree>
    <p:extLst>
      <p:ext uri="{BB962C8B-B14F-4D97-AF65-F5344CB8AC3E}">
        <p14:creationId xmlns:p14="http://schemas.microsoft.com/office/powerpoint/2010/main" val="1966311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699631B0-FEBF-40DD-9081-9261E99C6674}"/>
              </a:ext>
            </a:extLst>
          </p:cNvPr>
          <p:cNvSpPr>
            <a:spLocks noGrp="1"/>
          </p:cNvSpPr>
          <p:nvPr>
            <p:ph idx="1"/>
          </p:nvPr>
        </p:nvSpPr>
        <p:spPr>
          <a:xfrm>
            <a:off x="540000" y="707010"/>
            <a:ext cx="8064000" cy="5218673"/>
          </a:xfrm>
          <a:ln>
            <a:solidFill>
              <a:schemeClr val="tx1"/>
            </a:solidFill>
          </a:ln>
        </p:spPr>
        <p:txBody>
          <a:bodyPr>
            <a:normAutofit lnSpcReduction="10000"/>
          </a:bodyPr>
          <a:lstStyle/>
          <a:p>
            <a:pPr>
              <a:buFont typeface="Wingdings" panose="05000000000000000000" pitchFamily="2" charset="2"/>
              <a:buChar char="Ø"/>
            </a:pPr>
            <a:r>
              <a:rPr lang="cs-CZ" sz="1900" b="1" dirty="0">
                <a:solidFill>
                  <a:srgbClr val="C00000"/>
                </a:solidFill>
              </a:rPr>
              <a:t>Základní požadavky na efektivitu</a:t>
            </a:r>
          </a:p>
          <a:p>
            <a:pPr marL="0" indent="0" algn="just">
              <a:buNone/>
            </a:pPr>
            <a:r>
              <a:rPr lang="cs-CZ" sz="1900" dirty="0">
                <a:solidFill>
                  <a:schemeClr val="tx1"/>
                </a:solidFill>
              </a:rPr>
              <a:t>Autor nápadu určí ukazatel nebo ukazatele, podle nichž bude hodnocen efekt z realizace nápadu. Zvolené ukazatele musí být jednoduché a kvantifikovatelné. (lze určit jejich předpokládanou velikost).</a:t>
            </a:r>
          </a:p>
          <a:p>
            <a:pPr algn="just">
              <a:buFontTx/>
              <a:buChar char="-"/>
            </a:pPr>
            <a:r>
              <a:rPr lang="cs-CZ" sz="1900" dirty="0">
                <a:solidFill>
                  <a:schemeClr val="tx1"/>
                </a:solidFill>
              </a:rPr>
              <a:t>Nejjednodušším ukazatelem je čistý zisk za určité období:</a:t>
            </a:r>
          </a:p>
          <a:p>
            <a:pPr algn="just">
              <a:buFontTx/>
              <a:buChar char="-"/>
            </a:pPr>
            <a:r>
              <a:rPr lang="cs-CZ" sz="1900" dirty="0">
                <a:solidFill>
                  <a:schemeClr val="tx1"/>
                </a:solidFill>
              </a:rPr>
              <a:t>čistý zisk = výnosy = (úplné náklady a daně)</a:t>
            </a:r>
          </a:p>
          <a:p>
            <a:pPr algn="just">
              <a:buFontTx/>
              <a:buChar char="-"/>
            </a:pPr>
            <a:r>
              <a:rPr lang="cs-CZ" sz="1900" dirty="0">
                <a:solidFill>
                  <a:schemeClr val="tx1"/>
                </a:solidFill>
              </a:rPr>
              <a:t>Úplné vlastní náklady = přímé (materiálové a mzdové) náklady + nepřímé náklady</a:t>
            </a:r>
          </a:p>
          <a:p>
            <a:pPr>
              <a:buFont typeface="Wingdings" panose="05000000000000000000" pitchFamily="2" charset="2"/>
              <a:buChar char="Ø"/>
            </a:pPr>
            <a:r>
              <a:rPr lang="cs-CZ" sz="1900" b="1" dirty="0">
                <a:solidFill>
                  <a:srgbClr val="C00000"/>
                </a:solidFill>
              </a:rPr>
              <a:t>Stanovení parametrů kvality a jejich garanci</a:t>
            </a:r>
          </a:p>
          <a:p>
            <a:pPr marL="0" indent="0" algn="just">
              <a:buNone/>
            </a:pPr>
            <a:r>
              <a:rPr lang="cs-CZ" sz="1900" dirty="0">
                <a:solidFill>
                  <a:schemeClr val="tx1"/>
                </a:solidFill>
              </a:rPr>
              <a:t>Zjistit normy, které platí pro daný produkt a jeho používání. Bere se v úvahu právní ochrana zákazníků, záruční a reklamační podmínky, bezpečnost, odpovědnost za škody, posuzování shody s normami Evropské unie, ekologičnost, hygiena, obaly, nebezpečné látky, požadavky na certifikáty atd. (Živnostenský odbor, zdravotní odbor, hygienická stanice, Česká obchodní nebo zemědělská a veterinární inspekce atd.)</a:t>
            </a:r>
          </a:p>
          <a:p>
            <a:pPr>
              <a:buFont typeface="Wingdings" panose="05000000000000000000" pitchFamily="2" charset="2"/>
              <a:buChar char="Ø"/>
            </a:pPr>
            <a:r>
              <a:rPr lang="cs-CZ" sz="1900" b="1" dirty="0">
                <a:solidFill>
                  <a:srgbClr val="C00000"/>
                </a:solidFill>
              </a:rPr>
              <a:t>Představa o organizaci a řízení – organizační řešení nápadu.</a:t>
            </a:r>
          </a:p>
        </p:txBody>
      </p:sp>
    </p:spTree>
    <p:extLst>
      <p:ext uri="{BB962C8B-B14F-4D97-AF65-F5344CB8AC3E}">
        <p14:creationId xmlns:p14="http://schemas.microsoft.com/office/powerpoint/2010/main" val="2214754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39B0BE-79A6-4C98-BB2E-95B889DC3651}"/>
              </a:ext>
            </a:extLst>
          </p:cNvPr>
          <p:cNvSpPr>
            <a:spLocks noGrp="1"/>
          </p:cNvSpPr>
          <p:nvPr>
            <p:ph type="title"/>
          </p:nvPr>
        </p:nvSpPr>
        <p:spPr>
          <a:ln>
            <a:solidFill>
              <a:schemeClr val="tx1"/>
            </a:solidFill>
          </a:ln>
        </p:spPr>
        <p:txBody>
          <a:bodyPr/>
          <a:lstStyle/>
          <a:p>
            <a:r>
              <a:rPr lang="cs-CZ" dirty="0"/>
              <a:t>OBSAH</a:t>
            </a:r>
          </a:p>
        </p:txBody>
      </p:sp>
      <p:sp>
        <p:nvSpPr>
          <p:cNvPr id="3" name="Zástupný obsah 2">
            <a:extLst>
              <a:ext uri="{FF2B5EF4-FFF2-40B4-BE49-F238E27FC236}">
                <a16:creationId xmlns:a16="http://schemas.microsoft.com/office/drawing/2014/main" id="{AA1E7AE8-6137-4347-A26E-53A444D92D59}"/>
              </a:ext>
            </a:extLst>
          </p:cNvPr>
          <p:cNvSpPr>
            <a:spLocks noGrp="1"/>
          </p:cNvSpPr>
          <p:nvPr>
            <p:ph idx="1"/>
          </p:nvPr>
        </p:nvSpPr>
        <p:spPr>
          <a:ln>
            <a:solidFill>
              <a:schemeClr val="tx1"/>
            </a:solidFill>
          </a:ln>
        </p:spPr>
        <p:txBody>
          <a:bodyPr>
            <a:normAutofit/>
          </a:bodyPr>
          <a:lstStyle/>
          <a:p>
            <a:pPr marL="342900" indent="-342900">
              <a:buFont typeface="+mj-lt"/>
              <a:buAutoNum type="arabicPeriod"/>
            </a:pPr>
            <a:r>
              <a:rPr lang="cs-CZ" sz="2800" cap="small" dirty="0">
                <a:effectLst/>
                <a:latin typeface="Times New Roman" panose="02020603050405020304" pitchFamily="18" charset="0"/>
                <a:ea typeface="Times New Roman" panose="02020603050405020304" pitchFamily="18" charset="0"/>
                <a:cs typeface="Times New Roman" panose="02020603050405020304" pitchFamily="18" charset="0"/>
              </a:rPr>
              <a:t>Specifika start-up firmy</a:t>
            </a:r>
          </a:p>
          <a:p>
            <a:pPr marL="342900" indent="-342900">
              <a:buFont typeface="+mj-lt"/>
              <a:buAutoNum type="arabicPeriod"/>
            </a:pPr>
            <a:r>
              <a:rPr lang="cs-CZ" sz="2800" cap="small" dirty="0">
                <a:effectLst/>
                <a:latin typeface="Times New Roman" panose="02020603050405020304" pitchFamily="18" charset="0"/>
                <a:ea typeface="Times New Roman" panose="02020603050405020304" pitchFamily="18" charset="0"/>
                <a:cs typeface="Times New Roman" panose="02020603050405020304" pitchFamily="18" charset="0"/>
              </a:rPr>
              <a:t>předpoklady k podnikání</a:t>
            </a:r>
          </a:p>
          <a:p>
            <a:pPr marL="342900" indent="-342900">
              <a:buFont typeface="+mj-lt"/>
              <a:buAutoNum type="arabicPeriod"/>
            </a:pPr>
            <a:r>
              <a:rPr lang="cs-CZ" sz="2800" cap="small" dirty="0">
                <a:effectLst/>
                <a:latin typeface="Times New Roman" panose="02020603050405020304" pitchFamily="18" charset="0"/>
                <a:ea typeface="Times New Roman" panose="02020603050405020304" pitchFamily="18" charset="0"/>
                <a:cs typeface="Times New Roman" panose="02020603050405020304" pitchFamily="18" charset="0"/>
              </a:rPr>
              <a:t>Od nápadu k rozhodnutí o zamítnutí nápadu, nebo o jeho dalším rozvíjení</a:t>
            </a:r>
          </a:p>
          <a:p>
            <a:pPr marL="342900" indent="-342900">
              <a:buFont typeface="+mj-lt"/>
              <a:buAutoNum type="arabicPeriod"/>
            </a:pPr>
            <a:r>
              <a:rPr lang="cs-CZ" sz="2800" cap="small" dirty="0">
                <a:latin typeface="Times New Roman" panose="02020603050405020304" pitchFamily="18" charset="0"/>
                <a:ea typeface="Times New Roman" panose="02020603050405020304" pitchFamily="18" charset="0"/>
                <a:cs typeface="Times New Roman" panose="02020603050405020304" pitchFamily="18" charset="0"/>
              </a:rPr>
              <a:t>Zadání semestrální práce – Podnikatelský záměr</a:t>
            </a:r>
            <a:endParaRPr lang="cs-CZ" sz="2800" cap="small"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4025450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494D445-BA4F-401C-822A-02F99F02B03C}"/>
              </a:ext>
            </a:extLst>
          </p:cNvPr>
          <p:cNvSpPr>
            <a:spLocks noGrp="1"/>
          </p:cNvSpPr>
          <p:nvPr>
            <p:ph type="title"/>
          </p:nvPr>
        </p:nvSpPr>
        <p:spPr>
          <a:ln>
            <a:solidFill>
              <a:schemeClr val="tx1"/>
            </a:solidFill>
          </a:ln>
        </p:spPr>
        <p:txBody>
          <a:bodyPr/>
          <a:lstStyle/>
          <a:p>
            <a:r>
              <a:rPr lang="cs-CZ" dirty="0"/>
              <a:t>Specifika start-up firem</a:t>
            </a:r>
          </a:p>
        </p:txBody>
      </p:sp>
      <p:sp>
        <p:nvSpPr>
          <p:cNvPr id="3" name="Zástupný obsah 2">
            <a:extLst>
              <a:ext uri="{FF2B5EF4-FFF2-40B4-BE49-F238E27FC236}">
                <a16:creationId xmlns:a16="http://schemas.microsoft.com/office/drawing/2014/main" id="{87830C88-B4CE-4DA0-A00D-9363D420BDBC}"/>
              </a:ext>
            </a:extLst>
          </p:cNvPr>
          <p:cNvSpPr>
            <a:spLocks noGrp="1"/>
          </p:cNvSpPr>
          <p:nvPr>
            <p:ph idx="1"/>
          </p:nvPr>
        </p:nvSpPr>
        <p:spPr>
          <a:xfrm>
            <a:off x="540000" y="1825625"/>
            <a:ext cx="8064000" cy="3905872"/>
          </a:xfrm>
          <a:ln>
            <a:solidFill>
              <a:schemeClr val="tx1"/>
            </a:solidFill>
          </a:ln>
        </p:spPr>
        <p:txBody>
          <a:bodyPr>
            <a:normAutofit/>
          </a:bodyPr>
          <a:lstStyle/>
          <a:p>
            <a:pPr algn="just"/>
            <a:r>
              <a:rPr lang="cs-CZ" dirty="0"/>
              <a:t>V počátcích svého podnikání se soustředí především na svůj rozvoj, nikoli pouze na výsledek. </a:t>
            </a:r>
          </a:p>
          <a:p>
            <a:pPr algn="just"/>
            <a:r>
              <a:rPr lang="cs-CZ" dirty="0"/>
              <a:t>Start-up firmy několik prvních měsíců sice generují ztráty, ale soustředí se zejména na to, aby krok po kroku co nejvíce rozvíjely a budovaly svůj byznys.</a:t>
            </a:r>
          </a:p>
          <a:p>
            <a:pPr algn="just"/>
            <a:r>
              <a:rPr lang="cs-CZ" dirty="0"/>
              <a:t>„Start-up feeling“. - původní nadšení, se kterým se podnikatelé vrhají do podnikání. Avšak ve většině případů toto nadšení postupem času vyprchá a z nadějné firmy se stává „šedá myš“ jejíž činnost pomalu zaniká. </a:t>
            </a:r>
          </a:p>
        </p:txBody>
      </p:sp>
    </p:spTree>
    <p:extLst>
      <p:ext uri="{BB962C8B-B14F-4D97-AF65-F5344CB8AC3E}">
        <p14:creationId xmlns:p14="http://schemas.microsoft.com/office/powerpoint/2010/main" val="2136685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1D57FF-2FFF-4947-80C3-1D54ACE3D438}"/>
              </a:ext>
            </a:extLst>
          </p:cNvPr>
          <p:cNvSpPr>
            <a:spLocks noGrp="1"/>
          </p:cNvSpPr>
          <p:nvPr>
            <p:ph type="title"/>
          </p:nvPr>
        </p:nvSpPr>
        <p:spPr>
          <a:xfrm>
            <a:off x="540000" y="365129"/>
            <a:ext cx="7765014" cy="832075"/>
          </a:xfrm>
        </p:spPr>
        <p:txBody>
          <a:bodyPr/>
          <a:lstStyle/>
          <a:p>
            <a:r>
              <a:rPr lang="cs-CZ" dirty="0"/>
              <a:t>Kroky vzniku start-up firmy</a:t>
            </a:r>
          </a:p>
        </p:txBody>
      </p:sp>
      <p:pic>
        <p:nvPicPr>
          <p:cNvPr id="5" name="Zástupný obsah 4">
            <a:extLst>
              <a:ext uri="{FF2B5EF4-FFF2-40B4-BE49-F238E27FC236}">
                <a16:creationId xmlns:a16="http://schemas.microsoft.com/office/drawing/2014/main" id="{1F8B58FC-B2C8-42B6-9E75-13C5FB6F548B}"/>
              </a:ext>
            </a:extLst>
          </p:cNvPr>
          <p:cNvPicPr>
            <a:picLocks noGrp="1" noChangeAspect="1"/>
          </p:cNvPicPr>
          <p:nvPr>
            <p:ph idx="1"/>
          </p:nvPr>
        </p:nvPicPr>
        <p:blipFill>
          <a:blip r:embed="rId2"/>
          <a:stretch>
            <a:fillRect/>
          </a:stretch>
        </p:blipFill>
        <p:spPr>
          <a:xfrm>
            <a:off x="540000" y="1065230"/>
            <a:ext cx="6200166" cy="5116804"/>
          </a:xfrm>
        </p:spPr>
      </p:pic>
    </p:spTree>
    <p:extLst>
      <p:ext uri="{BB962C8B-B14F-4D97-AF65-F5344CB8AC3E}">
        <p14:creationId xmlns:p14="http://schemas.microsoft.com/office/powerpoint/2010/main" val="2765748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42C41D-9E8B-47D4-AFF6-9859FA2DB2C9}"/>
              </a:ext>
            </a:extLst>
          </p:cNvPr>
          <p:cNvSpPr>
            <a:spLocks noGrp="1"/>
          </p:cNvSpPr>
          <p:nvPr>
            <p:ph type="title"/>
          </p:nvPr>
        </p:nvSpPr>
        <p:spPr>
          <a:xfrm>
            <a:off x="540000" y="365129"/>
            <a:ext cx="8064000" cy="1127609"/>
          </a:xfrm>
          <a:ln>
            <a:solidFill>
              <a:schemeClr val="tx1"/>
            </a:solidFill>
          </a:ln>
        </p:spPr>
        <p:txBody>
          <a:bodyPr/>
          <a:lstStyle/>
          <a:p>
            <a:r>
              <a:rPr lang="cs-CZ" sz="3200" dirty="0"/>
              <a:t>Pět nedůležitějších věcí pro začínajícího podnikatele (</a:t>
            </a:r>
            <a:r>
              <a:rPr lang="cs-CZ" sz="3200" dirty="0" err="1"/>
              <a:t>Kawasaki</a:t>
            </a:r>
            <a:r>
              <a:rPr lang="cs-CZ" sz="3200" dirty="0"/>
              <a:t>)</a:t>
            </a:r>
          </a:p>
        </p:txBody>
      </p:sp>
      <p:sp>
        <p:nvSpPr>
          <p:cNvPr id="3" name="Zástupný obsah 2">
            <a:extLst>
              <a:ext uri="{FF2B5EF4-FFF2-40B4-BE49-F238E27FC236}">
                <a16:creationId xmlns:a16="http://schemas.microsoft.com/office/drawing/2014/main" id="{A808F831-9AF3-4B66-9AE8-8658B08AF997}"/>
              </a:ext>
            </a:extLst>
          </p:cNvPr>
          <p:cNvSpPr>
            <a:spLocks noGrp="1"/>
          </p:cNvSpPr>
          <p:nvPr>
            <p:ph idx="1"/>
          </p:nvPr>
        </p:nvSpPr>
        <p:spPr>
          <a:xfrm>
            <a:off x="540000" y="1617785"/>
            <a:ext cx="8064000" cy="4289044"/>
          </a:xfrm>
          <a:ln>
            <a:solidFill>
              <a:schemeClr val="tx1"/>
            </a:solidFill>
          </a:ln>
        </p:spPr>
        <p:txBody>
          <a:bodyPr>
            <a:normAutofit fontScale="77500" lnSpcReduction="20000"/>
          </a:bodyPr>
          <a:lstStyle/>
          <a:p>
            <a:pPr marL="457200" indent="-457200">
              <a:buFont typeface="+mj-lt"/>
              <a:buAutoNum type="arabicPeriod"/>
            </a:pPr>
            <a:r>
              <a:rPr lang="cs-CZ" b="1" dirty="0">
                <a:solidFill>
                  <a:schemeClr val="tx1"/>
                </a:solidFill>
              </a:rPr>
              <a:t>Vytvořit něco smysluplného. Před rozjezdem jakéhokoli podniku je důležité si položit otázku: „Chci vytvořit něco, co má smysl?“ (</a:t>
            </a:r>
            <a:r>
              <a:rPr lang="cs-CZ" b="1" dirty="0" err="1">
                <a:solidFill>
                  <a:schemeClr val="tx1"/>
                </a:solidFill>
              </a:rPr>
              <a:t>Kawasaki</a:t>
            </a:r>
            <a:r>
              <a:rPr lang="cs-CZ" b="1" dirty="0">
                <a:solidFill>
                  <a:schemeClr val="tx1"/>
                </a:solidFill>
              </a:rPr>
              <a:t>, 2010, str. 3). </a:t>
            </a:r>
          </a:p>
          <a:p>
            <a:pPr marL="457200" indent="-457200">
              <a:buFont typeface="+mj-lt"/>
              <a:buAutoNum type="arabicPeriod"/>
            </a:pPr>
            <a:r>
              <a:rPr lang="cs-CZ" b="1" dirty="0">
                <a:solidFill>
                  <a:schemeClr val="tx1"/>
                </a:solidFill>
              </a:rPr>
              <a:t>Vymyslet si mantru. Mantra vyjadřuje sílu a emoce. </a:t>
            </a:r>
          </a:p>
          <a:p>
            <a:pPr marL="457200" indent="-457200">
              <a:buFont typeface="+mj-lt"/>
              <a:buAutoNum type="arabicPeriod"/>
            </a:pPr>
            <a:r>
              <a:rPr lang="cs-CZ" b="1" dirty="0">
                <a:solidFill>
                  <a:schemeClr val="tx1"/>
                </a:solidFill>
              </a:rPr>
              <a:t>Vydat se na cestu. Začít něco dělat, to je podstatou rozjezdu. Není důležité sedět u počítače a sepisovat strategie a podnikatelské záměry, ale sestavit prototyp, spustit své webové stránky, začít nabízet služby.</a:t>
            </a:r>
          </a:p>
          <a:p>
            <a:pPr marL="457200" indent="-457200">
              <a:buFont typeface="+mj-lt"/>
              <a:buAutoNum type="arabicPeriod"/>
            </a:pPr>
            <a:r>
              <a:rPr lang="cs-CZ" b="1" dirty="0">
                <a:solidFill>
                  <a:schemeClr val="tx1"/>
                </a:solidFill>
              </a:rPr>
              <a:t>Stanovit obchodní model - v</a:t>
            </a:r>
            <a:r>
              <a:rPr lang="pl-PL" b="1" dirty="0">
                <a:solidFill>
                  <a:schemeClr val="tx1"/>
                </a:solidFill>
              </a:rPr>
              <a:t> tomto kroku je potřeba zaměřit se na zákazníka a jeho potřebu.</a:t>
            </a:r>
            <a:endParaRPr lang="cs-CZ" b="1" dirty="0">
              <a:solidFill>
                <a:schemeClr val="tx1"/>
              </a:solidFill>
            </a:endParaRPr>
          </a:p>
          <a:p>
            <a:pPr marL="457200" indent="-457200">
              <a:buFont typeface="+mj-lt"/>
              <a:buAutoNum type="arabicPeriod"/>
            </a:pPr>
            <a:r>
              <a:rPr lang="cs-CZ" b="1" dirty="0">
                <a:solidFill>
                  <a:schemeClr val="tx1"/>
                </a:solidFill>
              </a:rPr>
              <a:t>Stanovit si M – P – Ú (milníky, předpoklady, úkoly):</a:t>
            </a:r>
          </a:p>
          <a:p>
            <a:pPr lvl="1"/>
            <a:r>
              <a:rPr lang="cs-CZ" b="1" dirty="0">
                <a:solidFill>
                  <a:schemeClr val="tx1"/>
                </a:solidFill>
              </a:rPr>
              <a:t>„prokázat koncepci, </a:t>
            </a:r>
          </a:p>
          <a:p>
            <a:pPr lvl="1"/>
            <a:r>
              <a:rPr lang="cs-CZ" b="1" dirty="0">
                <a:solidFill>
                  <a:schemeClr val="tx1"/>
                </a:solidFill>
              </a:rPr>
              <a:t>dokončit návrhářskou práci, </a:t>
            </a:r>
          </a:p>
          <a:p>
            <a:pPr lvl="1"/>
            <a:r>
              <a:rPr lang="cs-CZ" b="1" dirty="0">
                <a:solidFill>
                  <a:schemeClr val="tx1"/>
                </a:solidFill>
              </a:rPr>
              <a:t>vyhotovit prototyp, </a:t>
            </a:r>
          </a:p>
          <a:p>
            <a:pPr lvl="1"/>
            <a:r>
              <a:rPr lang="cs-CZ" b="1" dirty="0">
                <a:solidFill>
                  <a:schemeClr val="tx1"/>
                </a:solidFill>
              </a:rPr>
              <a:t>získat kapitál, </a:t>
            </a:r>
          </a:p>
          <a:p>
            <a:pPr lvl="1"/>
            <a:r>
              <a:rPr lang="cs-CZ" b="1" dirty="0">
                <a:solidFill>
                  <a:schemeClr val="tx1"/>
                </a:solidFill>
              </a:rPr>
              <a:t>dodat testovatelnou verzi zákazníkům, </a:t>
            </a:r>
          </a:p>
          <a:p>
            <a:pPr lvl="1"/>
            <a:r>
              <a:rPr lang="cs-CZ" b="1" dirty="0">
                <a:solidFill>
                  <a:schemeClr val="tx1"/>
                </a:solidFill>
              </a:rPr>
              <a:t>dodat finální verzi zákazníkům, </a:t>
            </a:r>
          </a:p>
          <a:p>
            <a:pPr lvl="1"/>
            <a:r>
              <a:rPr lang="cs-CZ" b="1" dirty="0">
                <a:solidFill>
                  <a:schemeClr val="tx1"/>
                </a:solidFill>
              </a:rPr>
              <a:t>dostat se ze ztráty.“</a:t>
            </a:r>
          </a:p>
          <a:p>
            <a:pPr marL="0" indent="0">
              <a:buNone/>
            </a:pPr>
            <a:endParaRPr lang="cs-CZ" dirty="0"/>
          </a:p>
        </p:txBody>
      </p:sp>
    </p:spTree>
    <p:extLst>
      <p:ext uri="{BB962C8B-B14F-4D97-AF65-F5344CB8AC3E}">
        <p14:creationId xmlns:p14="http://schemas.microsoft.com/office/powerpoint/2010/main" val="2086714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765A47-DA6C-4261-BADE-924A0C6A1918}"/>
              </a:ext>
            </a:extLst>
          </p:cNvPr>
          <p:cNvSpPr>
            <a:spLocks noGrp="1"/>
          </p:cNvSpPr>
          <p:nvPr>
            <p:ph type="title"/>
          </p:nvPr>
        </p:nvSpPr>
        <p:spPr>
          <a:xfrm>
            <a:off x="540000" y="254524"/>
            <a:ext cx="8064000" cy="1300899"/>
          </a:xfrm>
          <a:ln>
            <a:solidFill>
              <a:schemeClr val="tx1"/>
            </a:solidFill>
          </a:ln>
        </p:spPr>
        <p:txBody>
          <a:bodyPr/>
          <a:lstStyle/>
          <a:p>
            <a:r>
              <a:rPr lang="cs-CZ" dirty="0"/>
              <a:t>1. Předpoklady k podnikání </a:t>
            </a:r>
            <a:br>
              <a:rPr lang="cs-CZ" dirty="0"/>
            </a:br>
            <a:r>
              <a:rPr lang="cs-CZ" sz="2000" dirty="0"/>
              <a:t>(</a:t>
            </a:r>
            <a:r>
              <a:rPr lang="cs-CZ" sz="2400" dirty="0"/>
              <a:t>Je pro Vás podnikání tím pravým uplatněním? Jaké jsou Vaše předpoklady pro podnikání? </a:t>
            </a:r>
          </a:p>
        </p:txBody>
      </p:sp>
      <p:sp>
        <p:nvSpPr>
          <p:cNvPr id="3" name="Zástupný obsah 2">
            <a:extLst>
              <a:ext uri="{FF2B5EF4-FFF2-40B4-BE49-F238E27FC236}">
                <a16:creationId xmlns:a16="http://schemas.microsoft.com/office/drawing/2014/main" id="{957294AC-9F1F-464C-8549-8093E82E7396}"/>
              </a:ext>
            </a:extLst>
          </p:cNvPr>
          <p:cNvSpPr>
            <a:spLocks noGrp="1"/>
          </p:cNvSpPr>
          <p:nvPr>
            <p:ph idx="1"/>
          </p:nvPr>
        </p:nvSpPr>
        <p:spPr>
          <a:xfrm>
            <a:off x="540000" y="1649691"/>
            <a:ext cx="8064000" cy="4524866"/>
          </a:xfrm>
          <a:ln>
            <a:solidFill>
              <a:schemeClr val="tx1"/>
            </a:solidFill>
          </a:ln>
        </p:spPr>
        <p:txBody>
          <a:bodyPr>
            <a:normAutofit fontScale="85000" lnSpcReduction="20000"/>
          </a:bodyPr>
          <a:lstStyle/>
          <a:p>
            <a:pPr marL="0" indent="0" algn="just">
              <a:buNone/>
            </a:pPr>
            <a:r>
              <a:rPr lang="cs-CZ" sz="2000" b="1" dirty="0">
                <a:solidFill>
                  <a:srgbClr val="232323"/>
                </a:solidFill>
                <a:latin typeface="Libre Franklin" pitchFamily="2" charset="-18"/>
              </a:rPr>
              <a:t>Osobnostní předpoklady = </a:t>
            </a:r>
            <a:r>
              <a:rPr lang="cs-CZ" sz="2000" b="0" i="0" dirty="0">
                <a:solidFill>
                  <a:srgbClr val="232323"/>
                </a:solidFill>
                <a:effectLst/>
                <a:latin typeface="Libre Franklin" pitchFamily="2" charset="-18"/>
              </a:rPr>
              <a:t>soubor vlastností, které jsou objektivním základem úspěšného procházení nástrahami podnikání.</a:t>
            </a:r>
            <a:endParaRPr lang="cs-CZ" sz="2000" b="1" dirty="0">
              <a:solidFill>
                <a:srgbClr val="232323"/>
              </a:solidFill>
              <a:latin typeface="Libre Franklin" pitchFamily="2" charset="-18"/>
            </a:endParaRPr>
          </a:p>
          <a:p>
            <a:pPr algn="l"/>
            <a:r>
              <a:rPr lang="cs-CZ" sz="2000" b="0" i="0" cap="all" dirty="0">
                <a:solidFill>
                  <a:schemeClr val="tx1"/>
                </a:solidFill>
                <a:effectLst/>
                <a:latin typeface="Libre Franklin" pitchFamily="2" charset="-18"/>
              </a:rPr>
              <a:t>ZEPTEJTE SE SAMI SEBE</a:t>
            </a:r>
          </a:p>
          <a:p>
            <a:pPr marL="342891" lvl="1" indent="0">
              <a:buNone/>
            </a:pPr>
            <a:r>
              <a:rPr lang="cs-CZ" sz="1700" b="1" i="0" dirty="0">
                <a:solidFill>
                  <a:srgbClr val="232323"/>
                </a:solidFill>
                <a:effectLst/>
                <a:latin typeface="Libre Franklin" pitchFamily="2" charset="-18"/>
              </a:rPr>
              <a:t>Jak komunikujete?</a:t>
            </a:r>
            <a:r>
              <a:rPr lang="cs-CZ" sz="1700" b="0" i="0" dirty="0">
                <a:solidFill>
                  <a:srgbClr val="232323"/>
                </a:solidFill>
                <a:effectLst/>
                <a:latin typeface="Libre Franklin" pitchFamily="2" charset="-18"/>
              </a:rPr>
              <a:t> Umíte lidem jasně srozumitelně vysvětlit, o co jde a co po nich chcete? Jste schopni přenášet úkoly včetně důsledné kontroly? </a:t>
            </a:r>
          </a:p>
          <a:p>
            <a:pPr marL="342891" lvl="1" indent="0">
              <a:buNone/>
            </a:pPr>
            <a:r>
              <a:rPr lang="cs-CZ" sz="1700" b="1" i="0" dirty="0">
                <a:solidFill>
                  <a:srgbClr val="232323"/>
                </a:solidFill>
                <a:effectLst/>
                <a:latin typeface="Libre Franklin" pitchFamily="2" charset="-18"/>
              </a:rPr>
              <a:t>Dodržujete správný životní styl?</a:t>
            </a:r>
            <a:r>
              <a:rPr lang="cs-CZ" sz="1700" b="0" i="0" dirty="0">
                <a:solidFill>
                  <a:srgbClr val="232323"/>
                </a:solidFill>
                <a:effectLst/>
                <a:latin typeface="Libre Franklin" pitchFamily="2" charset="-18"/>
              </a:rPr>
              <a:t> Umíte odhadnou správné pracovní tempo? Pokud nebudete zdraví, nenaplníte ani své cíle.</a:t>
            </a:r>
          </a:p>
          <a:p>
            <a:pPr marL="342891" lvl="1" indent="0">
              <a:buNone/>
            </a:pPr>
            <a:r>
              <a:rPr lang="cs-CZ" sz="1700" b="1" i="0" dirty="0">
                <a:solidFill>
                  <a:srgbClr val="232323"/>
                </a:solidFill>
                <a:effectLst/>
                <a:latin typeface="Libre Franklin" pitchFamily="2" charset="-18"/>
              </a:rPr>
              <a:t>Jaký jste inovátor?</a:t>
            </a:r>
            <a:r>
              <a:rPr lang="cs-CZ" sz="1700" b="0" i="0" dirty="0">
                <a:solidFill>
                  <a:srgbClr val="232323"/>
                </a:solidFill>
                <a:effectLst/>
                <a:latin typeface="Libre Franklin" pitchFamily="2" charset="-18"/>
              </a:rPr>
              <a:t> Nebojíte se jít novou neprošlapanou cestou a nést míru rizika z případného neúspěchu?</a:t>
            </a:r>
          </a:p>
          <a:p>
            <a:pPr marL="342891" lvl="1" indent="0">
              <a:buNone/>
            </a:pPr>
            <a:r>
              <a:rPr lang="cs-CZ" sz="1700" b="1" i="0" dirty="0">
                <a:solidFill>
                  <a:srgbClr val="232323"/>
                </a:solidFill>
                <a:effectLst/>
                <a:latin typeface="Libre Franklin" pitchFamily="2" charset="-18"/>
              </a:rPr>
              <a:t>Jste vůdčí osobnost nebo dáváte přednost práci řadového člena týmu, který plní stanovené úkoly?</a:t>
            </a:r>
          </a:p>
          <a:p>
            <a:pPr marL="342891" lvl="1" indent="0">
              <a:buNone/>
            </a:pPr>
            <a:r>
              <a:rPr lang="cs-CZ" sz="1700" b="1" i="0" dirty="0">
                <a:solidFill>
                  <a:srgbClr val="232323"/>
                </a:solidFill>
                <a:effectLst/>
                <a:latin typeface="Libre Franklin" pitchFamily="2" charset="-18"/>
              </a:rPr>
              <a:t>Co vaše rodina a zázemí?</a:t>
            </a:r>
            <a:r>
              <a:rPr lang="cs-CZ" sz="1700" b="0" i="0" dirty="0">
                <a:solidFill>
                  <a:srgbClr val="232323"/>
                </a:solidFill>
                <a:effectLst/>
                <a:latin typeface="Libre Franklin" pitchFamily="2" charset="-18"/>
              </a:rPr>
              <a:t> Je připravena na změny, které nastanou?</a:t>
            </a:r>
          </a:p>
          <a:p>
            <a:pPr marL="0" indent="0" algn="just">
              <a:buNone/>
            </a:pPr>
            <a:r>
              <a:rPr lang="cs-CZ" sz="2000" b="1" dirty="0">
                <a:solidFill>
                  <a:srgbClr val="232323"/>
                </a:solidFill>
                <a:latin typeface="Libre Franklin" pitchFamily="2" charset="-18"/>
              </a:rPr>
              <a:t>Odborné předpoklady k podnikání</a:t>
            </a:r>
            <a:r>
              <a:rPr lang="cs-CZ" sz="2000" dirty="0">
                <a:solidFill>
                  <a:srgbClr val="232323"/>
                </a:solidFill>
                <a:latin typeface="Libre Franklin" pitchFamily="2" charset="-18"/>
              </a:rPr>
              <a:t> = co už o podnikání víte a ve kterých oblastech řízení firmy byste se měli orientovat. Od zpracování kvalitního podnikatelského plánu, právních a administrativních náležitostí spojených se založením podniku, přes zajištění činností spojených s marketingem, účetnictvím, zaměstnáváním pracovníků a dalšími oblastmi řízení, až po potřebu řešení každodenních problémů spojených s chodem firmy.</a:t>
            </a:r>
          </a:p>
          <a:p>
            <a:pPr marL="342891" lvl="1" indent="0">
              <a:buNone/>
            </a:pPr>
            <a:endParaRPr lang="cs-CZ" sz="1800" b="0" i="0" dirty="0">
              <a:solidFill>
                <a:srgbClr val="4D4D4D"/>
              </a:solidFill>
              <a:effectLst/>
              <a:latin typeface="Arial" panose="020B0604020202020204" pitchFamily="34" charset="0"/>
            </a:endParaRPr>
          </a:p>
          <a:p>
            <a:pPr marL="342891" lvl="1" indent="0">
              <a:buNone/>
            </a:pPr>
            <a:endParaRPr lang="cs-CZ" sz="1700" b="0" i="0" dirty="0">
              <a:solidFill>
                <a:srgbClr val="232323"/>
              </a:solidFill>
              <a:effectLst/>
              <a:latin typeface="Libre Franklin" pitchFamily="2" charset="-18"/>
            </a:endParaRPr>
          </a:p>
          <a:p>
            <a:pPr marL="0" indent="0" algn="just">
              <a:buNone/>
            </a:pPr>
            <a:endParaRPr lang="cs-CZ" sz="2400" dirty="0"/>
          </a:p>
        </p:txBody>
      </p:sp>
    </p:spTree>
    <p:extLst>
      <p:ext uri="{BB962C8B-B14F-4D97-AF65-F5344CB8AC3E}">
        <p14:creationId xmlns:p14="http://schemas.microsoft.com/office/powerpoint/2010/main" val="3304923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769BB6-1668-4385-B967-D00C492D4F21}"/>
              </a:ext>
            </a:extLst>
          </p:cNvPr>
          <p:cNvSpPr>
            <a:spLocks noGrp="1"/>
          </p:cNvSpPr>
          <p:nvPr>
            <p:ph type="title"/>
          </p:nvPr>
        </p:nvSpPr>
        <p:spPr>
          <a:xfrm>
            <a:off x="540000" y="365129"/>
            <a:ext cx="8064000" cy="1325563"/>
          </a:xfrm>
        </p:spPr>
        <p:txBody>
          <a:bodyPr anchor="ctr">
            <a:normAutofit/>
          </a:bodyPr>
          <a:lstStyle/>
          <a:p>
            <a:r>
              <a:rPr lang="cs-CZ" dirty="0"/>
              <a:t>Testy osobnostních předpokladů k podnikání</a:t>
            </a:r>
          </a:p>
        </p:txBody>
      </p:sp>
      <p:sp>
        <p:nvSpPr>
          <p:cNvPr id="9" name="Content Placeholder 2">
            <a:extLst>
              <a:ext uri="{FF2B5EF4-FFF2-40B4-BE49-F238E27FC236}">
                <a16:creationId xmlns:a16="http://schemas.microsoft.com/office/drawing/2014/main" id="{F7EA989E-49A7-4B0F-9848-BCB5CAE967E8}"/>
              </a:ext>
            </a:extLst>
          </p:cNvPr>
          <p:cNvSpPr>
            <a:spLocks noGrp="1"/>
          </p:cNvSpPr>
          <p:nvPr>
            <p:ph sz="half" idx="1"/>
          </p:nvPr>
        </p:nvSpPr>
        <p:spPr>
          <a:xfrm>
            <a:off x="628650" y="1825625"/>
            <a:ext cx="3886200" cy="4351338"/>
          </a:xfrm>
        </p:spPr>
        <p:txBody>
          <a:bodyPr>
            <a:normAutofit/>
          </a:bodyPr>
          <a:lstStyle/>
          <a:p>
            <a:pPr marL="0" indent="0" algn="just">
              <a:buNone/>
            </a:pPr>
            <a:r>
              <a:rPr lang="cs-CZ" sz="1400" b="1" dirty="0">
                <a:solidFill>
                  <a:srgbClr val="232323"/>
                </a:solidFill>
                <a:latin typeface="Libre Franklin" pitchFamily="2" charset="-18"/>
              </a:rPr>
              <a:t>Osobnostní předpoklad: </a:t>
            </a:r>
            <a:r>
              <a:rPr lang="cs-CZ" sz="1400" dirty="0">
                <a:hlinkClick r:id="rId2"/>
              </a:rPr>
              <a:t>Test osobnostních předpokladů | Testy (podnikanivkostce.cz)</a:t>
            </a:r>
            <a:endParaRPr lang="cs-CZ" sz="1400" dirty="0"/>
          </a:p>
          <a:p>
            <a:pPr marL="0" indent="0" algn="just">
              <a:buNone/>
            </a:pPr>
            <a:r>
              <a:rPr lang="cs-CZ" sz="1400" b="1" dirty="0">
                <a:solidFill>
                  <a:srgbClr val="232323"/>
                </a:solidFill>
                <a:latin typeface="Libre Franklin" pitchFamily="2" charset="-18"/>
              </a:rPr>
              <a:t>Jste introvert nebo extrovert: </a:t>
            </a:r>
            <a:r>
              <a:rPr lang="cs-CZ" sz="1100" dirty="0">
                <a:hlinkClick r:id="rId3"/>
              </a:rPr>
              <a:t>Jste introvert nebo extrovert? | Testy (podnikanivkostce.cz)</a:t>
            </a:r>
            <a:endParaRPr lang="cs-CZ" sz="1400" b="1" dirty="0">
              <a:solidFill>
                <a:srgbClr val="232323"/>
              </a:solidFill>
              <a:latin typeface="Libre Franklin" pitchFamily="2" charset="-18"/>
            </a:endParaRPr>
          </a:p>
          <a:p>
            <a:pPr marL="0" indent="0" algn="just">
              <a:buNone/>
            </a:pPr>
            <a:r>
              <a:rPr lang="cs-CZ" sz="1400" b="1" dirty="0">
                <a:solidFill>
                  <a:srgbClr val="232323"/>
                </a:solidFill>
                <a:latin typeface="Libre Franklin" pitchFamily="2" charset="-18"/>
              </a:rPr>
              <a:t>Manažerské předpoklady: </a:t>
            </a:r>
            <a:r>
              <a:rPr lang="cs-CZ" sz="1400" dirty="0">
                <a:hlinkClick r:id="rId4"/>
              </a:rPr>
              <a:t>Manažerské předpoklady | Testy (podnikanivkostce.cz)</a:t>
            </a:r>
            <a:endParaRPr lang="cs-CZ" sz="1400" dirty="0"/>
          </a:p>
          <a:p>
            <a:pPr marL="0" indent="0" algn="just">
              <a:buNone/>
            </a:pPr>
            <a:r>
              <a:rPr lang="cs-CZ" sz="1400" b="1" dirty="0">
                <a:solidFill>
                  <a:srgbClr val="232323"/>
                </a:solidFill>
                <a:latin typeface="Libre Franklin" pitchFamily="2" charset="-18"/>
              </a:rPr>
              <a:t>Motivace k podnikání: </a:t>
            </a:r>
            <a:r>
              <a:rPr lang="cs-CZ" sz="1400" dirty="0">
                <a:hlinkClick r:id="rId5"/>
              </a:rPr>
              <a:t>Motivace k podnikání | Testy (podnikanivkostce.cz)</a:t>
            </a:r>
            <a:endParaRPr lang="cs-CZ" sz="1400" dirty="0"/>
          </a:p>
          <a:p>
            <a:pPr marL="0" indent="0" algn="just">
              <a:buNone/>
            </a:pPr>
            <a:r>
              <a:rPr lang="cs-CZ" sz="1400" b="1" dirty="0">
                <a:solidFill>
                  <a:srgbClr val="232323"/>
                </a:solidFill>
                <a:latin typeface="Libre Franklin" pitchFamily="2" charset="-18"/>
              </a:rPr>
              <a:t>Předpoklady k úspěchu: </a:t>
            </a:r>
            <a:r>
              <a:rPr lang="cs-CZ" sz="1100" dirty="0">
                <a:hlinkClick r:id="rId6"/>
              </a:rPr>
              <a:t>Předpoklady k úspěchu | Testy (podnikanivkostce.cz)</a:t>
            </a:r>
            <a:endParaRPr lang="cs-CZ" sz="1400" b="1" dirty="0">
              <a:solidFill>
                <a:srgbClr val="232323"/>
              </a:solidFill>
              <a:latin typeface="Libre Franklin" pitchFamily="2" charset="-18"/>
            </a:endParaRPr>
          </a:p>
          <a:p>
            <a:pPr marL="0" indent="0" algn="just">
              <a:buNone/>
            </a:pPr>
            <a:r>
              <a:rPr lang="cs-CZ" sz="1400" b="1" dirty="0">
                <a:solidFill>
                  <a:srgbClr val="232323"/>
                </a:solidFill>
                <a:latin typeface="Libre Franklin" pitchFamily="2" charset="-18"/>
              </a:rPr>
              <a:t>Sebevědomí: </a:t>
            </a:r>
            <a:r>
              <a:rPr lang="cs-CZ" sz="1400" dirty="0">
                <a:hlinkClick r:id="rId7"/>
              </a:rPr>
              <a:t>Test sebevědomí | Testy (podnikanivkostce.cz)</a:t>
            </a:r>
            <a:endParaRPr lang="cs-CZ" sz="1400" b="1" dirty="0">
              <a:solidFill>
                <a:srgbClr val="232323"/>
              </a:solidFill>
              <a:latin typeface="Libre Franklin" pitchFamily="2" charset="-18"/>
            </a:endParaRPr>
          </a:p>
          <a:p>
            <a:pPr marL="0" indent="0" algn="just">
              <a:buNone/>
            </a:pPr>
            <a:r>
              <a:rPr lang="cs-CZ" sz="1400" b="1" dirty="0">
                <a:solidFill>
                  <a:srgbClr val="232323"/>
                </a:solidFill>
                <a:latin typeface="Libre Franklin" pitchFamily="2" charset="-18"/>
              </a:rPr>
              <a:t>Test sebeprosazování: </a:t>
            </a:r>
            <a:r>
              <a:rPr lang="cs-CZ" sz="1400" dirty="0">
                <a:hlinkClick r:id="rId8"/>
              </a:rPr>
              <a:t>Test sebeprosazování | Testy (podnikanivkostce.cz)</a:t>
            </a:r>
            <a:endParaRPr lang="cs-CZ" sz="1400" dirty="0"/>
          </a:p>
          <a:p>
            <a:endParaRPr lang="en-US" dirty="0"/>
          </a:p>
        </p:txBody>
      </p:sp>
      <p:pic>
        <p:nvPicPr>
          <p:cNvPr id="4" name="Obrázek 3">
            <a:extLst>
              <a:ext uri="{FF2B5EF4-FFF2-40B4-BE49-F238E27FC236}">
                <a16:creationId xmlns:a16="http://schemas.microsoft.com/office/drawing/2014/main" id="{DBE92C5A-320E-4A5F-9EF6-5B9245A5802B}"/>
              </a:ext>
            </a:extLst>
          </p:cNvPr>
          <p:cNvPicPr>
            <a:picLocks noChangeAspect="1"/>
          </p:cNvPicPr>
          <p:nvPr/>
        </p:nvPicPr>
        <p:blipFill>
          <a:blip r:embed="rId9"/>
          <a:stretch>
            <a:fillRect/>
          </a:stretch>
        </p:blipFill>
        <p:spPr>
          <a:xfrm>
            <a:off x="4629150" y="2501549"/>
            <a:ext cx="3886200" cy="2999489"/>
          </a:xfrm>
          <a:prstGeom prst="rect">
            <a:avLst/>
          </a:prstGeom>
          <a:noFill/>
        </p:spPr>
      </p:pic>
    </p:spTree>
    <p:extLst>
      <p:ext uri="{BB962C8B-B14F-4D97-AF65-F5344CB8AC3E}">
        <p14:creationId xmlns:p14="http://schemas.microsoft.com/office/powerpoint/2010/main" val="114318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E4A0DC12-E2B9-47A0-B699-9D471CC5331A}"/>
              </a:ext>
            </a:extLst>
          </p:cNvPr>
          <p:cNvSpPr>
            <a:spLocks noGrp="1"/>
          </p:cNvSpPr>
          <p:nvPr>
            <p:ph type="title"/>
          </p:nvPr>
        </p:nvSpPr>
        <p:spPr>
          <a:xfrm>
            <a:off x="540000" y="365129"/>
            <a:ext cx="8064000" cy="1325563"/>
          </a:xfrm>
        </p:spPr>
        <p:txBody>
          <a:bodyPr/>
          <a:lstStyle/>
          <a:p>
            <a:r>
              <a:rPr lang="cs-CZ" sz="2800" dirty="0"/>
              <a:t>Testy odborných předpokladů k podnikání (</a:t>
            </a:r>
            <a:r>
              <a:rPr lang="cs-CZ" sz="2800" dirty="0">
                <a:hlinkClick r:id="rId3"/>
              </a:rPr>
              <a:t>Odborné předpoklady | Testy (podnikanivkostce.cz)</a:t>
            </a:r>
            <a:endParaRPr lang="en-US" sz="2800" dirty="0"/>
          </a:p>
        </p:txBody>
      </p:sp>
      <p:sp>
        <p:nvSpPr>
          <p:cNvPr id="3" name="Zástupný obsah 2">
            <a:extLst>
              <a:ext uri="{FF2B5EF4-FFF2-40B4-BE49-F238E27FC236}">
                <a16:creationId xmlns:a16="http://schemas.microsoft.com/office/drawing/2014/main" id="{957294AC-9F1F-464C-8549-8093E82E7396}"/>
              </a:ext>
            </a:extLst>
          </p:cNvPr>
          <p:cNvSpPr>
            <a:spLocks noGrp="1"/>
          </p:cNvSpPr>
          <p:nvPr>
            <p:ph sz="half" idx="1"/>
          </p:nvPr>
        </p:nvSpPr>
        <p:spPr>
          <a:xfrm>
            <a:off x="628650" y="1825625"/>
            <a:ext cx="3886200" cy="4351338"/>
          </a:xfrm>
        </p:spPr>
        <p:txBody>
          <a:bodyPr>
            <a:normAutofit fontScale="70000" lnSpcReduction="20000"/>
          </a:bodyPr>
          <a:lstStyle/>
          <a:p>
            <a:pPr marL="0" indent="0">
              <a:buNone/>
            </a:pPr>
            <a:r>
              <a:rPr lang="cs-CZ" b="1" dirty="0"/>
              <a:t>Podnikatelský plán: </a:t>
            </a:r>
            <a:r>
              <a:rPr lang="pl-PL" dirty="0">
                <a:hlinkClick r:id="rId4"/>
              </a:rPr>
              <a:t>Podnikatelský plán | Testy (podnikanivkostce.cz)</a:t>
            </a:r>
            <a:endParaRPr lang="cs-CZ" b="1" dirty="0"/>
          </a:p>
          <a:p>
            <a:pPr marL="0" indent="0">
              <a:buNone/>
            </a:pPr>
            <a:r>
              <a:rPr lang="cs-CZ" b="1" dirty="0"/>
              <a:t>Marketing: </a:t>
            </a:r>
            <a:r>
              <a:rPr lang="cs-CZ" dirty="0">
                <a:hlinkClick r:id="rId5"/>
              </a:rPr>
              <a:t>Marketing | Testy (podnikanivkostce.cz)</a:t>
            </a:r>
            <a:endParaRPr lang="cs-CZ" b="1" dirty="0"/>
          </a:p>
          <a:p>
            <a:pPr marL="0" indent="0">
              <a:buNone/>
            </a:pPr>
            <a:r>
              <a:rPr lang="cs-CZ" b="1" dirty="0"/>
              <a:t>Financování a finanční plánování: </a:t>
            </a:r>
            <a:r>
              <a:rPr lang="cs-CZ" dirty="0">
                <a:hlinkClick r:id="rId6"/>
              </a:rPr>
              <a:t>Financování a finanční plánování | Testy (podnikanivkostce.cz)</a:t>
            </a:r>
            <a:endParaRPr lang="cs-CZ" b="1" dirty="0"/>
          </a:p>
          <a:p>
            <a:pPr marL="0" indent="0">
              <a:buNone/>
            </a:pPr>
            <a:r>
              <a:rPr lang="cs-CZ" b="1" dirty="0"/>
              <a:t>Daně: </a:t>
            </a:r>
            <a:r>
              <a:rPr lang="cs-CZ" dirty="0">
                <a:hlinkClick r:id="rId7"/>
              </a:rPr>
              <a:t>Daně | Testy (podnikanivkostce.cz)</a:t>
            </a:r>
            <a:r>
              <a:rPr lang="cs-CZ" b="1" dirty="0"/>
              <a:t> </a:t>
            </a:r>
          </a:p>
          <a:p>
            <a:pPr marL="0" indent="0">
              <a:buNone/>
            </a:pPr>
            <a:r>
              <a:rPr lang="cs-CZ" b="1" dirty="0"/>
              <a:t>Účetnictví: </a:t>
            </a:r>
            <a:r>
              <a:rPr lang="cs-CZ" dirty="0">
                <a:hlinkClick r:id="rId8"/>
              </a:rPr>
              <a:t>Účetnictví | Testy (podnikanivkostce.cz)</a:t>
            </a:r>
            <a:endParaRPr lang="cs-CZ" b="1" dirty="0"/>
          </a:p>
          <a:p>
            <a:pPr marL="0" indent="0">
              <a:buNone/>
            </a:pPr>
            <a:r>
              <a:rPr lang="cs-CZ" b="1" dirty="0"/>
              <a:t>Založení podniku: </a:t>
            </a:r>
            <a:r>
              <a:rPr lang="pl-PL" dirty="0">
                <a:hlinkClick r:id="rId9"/>
              </a:rPr>
              <a:t>Založení podniku | Testy (podnikanivkostce.cz)</a:t>
            </a:r>
            <a:endParaRPr lang="cs-CZ" b="1" dirty="0"/>
          </a:p>
          <a:p>
            <a:pPr marL="0" indent="0">
              <a:buNone/>
            </a:pPr>
            <a:r>
              <a:rPr lang="cs-CZ" b="1" dirty="0"/>
              <a:t>Zaměstnávání pracovníků: </a:t>
            </a:r>
            <a:r>
              <a:rPr lang="cs-CZ" dirty="0">
                <a:hlinkClick r:id="rId10"/>
              </a:rPr>
              <a:t>Zaměstnávání pracovníků | Testy (podnikanivkostce.cz)</a:t>
            </a:r>
            <a:endParaRPr lang="cs-CZ" b="1" dirty="0"/>
          </a:p>
          <a:p>
            <a:pPr marL="0" indent="0">
              <a:buNone/>
            </a:pPr>
            <a:r>
              <a:rPr lang="cs-CZ" b="1" dirty="0"/>
              <a:t>Pojištění: </a:t>
            </a:r>
            <a:r>
              <a:rPr lang="cs-CZ" dirty="0">
                <a:hlinkClick r:id="rId11"/>
              </a:rPr>
              <a:t>Pojištění | Testy (podnikanivkostce.cz)</a:t>
            </a:r>
            <a:endParaRPr lang="cs-CZ" b="1" dirty="0"/>
          </a:p>
          <a:p>
            <a:pPr marL="0" indent="0">
              <a:buNone/>
            </a:pPr>
            <a:r>
              <a:rPr lang="cs-CZ" b="1" dirty="0"/>
              <a:t>Komunikační dovednosti: </a:t>
            </a:r>
            <a:r>
              <a:rPr lang="cs-CZ" dirty="0">
                <a:hlinkClick r:id="rId12"/>
              </a:rPr>
              <a:t>Komunikační dovednosti | Testy (podnikanivkostce.cz)</a:t>
            </a:r>
            <a:endParaRPr lang="cs-CZ" b="1" dirty="0"/>
          </a:p>
          <a:p>
            <a:pPr marL="0" indent="0">
              <a:buNone/>
            </a:pPr>
            <a:endParaRPr lang="cs-CZ" b="1" dirty="0"/>
          </a:p>
          <a:p>
            <a:pPr marL="0" indent="0">
              <a:buNone/>
            </a:pPr>
            <a:endParaRPr lang="cs-CZ" b="1" dirty="0"/>
          </a:p>
          <a:p>
            <a:pPr marL="0" indent="0">
              <a:buNone/>
            </a:pPr>
            <a:endParaRPr lang="cs-CZ" b="1" dirty="0"/>
          </a:p>
          <a:p>
            <a:pPr marL="0" indent="0">
              <a:buNone/>
            </a:pPr>
            <a:endParaRPr lang="cs-CZ" b="1" dirty="0"/>
          </a:p>
          <a:p>
            <a:pPr marL="0" indent="0">
              <a:buNone/>
            </a:pPr>
            <a:endParaRPr lang="cs-CZ" b="1" dirty="0"/>
          </a:p>
        </p:txBody>
      </p:sp>
      <p:pic>
        <p:nvPicPr>
          <p:cNvPr id="4" name="Obrázek 3">
            <a:extLst>
              <a:ext uri="{FF2B5EF4-FFF2-40B4-BE49-F238E27FC236}">
                <a16:creationId xmlns:a16="http://schemas.microsoft.com/office/drawing/2014/main" id="{8AB57927-2A26-4681-A456-B7DFC61B273B}"/>
              </a:ext>
            </a:extLst>
          </p:cNvPr>
          <p:cNvPicPr>
            <a:picLocks noChangeAspect="1"/>
          </p:cNvPicPr>
          <p:nvPr/>
        </p:nvPicPr>
        <p:blipFill>
          <a:blip r:embed="rId13"/>
          <a:stretch>
            <a:fillRect/>
          </a:stretch>
        </p:blipFill>
        <p:spPr>
          <a:xfrm>
            <a:off x="4629150" y="2742114"/>
            <a:ext cx="3886200" cy="2518359"/>
          </a:xfrm>
          <a:prstGeom prst="rect">
            <a:avLst/>
          </a:prstGeom>
          <a:noFill/>
        </p:spPr>
      </p:pic>
    </p:spTree>
    <p:extLst>
      <p:ext uri="{BB962C8B-B14F-4D97-AF65-F5344CB8AC3E}">
        <p14:creationId xmlns:p14="http://schemas.microsoft.com/office/powerpoint/2010/main" val="3623142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969EA7-3B74-4322-BCA0-03A53D7B8ED1}"/>
              </a:ext>
            </a:extLst>
          </p:cNvPr>
          <p:cNvSpPr>
            <a:spLocks noGrp="1"/>
          </p:cNvSpPr>
          <p:nvPr>
            <p:ph type="title"/>
          </p:nvPr>
        </p:nvSpPr>
        <p:spPr>
          <a:ln>
            <a:solidFill>
              <a:schemeClr val="tx1"/>
            </a:solidFill>
          </a:ln>
        </p:spPr>
        <p:txBody>
          <a:bodyPr/>
          <a:lstStyle/>
          <a:p>
            <a:r>
              <a:rPr lang="cs-CZ" sz="3600" dirty="0"/>
              <a:t>2. Od nápadu k rozhodnutí o zamítnutí nápadu, nebo o jeho další rozvíjení – základní úvahy</a:t>
            </a:r>
          </a:p>
        </p:txBody>
      </p:sp>
      <p:sp>
        <p:nvSpPr>
          <p:cNvPr id="3" name="Zástupný obsah 2">
            <a:extLst>
              <a:ext uri="{FF2B5EF4-FFF2-40B4-BE49-F238E27FC236}">
                <a16:creationId xmlns:a16="http://schemas.microsoft.com/office/drawing/2014/main" id="{83B97D92-A1E0-48EB-BED3-C1283FDADF78}"/>
              </a:ext>
            </a:extLst>
          </p:cNvPr>
          <p:cNvSpPr>
            <a:spLocks noGrp="1"/>
          </p:cNvSpPr>
          <p:nvPr>
            <p:ph idx="1"/>
          </p:nvPr>
        </p:nvSpPr>
        <p:spPr>
          <a:ln>
            <a:solidFill>
              <a:schemeClr val="tx1"/>
            </a:solidFill>
          </a:ln>
        </p:spPr>
        <p:txBody>
          <a:bodyPr/>
          <a:lstStyle/>
          <a:p>
            <a:pPr>
              <a:buFont typeface="Wingdings" panose="05000000000000000000" pitchFamily="2" charset="2"/>
              <a:buChar char="Ø"/>
            </a:pPr>
            <a:r>
              <a:rPr lang="cs-CZ" b="1" dirty="0">
                <a:solidFill>
                  <a:srgbClr val="CF1F28"/>
                </a:solidFill>
              </a:rPr>
              <a:t>Základní představa o nápadu:</a:t>
            </a:r>
          </a:p>
          <a:p>
            <a:pPr>
              <a:buFontTx/>
              <a:buChar char="-"/>
            </a:pPr>
            <a:r>
              <a:rPr lang="cs-CZ" b="1" dirty="0">
                <a:solidFill>
                  <a:schemeClr val="tx1"/>
                </a:solidFill>
              </a:rPr>
              <a:t>Stručná formulace užitné hodnoty pro zákazníka, unikátnost a odlišnost od obdobných produktů.</a:t>
            </a:r>
          </a:p>
          <a:p>
            <a:pPr>
              <a:buFontTx/>
              <a:buChar char="-"/>
            </a:pPr>
            <a:r>
              <a:rPr lang="cs-CZ" b="1" dirty="0">
                <a:solidFill>
                  <a:schemeClr val="tx1"/>
                </a:solidFill>
              </a:rPr>
              <a:t>Ukazují se potencionální zákazníci, substituty navrhovaného produktu, konkurenti, orientační cena. </a:t>
            </a:r>
          </a:p>
          <a:p>
            <a:pPr>
              <a:buFontTx/>
              <a:buChar char="-"/>
            </a:pPr>
            <a:r>
              <a:rPr lang="cs-CZ" b="1" dirty="0">
                <a:solidFill>
                  <a:schemeClr val="tx1"/>
                </a:solidFill>
              </a:rPr>
              <a:t>Naznačují se očekávané problémy a podmínky úspěchu.</a:t>
            </a:r>
          </a:p>
          <a:p>
            <a:pPr>
              <a:buFontTx/>
              <a:buChar char="-"/>
            </a:pPr>
            <a:r>
              <a:rPr lang="cs-CZ" b="1" dirty="0">
                <a:solidFill>
                  <a:schemeClr val="tx1"/>
                </a:solidFill>
              </a:rPr>
              <a:t>Rozsah základní představy nesmí přesáhnout 1 stránku.</a:t>
            </a:r>
          </a:p>
          <a:p>
            <a:pPr marL="0" indent="0">
              <a:buNone/>
            </a:pPr>
            <a:endParaRPr lang="cs-CZ" b="1" dirty="0">
              <a:solidFill>
                <a:srgbClr val="CF1F28"/>
              </a:solidFill>
            </a:endParaRPr>
          </a:p>
          <a:p>
            <a:pPr marL="0" indent="0">
              <a:buNone/>
            </a:pPr>
            <a:endParaRPr lang="cs-CZ" b="1" dirty="0">
              <a:solidFill>
                <a:srgbClr val="CF1F28"/>
              </a:solidFill>
            </a:endParaRPr>
          </a:p>
          <a:p>
            <a:pPr marL="0" indent="0">
              <a:buNone/>
            </a:pPr>
            <a:endParaRPr lang="cs-CZ" dirty="0"/>
          </a:p>
        </p:txBody>
      </p:sp>
    </p:spTree>
    <p:extLst>
      <p:ext uri="{BB962C8B-B14F-4D97-AF65-F5344CB8AC3E}">
        <p14:creationId xmlns:p14="http://schemas.microsoft.com/office/powerpoint/2010/main" val="4228748271"/>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50E3DCFD5F21B041B3AE0717B9A9367B" ma:contentTypeVersion="7" ma:contentTypeDescription="Vytvoří nový dokument" ma:contentTypeScope="" ma:versionID="56ca39c7ee08788db9c992f6ef8241aa">
  <xsd:schema xmlns:xsd="http://www.w3.org/2001/XMLSchema" xmlns:xs="http://www.w3.org/2001/XMLSchema" xmlns:p="http://schemas.microsoft.com/office/2006/metadata/properties" xmlns:ns2="e5af2723-ed53-4308-af2e-df55c807cb65" xmlns:ns3="8ecbcb86-b731-4611-b369-1887ab3d3c8c" targetNamespace="http://schemas.microsoft.com/office/2006/metadata/properties" ma:root="true" ma:fieldsID="de78ee9b524b3e3be75fd4b4ac60358f" ns2:_="" ns3:_="">
    <xsd:import namespace="e5af2723-ed53-4308-af2e-df55c807cb65"/>
    <xsd:import namespace="8ecbcb86-b731-4611-b369-1887ab3d3c8c"/>
    <xsd:element name="properties">
      <xsd:complexType>
        <xsd:sequence>
          <xsd:element name="documentManagement">
            <xsd:complexType>
              <xsd:all>
                <xsd:element ref="ns2:SharedWithUsers" minOccurs="0"/>
                <xsd:element ref="ns2:SharedWithDetails" minOccurs="0"/>
                <xsd:element ref="ns2:SharingHintHash" minOccurs="0"/>
                <xsd:element ref="ns2:LastSharedByUser" minOccurs="0"/>
                <xsd:element ref="ns2:LastSharedByTime"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af2723-ed53-4308-af2e-df55c807cb65" elementFormDefault="qualified">
    <xsd:import namespace="http://schemas.microsoft.com/office/2006/documentManagement/types"/>
    <xsd:import namespace="http://schemas.microsoft.com/office/infopath/2007/PartnerControls"/>
    <xsd:element name="SharedWithUsers" ma:index="8" nillable="true" ma:displayName="Sdílí se s"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dílené s podrobnostmi" ma:description="" ma:internalName="SharedWithDetails" ma:readOnly="true">
      <xsd:simpleType>
        <xsd:restriction base="dms:Note">
          <xsd:maxLength value="255"/>
        </xsd:restriction>
      </xsd:simpleType>
    </xsd:element>
    <xsd:element name="SharingHintHash" ma:index="10" nillable="true" ma:displayName="Hodnota hash upozornění na sdílení" ma:description="" ma:internalName="SharingHintHash" ma:readOnly="true">
      <xsd:simpleType>
        <xsd:restriction base="dms:Text"/>
      </xsd:simpleType>
    </xsd:element>
    <xsd:element name="LastSharedByUser" ma:index="11" nillable="true" ma:displayName="Naposledy sdílel(a)" ma:description="" ma:internalName="LastSharedByUser" ma:readOnly="true">
      <xsd:simpleType>
        <xsd:restriction base="dms:Note">
          <xsd:maxLength value="255"/>
        </xsd:restriction>
      </xsd:simpleType>
    </xsd:element>
    <xsd:element name="LastSharedByTime" ma:index="12" nillable="true" ma:displayName="Čas posledního sdílení"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8ecbcb86-b731-4611-b369-1887ab3d3c8c"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3746FA2-5009-4FCE-A567-A7AC970534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5af2723-ed53-4308-af2e-df55c807cb65"/>
    <ds:schemaRef ds:uri="8ecbcb86-b731-4611-b369-1887ab3d3c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3CE2964-7F69-4E72-92D7-96CA5FB750D3}">
  <ds:schemaRefs>
    <ds:schemaRef ds:uri="http://schemas.microsoft.com/office/2006/metadata/properties"/>
    <ds:schemaRef ds:uri="http://schemas.openxmlformats.org/package/2006/metadata/core-properties"/>
    <ds:schemaRef ds:uri="http://schemas.microsoft.com/office/2006/documentManagement/types"/>
    <ds:schemaRef ds:uri="8ecbcb86-b731-4611-b369-1887ab3d3c8c"/>
    <ds:schemaRef ds:uri="http://purl.org/dc/dcmitype/"/>
    <ds:schemaRef ds:uri="http://purl.org/dc/elements/1.1/"/>
    <ds:schemaRef ds:uri="http://purl.org/dc/terms/"/>
    <ds:schemaRef ds:uri="e5af2723-ed53-4308-af2e-df55c807cb65"/>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01A52299-0A53-4721-B31F-8FA30F21796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MVŠO_sablona_ prezentace_4-3-CZ</Template>
  <TotalTime>5538</TotalTime>
  <Words>1655</Words>
  <Application>Microsoft Office PowerPoint</Application>
  <PresentationFormat>Předvádění na obrazovce (4:3)</PresentationFormat>
  <Paragraphs>98</Paragraphs>
  <Slides>16</Slides>
  <Notes>4</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16</vt:i4>
      </vt:variant>
    </vt:vector>
  </HeadingPairs>
  <TitlesOfParts>
    <vt:vector size="23" baseType="lpstr">
      <vt:lpstr>Arial</vt:lpstr>
      <vt:lpstr>Calibri</vt:lpstr>
      <vt:lpstr>Calibri Light</vt:lpstr>
      <vt:lpstr>Libre Franklin</vt:lpstr>
      <vt:lpstr>Times New Roman</vt:lpstr>
      <vt:lpstr>Wingdings</vt:lpstr>
      <vt:lpstr>Motiv Office</vt:lpstr>
      <vt:lpstr>Start-up</vt:lpstr>
      <vt:lpstr>OBSAH</vt:lpstr>
      <vt:lpstr>Specifika start-up firem</vt:lpstr>
      <vt:lpstr>Kroky vzniku start-up firmy</vt:lpstr>
      <vt:lpstr>Pět nedůležitějších věcí pro začínajícího podnikatele (Kawasaki)</vt:lpstr>
      <vt:lpstr>1. Předpoklady k podnikání  (Je pro Vás podnikání tím pravým uplatněním? Jaké jsou Vaše předpoklady pro podnikání? </vt:lpstr>
      <vt:lpstr>Testy osobnostních předpokladů k podnikání</vt:lpstr>
      <vt:lpstr>Testy odborných předpokladů k podnikání (Odborné předpoklady | Testy (podnikanivkostce.cz)</vt:lpstr>
      <vt:lpstr>2. Od nápadu k rozhodnutí o zamítnutí nápadu, nebo o jeho další rozvíjení – základní úvahy</vt:lpstr>
      <vt:lpstr>Příklad 1</vt:lpstr>
      <vt:lpstr>Příklad 2</vt:lpstr>
      <vt:lpstr>Prezentace aplikace PowerPoint</vt:lpstr>
      <vt:lpstr>Příklad 3</vt:lpstr>
      <vt:lpstr> Příklad 4</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Podnikové finance II</dc:title>
  <dc:creator>Peterková Jindra</dc:creator>
  <cp:lastModifiedBy>Volfová Veronika</cp:lastModifiedBy>
  <cp:revision>165</cp:revision>
  <cp:lastPrinted>2021-02-08T18:32:20Z</cp:lastPrinted>
  <dcterms:created xsi:type="dcterms:W3CDTF">2020-09-10T07:22:32Z</dcterms:created>
  <dcterms:modified xsi:type="dcterms:W3CDTF">2024-11-08T09:27:22Z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0x01010050E3DCFD5F21B041B3AE0717B9A9367B</vt:lpwstr>
  </property>
</Properties>
</file>