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0"/>
  </p:notesMasterIdLst>
  <p:sldIdLst>
    <p:sldId id="256" r:id="rId5"/>
    <p:sldId id="335" r:id="rId6"/>
    <p:sldId id="336" r:id="rId7"/>
    <p:sldId id="339" r:id="rId8"/>
    <p:sldId id="343" r:id="rId9"/>
    <p:sldId id="380" r:id="rId10"/>
    <p:sldId id="361" r:id="rId11"/>
    <p:sldId id="376" r:id="rId12"/>
    <p:sldId id="387" r:id="rId13"/>
    <p:sldId id="381" r:id="rId14"/>
    <p:sldId id="383" r:id="rId15"/>
    <p:sldId id="385" r:id="rId16"/>
    <p:sldId id="386" r:id="rId17"/>
    <p:sldId id="382" r:id="rId18"/>
    <p:sldId id="388" r:id="rId19"/>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3131"/>
    <a:srgbClr val="CF1F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řední sty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68" autoAdjust="0"/>
    <p:restoredTop sz="94660"/>
  </p:normalViewPr>
  <p:slideViewPr>
    <p:cSldViewPr snapToGrid="0" showGuides="1">
      <p:cViewPr varScale="1">
        <p:scale>
          <a:sx n="123" d="100"/>
          <a:sy n="123" d="100"/>
        </p:scale>
        <p:origin x="1128"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E8911D7-D713-4BB6-9C4A-A5F888AE424C}" type="datetimeFigureOut">
              <a:rPr lang="cs-CZ" smtClean="0"/>
              <a:t>08.11.2024</a:t>
            </a:fld>
            <a:endParaRPr lang="cs-CZ"/>
          </a:p>
        </p:txBody>
      </p:sp>
      <p:sp>
        <p:nvSpPr>
          <p:cNvPr id="4" name="Zástupný symbol pro obrázek snímk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7D42FE9-36C2-4B96-9427-000295F887BD}" type="slidenum">
              <a:rPr lang="cs-CZ" smtClean="0"/>
              <a:t>‹#›</a:t>
            </a:fld>
            <a:endParaRPr lang="cs-CZ"/>
          </a:p>
        </p:txBody>
      </p:sp>
    </p:spTree>
    <p:extLst>
      <p:ext uri="{BB962C8B-B14F-4D97-AF65-F5344CB8AC3E}">
        <p14:creationId xmlns:p14="http://schemas.microsoft.com/office/powerpoint/2010/main" val="23652871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1</a:t>
            </a:fld>
            <a:endParaRPr lang="cs-CZ"/>
          </a:p>
        </p:txBody>
      </p:sp>
    </p:spTree>
    <p:extLst>
      <p:ext uri="{BB962C8B-B14F-4D97-AF65-F5344CB8AC3E}">
        <p14:creationId xmlns:p14="http://schemas.microsoft.com/office/powerpoint/2010/main" val="683485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2</a:t>
            </a:fld>
            <a:endParaRPr lang="cs-CZ"/>
          </a:p>
        </p:txBody>
      </p:sp>
    </p:spTree>
    <p:extLst>
      <p:ext uri="{BB962C8B-B14F-4D97-AF65-F5344CB8AC3E}">
        <p14:creationId xmlns:p14="http://schemas.microsoft.com/office/powerpoint/2010/main" val="3876059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3</a:t>
            </a:fld>
            <a:endParaRPr lang="cs-CZ"/>
          </a:p>
        </p:txBody>
      </p:sp>
    </p:spTree>
    <p:extLst>
      <p:ext uri="{BB962C8B-B14F-4D97-AF65-F5344CB8AC3E}">
        <p14:creationId xmlns:p14="http://schemas.microsoft.com/office/powerpoint/2010/main" val="863816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4</a:t>
            </a:fld>
            <a:endParaRPr lang="cs-CZ"/>
          </a:p>
        </p:txBody>
      </p:sp>
    </p:spTree>
    <p:extLst>
      <p:ext uri="{BB962C8B-B14F-4D97-AF65-F5344CB8AC3E}">
        <p14:creationId xmlns:p14="http://schemas.microsoft.com/office/powerpoint/2010/main" val="318591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5</a:t>
            </a:fld>
            <a:endParaRPr lang="cs-CZ"/>
          </a:p>
        </p:txBody>
      </p:sp>
    </p:spTree>
    <p:extLst>
      <p:ext uri="{BB962C8B-B14F-4D97-AF65-F5344CB8AC3E}">
        <p14:creationId xmlns:p14="http://schemas.microsoft.com/office/powerpoint/2010/main" val="2278877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Prvně využit v roce 1976 v časopise </a:t>
            </a:r>
            <a:r>
              <a:rPr lang="cs-CZ" dirty="0" err="1"/>
              <a:t>forbes</a:t>
            </a:r>
            <a:r>
              <a:rPr lang="cs-CZ" dirty="0"/>
              <a:t>. </a:t>
            </a:r>
          </a:p>
          <a:p>
            <a:r>
              <a:rPr lang="cs-CZ" dirty="0"/>
              <a:t>Největší rozmach startupů až v 90. letech s rozmachem internetu – nejznámější oblast, kde se koncentrovaly startupové firmy je Silicon </a:t>
            </a:r>
            <a:r>
              <a:rPr lang="cs-CZ" dirty="0" err="1"/>
              <a:t>valley</a:t>
            </a:r>
            <a:endParaRPr lang="cs-CZ" dirty="0"/>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6</a:t>
            </a:fld>
            <a:endParaRPr lang="cs-CZ"/>
          </a:p>
        </p:txBody>
      </p:sp>
    </p:spTree>
    <p:extLst>
      <p:ext uri="{BB962C8B-B14F-4D97-AF65-F5344CB8AC3E}">
        <p14:creationId xmlns:p14="http://schemas.microsoft.com/office/powerpoint/2010/main" val="18642086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7</a:t>
            </a:fld>
            <a:endParaRPr lang="cs-CZ"/>
          </a:p>
        </p:txBody>
      </p:sp>
    </p:spTree>
    <p:extLst>
      <p:ext uri="{BB962C8B-B14F-4D97-AF65-F5344CB8AC3E}">
        <p14:creationId xmlns:p14="http://schemas.microsoft.com/office/powerpoint/2010/main" val="21403159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Spin-</a:t>
            </a:r>
            <a:r>
              <a:rPr lang="cs-CZ" dirty="0" err="1"/>
              <a:t>off</a:t>
            </a:r>
            <a:r>
              <a:rPr lang="cs-CZ" dirty="0"/>
              <a:t> je nový podnik, který se oddělí od existující společnosti (často velké korporace nebo výzkumné instituce)</a:t>
            </a:r>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8</a:t>
            </a:fld>
            <a:endParaRPr lang="cs-CZ"/>
          </a:p>
        </p:txBody>
      </p:sp>
    </p:spTree>
    <p:extLst>
      <p:ext uri="{BB962C8B-B14F-4D97-AF65-F5344CB8AC3E}">
        <p14:creationId xmlns:p14="http://schemas.microsoft.com/office/powerpoint/2010/main" val="40583216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a:t>Mews</a:t>
            </a:r>
            <a:r>
              <a:rPr lang="cs-CZ" dirty="0"/>
              <a:t> – hotelový software – pomáhá se správou rezervací, </a:t>
            </a:r>
            <a:r>
              <a:rPr lang="cs-CZ" b="0" i="0" dirty="0">
                <a:solidFill>
                  <a:srgbClr val="382C2C"/>
                </a:solidFill>
                <a:effectLst/>
                <a:latin typeface="Martel"/>
              </a:rPr>
              <a:t>s </a:t>
            </a:r>
            <a:r>
              <a:rPr lang="cs-CZ" b="0" i="0" dirty="0" err="1">
                <a:solidFill>
                  <a:srgbClr val="382C2C"/>
                </a:solidFill>
                <a:effectLst/>
                <a:latin typeface="Martel"/>
              </a:rPr>
              <a:t>naceněním</a:t>
            </a:r>
            <a:r>
              <a:rPr lang="cs-CZ" b="0" i="0" dirty="0">
                <a:solidFill>
                  <a:srgbClr val="382C2C"/>
                </a:solidFill>
                <a:effectLst/>
                <a:latin typeface="Martel"/>
              </a:rPr>
              <a:t> pokojů, s organizací úklidu nebo s účetnictvím</a:t>
            </a:r>
          </a:p>
          <a:p>
            <a:r>
              <a:rPr lang="cs-CZ" b="0" i="0" dirty="0" err="1">
                <a:solidFill>
                  <a:srgbClr val="382C2C"/>
                </a:solidFill>
                <a:effectLst/>
                <a:latin typeface="Martel"/>
              </a:rPr>
              <a:t>ProductBoard</a:t>
            </a:r>
            <a:r>
              <a:rPr lang="cs-CZ" b="0" i="0" dirty="0">
                <a:solidFill>
                  <a:srgbClr val="382C2C"/>
                </a:solidFill>
                <a:effectLst/>
                <a:latin typeface="Martel"/>
              </a:rPr>
              <a:t> – software, který </a:t>
            </a:r>
            <a:r>
              <a:rPr lang="cs-CZ" b="0" i="0" dirty="0">
                <a:solidFill>
                  <a:srgbClr val="001019"/>
                </a:solidFill>
                <a:effectLst/>
                <a:latin typeface="Bitter Bold"/>
              </a:rPr>
              <a:t>pomáhá zefektivnit práci produktových manažerů - </a:t>
            </a:r>
            <a:r>
              <a:rPr lang="cs-CZ" b="0" i="0" dirty="0">
                <a:solidFill>
                  <a:srgbClr val="001019"/>
                </a:solidFill>
                <a:effectLst/>
                <a:latin typeface="Bitter Regular"/>
              </a:rPr>
              <a:t>umožňuje manažerům soustředit veškerá potřebná data, díky čemuž se mohou co možná nejlépe rozhodovat o dalším vývoj a směřování svěřeného produktu.</a:t>
            </a:r>
            <a:endParaRPr lang="cs-CZ" dirty="0"/>
          </a:p>
        </p:txBody>
      </p:sp>
      <p:sp>
        <p:nvSpPr>
          <p:cNvPr id="4" name="Zástupný symbol pro číslo snímku 3"/>
          <p:cNvSpPr>
            <a:spLocks noGrp="1"/>
          </p:cNvSpPr>
          <p:nvPr>
            <p:ph type="sldNum" sz="quarter" idx="5"/>
          </p:nvPr>
        </p:nvSpPr>
        <p:spPr/>
        <p:txBody>
          <a:bodyPr/>
          <a:lstStyle/>
          <a:p>
            <a:fld id="{C7D42FE9-36C2-4B96-9427-000295F887BD}" type="slidenum">
              <a:rPr lang="cs-CZ" smtClean="0"/>
              <a:t>12</a:t>
            </a:fld>
            <a:endParaRPr lang="cs-CZ"/>
          </a:p>
        </p:txBody>
      </p:sp>
    </p:spTree>
    <p:extLst>
      <p:ext uri="{BB962C8B-B14F-4D97-AF65-F5344CB8AC3E}">
        <p14:creationId xmlns:p14="http://schemas.microsoft.com/office/powerpoint/2010/main" val="39496475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2" name="Obdélník 11"/>
          <p:cNvSpPr/>
          <p:nvPr userDrawn="1"/>
        </p:nvSpPr>
        <p:spPr>
          <a:xfrm>
            <a:off x="4371278" y="6138250"/>
            <a:ext cx="4776297" cy="63374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7" name="Obrázek 6"/>
          <p:cNvPicPr>
            <a:picLocks noChangeAspect="1"/>
          </p:cNvPicPr>
          <p:nvPr userDrawn="1"/>
        </p:nvPicPr>
        <p:blipFill rotWithShape="1">
          <a:blip r:embed="rId2" cstate="print">
            <a:extLst>
              <a:ext uri="{28A0092B-C50C-407E-A947-70E740481C1C}">
                <a14:useLocalDpi xmlns:a14="http://schemas.microsoft.com/office/drawing/2010/main" val="0"/>
              </a:ext>
            </a:extLst>
          </a:blip>
          <a:srcRect r="23216" b="5584"/>
          <a:stretch/>
        </p:blipFill>
        <p:spPr>
          <a:xfrm>
            <a:off x="5187843" y="1423285"/>
            <a:ext cx="3964866" cy="5447778"/>
          </a:xfrm>
          <a:prstGeom prst="rect">
            <a:avLst/>
          </a:prstGeom>
        </p:spPr>
      </p:pic>
      <p:sp>
        <p:nvSpPr>
          <p:cNvPr id="2" name="Nadpis 1"/>
          <p:cNvSpPr>
            <a:spLocks noGrp="1"/>
          </p:cNvSpPr>
          <p:nvPr>
            <p:ph type="ctrTitle"/>
          </p:nvPr>
        </p:nvSpPr>
        <p:spPr>
          <a:xfrm>
            <a:off x="628650" y="2362672"/>
            <a:ext cx="7886700" cy="2387600"/>
          </a:xfrm>
        </p:spPr>
        <p:txBody>
          <a:bodyPr anchor="b">
            <a:normAutofit/>
          </a:bodyPr>
          <a:lstStyle>
            <a:lvl1pPr algn="l">
              <a:defRPr sz="6000" b="0" cap="all" baseline="0">
                <a:solidFill>
                  <a:srgbClr val="CF1F28"/>
                </a:solidFill>
                <a:latin typeface="+mn-lt"/>
              </a:defRPr>
            </a:lvl1pPr>
          </a:lstStyle>
          <a:p>
            <a:r>
              <a:rPr lang="cs-CZ"/>
              <a:t>Kliknutím lze upravit styl.</a:t>
            </a:r>
            <a:endParaRPr lang="cs-CZ" dirty="0"/>
          </a:p>
        </p:txBody>
      </p:sp>
      <p:sp>
        <p:nvSpPr>
          <p:cNvPr id="3"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pic>
        <p:nvPicPr>
          <p:cNvPr id="4" name="Obrázek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03557" y="6267816"/>
            <a:ext cx="4571343" cy="230400"/>
          </a:xfrm>
          <a:prstGeom prst="rect">
            <a:avLst/>
          </a:prstGeom>
        </p:spPr>
      </p:pic>
    </p:spTree>
    <p:extLst>
      <p:ext uri="{BB962C8B-B14F-4D97-AF65-F5344CB8AC3E}">
        <p14:creationId xmlns:p14="http://schemas.microsoft.com/office/powerpoint/2010/main" val="385936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1807210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6" y="365125"/>
            <a:ext cx="1971675"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628652" y="365125"/>
            <a:ext cx="5800725"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05425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atin typeface="+mn-lt"/>
              </a:defRPr>
            </a:lvl1pPr>
          </a:lstStyle>
          <a:p>
            <a:r>
              <a:rPr lang="cs-CZ"/>
              <a:t>Kliknutím lze upravit styl.</a:t>
            </a:r>
            <a:endParaRPr lang="cs-CZ" dirty="0"/>
          </a:p>
        </p:txBody>
      </p:sp>
      <p:sp>
        <p:nvSpPr>
          <p:cNvPr id="3" name="Zástupný symbol pro obsah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471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Záhlaví části">
    <p:spTree>
      <p:nvGrpSpPr>
        <p:cNvPr id="1" name=""/>
        <p:cNvGrpSpPr/>
        <p:nvPr/>
      </p:nvGrpSpPr>
      <p:grpSpPr>
        <a:xfrm>
          <a:off x="0" y="0"/>
          <a:ext cx="0" cy="0"/>
          <a:chOff x="0" y="0"/>
          <a:chExt cx="0" cy="0"/>
        </a:xfrm>
      </p:grpSpPr>
      <p:sp>
        <p:nvSpPr>
          <p:cNvPr id="7" name="Nadpis 1"/>
          <p:cNvSpPr>
            <a:spLocks noGrp="1"/>
          </p:cNvSpPr>
          <p:nvPr>
            <p:ph type="ctrTitle"/>
          </p:nvPr>
        </p:nvSpPr>
        <p:spPr>
          <a:xfrm>
            <a:off x="628650" y="2362672"/>
            <a:ext cx="7886700" cy="2387600"/>
          </a:xfrm>
        </p:spPr>
        <p:txBody>
          <a:bodyPr anchor="b">
            <a:normAutofit/>
          </a:bodyPr>
          <a:lstStyle>
            <a:lvl1pPr algn="l">
              <a:defRPr sz="4125" b="0" cap="all" baseline="0">
                <a:solidFill>
                  <a:srgbClr val="CF1F28"/>
                </a:solidFill>
                <a:latin typeface="+mn-lt"/>
              </a:defRPr>
            </a:lvl1pPr>
          </a:lstStyle>
          <a:p>
            <a:r>
              <a:rPr lang="cs-CZ"/>
              <a:t>Kliknutím lze upravit styl.</a:t>
            </a:r>
            <a:endParaRPr lang="cs-CZ" dirty="0"/>
          </a:p>
        </p:txBody>
      </p:sp>
      <p:sp>
        <p:nvSpPr>
          <p:cNvPr id="8" name="Podnadpis 2"/>
          <p:cNvSpPr>
            <a:spLocks noGrp="1"/>
          </p:cNvSpPr>
          <p:nvPr>
            <p:ph type="subTitle" idx="1"/>
          </p:nvPr>
        </p:nvSpPr>
        <p:spPr>
          <a:xfrm>
            <a:off x="628650" y="4762110"/>
            <a:ext cx="7886700" cy="821602"/>
          </a:xfrm>
        </p:spPr>
        <p:txBody>
          <a:bodyPr/>
          <a:lstStyle>
            <a:lvl1pPr marL="53999" indent="0" algn="l">
              <a:buNone/>
              <a:defRPr sz="1800">
                <a:solidFill>
                  <a:srgbClr val="313131"/>
                </a:solidFill>
                <a:latin typeface="+mj-lt"/>
              </a:defRPr>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cs-CZ"/>
              <a:t>Kliknutím můžete upravit styl předlohy.</a:t>
            </a:r>
            <a:endParaRPr lang="cs-CZ" dirty="0"/>
          </a:p>
        </p:txBody>
      </p:sp>
    </p:spTree>
    <p:extLst>
      <p:ext uri="{BB962C8B-B14F-4D97-AF65-F5344CB8AC3E}">
        <p14:creationId xmlns:p14="http://schemas.microsoft.com/office/powerpoint/2010/main" val="120230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6286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29150" y="1825625"/>
            <a:ext cx="38862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632573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29841" y="365129"/>
            <a:ext cx="7886700" cy="1325563"/>
          </a:xfrm>
        </p:spPr>
        <p:txBody>
          <a:bodyPr/>
          <a:lstStyle/>
          <a:p>
            <a:r>
              <a:rPr lang="cs-CZ"/>
              <a:t>Kliknutím lze upravit styl.</a:t>
            </a:r>
          </a:p>
        </p:txBody>
      </p:sp>
      <p:sp>
        <p:nvSpPr>
          <p:cNvPr id="3" name="Zástupný symbol pro text 2"/>
          <p:cNvSpPr>
            <a:spLocks noGrp="1"/>
          </p:cNvSpPr>
          <p:nvPr>
            <p:ph type="body" idx="1"/>
          </p:nvPr>
        </p:nvSpPr>
        <p:spPr>
          <a:xfrm>
            <a:off x="629842" y="1681163"/>
            <a:ext cx="3868340"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Po kliknutí můžete upravovat styly textu v předloze.</a:t>
            </a:r>
          </a:p>
        </p:txBody>
      </p:sp>
      <p:sp>
        <p:nvSpPr>
          <p:cNvPr id="4" name="Zástupný symbol pro obsah 3"/>
          <p:cNvSpPr>
            <a:spLocks noGrp="1"/>
          </p:cNvSpPr>
          <p:nvPr>
            <p:ph sz="half" idx="2"/>
          </p:nvPr>
        </p:nvSpPr>
        <p:spPr>
          <a:xfrm>
            <a:off x="629842" y="2505075"/>
            <a:ext cx="3868340"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29152" y="1681163"/>
            <a:ext cx="3887391" cy="823912"/>
          </a:xfr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cs-CZ"/>
              <a:t>Po kliknutí můžete upravovat styly textu v předloze.</a:t>
            </a:r>
          </a:p>
        </p:txBody>
      </p:sp>
      <p:sp>
        <p:nvSpPr>
          <p:cNvPr id="6" name="Zástupný symbol pro obsah 5"/>
          <p:cNvSpPr>
            <a:spLocks noGrp="1"/>
          </p:cNvSpPr>
          <p:nvPr>
            <p:ph sz="quarter" idx="4"/>
          </p:nvPr>
        </p:nvSpPr>
        <p:spPr>
          <a:xfrm>
            <a:off x="4629152" y="2505075"/>
            <a:ext cx="3887391"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69415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51817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383792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sah 2"/>
          <p:cNvSpPr>
            <a:spLocks noGrp="1"/>
          </p:cNvSpPr>
          <p:nvPr>
            <p:ph idx="1"/>
          </p:nvPr>
        </p:nvSpPr>
        <p:spPr>
          <a:xfrm>
            <a:off x="3887391" y="987430"/>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Po kliknutí můžete upravovat styly textu v předloze.</a:t>
            </a:r>
          </a:p>
        </p:txBody>
      </p:sp>
    </p:spTree>
    <p:extLst>
      <p:ext uri="{BB962C8B-B14F-4D97-AF65-F5344CB8AC3E}">
        <p14:creationId xmlns:p14="http://schemas.microsoft.com/office/powerpoint/2010/main" val="638602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29841" y="457200"/>
            <a:ext cx="2949178" cy="1600200"/>
          </a:xfrm>
        </p:spPr>
        <p:txBody>
          <a:bodyPr anchor="b"/>
          <a:lstStyle>
            <a:lvl1pPr>
              <a:defRPr sz="2400"/>
            </a:lvl1pPr>
          </a:lstStyle>
          <a:p>
            <a:r>
              <a:rPr lang="cs-CZ"/>
              <a:t>Kliknutím lze upravit styl.</a:t>
            </a:r>
          </a:p>
        </p:txBody>
      </p:sp>
      <p:sp>
        <p:nvSpPr>
          <p:cNvPr id="3" name="Zástupný symbol pro obrázek 2"/>
          <p:cNvSpPr>
            <a:spLocks noGrp="1"/>
          </p:cNvSpPr>
          <p:nvPr>
            <p:ph type="pic" idx="1"/>
          </p:nvPr>
        </p:nvSpPr>
        <p:spPr>
          <a:xfrm>
            <a:off x="3887391" y="987430"/>
            <a:ext cx="4629150" cy="4873625"/>
          </a:xfr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r>
              <a:rPr lang="cs-CZ"/>
              <a:t>Kliknutím na ikonu přidáte obrázek.</a:t>
            </a:r>
          </a:p>
        </p:txBody>
      </p:sp>
      <p:sp>
        <p:nvSpPr>
          <p:cNvPr id="4" name="Zástupný symbol pro text 3"/>
          <p:cNvSpPr>
            <a:spLocks noGrp="1"/>
          </p:cNvSpPr>
          <p:nvPr>
            <p:ph type="body" sz="half" idx="2"/>
          </p:nvPr>
        </p:nvSpPr>
        <p:spPr>
          <a:xfrm>
            <a:off x="629841" y="2057400"/>
            <a:ext cx="2949178" cy="3811588"/>
          </a:xfrm>
        </p:spPr>
        <p:txBody>
          <a:bodyPr/>
          <a:lstStyle>
            <a:lvl1pPr marL="0" indent="0">
              <a:buNone/>
              <a:defRPr sz="1200"/>
            </a:lvl1pPr>
            <a:lvl2pPr marL="342892" indent="0">
              <a:buNone/>
              <a:defRPr sz="1050"/>
            </a:lvl2pPr>
            <a:lvl3pPr marL="685783" indent="0">
              <a:buNone/>
              <a:defRPr sz="900"/>
            </a:lvl3pPr>
            <a:lvl4pPr marL="1028675" indent="0">
              <a:buNone/>
              <a:defRPr sz="750"/>
            </a:lvl4pPr>
            <a:lvl5pPr marL="1371566" indent="0">
              <a:buNone/>
              <a:defRPr sz="750"/>
            </a:lvl5pPr>
            <a:lvl6pPr marL="1714457" indent="0">
              <a:buNone/>
              <a:defRPr sz="750"/>
            </a:lvl6pPr>
            <a:lvl7pPr marL="2057348" indent="0">
              <a:buNone/>
              <a:defRPr sz="750"/>
            </a:lvl7pPr>
            <a:lvl8pPr marL="2400240" indent="0">
              <a:buNone/>
              <a:defRPr sz="750"/>
            </a:lvl8pPr>
            <a:lvl9pPr marL="2743132" indent="0">
              <a:buNone/>
              <a:defRPr sz="750"/>
            </a:lvl9pPr>
          </a:lstStyle>
          <a:p>
            <a:pPr lvl="0"/>
            <a:r>
              <a:rPr lang="cs-CZ"/>
              <a:t>Po kliknutí můžete upravovat styly textu v předloze.</a:t>
            </a:r>
          </a:p>
        </p:txBody>
      </p:sp>
    </p:spTree>
    <p:extLst>
      <p:ext uri="{BB962C8B-B14F-4D97-AF65-F5344CB8AC3E}">
        <p14:creationId xmlns:p14="http://schemas.microsoft.com/office/powerpoint/2010/main" val="1986417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Obrázek 4"/>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027919" y="6267815"/>
            <a:ext cx="3846981" cy="230400"/>
          </a:xfrm>
          <a:prstGeom prst="rect">
            <a:avLst/>
          </a:prstGeom>
        </p:spPr>
      </p:pic>
      <p:sp>
        <p:nvSpPr>
          <p:cNvPr id="2" name="Zástupný symbol pro nadpis 1"/>
          <p:cNvSpPr>
            <a:spLocks noGrp="1"/>
          </p:cNvSpPr>
          <p:nvPr>
            <p:ph type="title"/>
          </p:nvPr>
        </p:nvSpPr>
        <p:spPr>
          <a:xfrm>
            <a:off x="540000" y="365129"/>
            <a:ext cx="80640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symbol pro text 2"/>
          <p:cNvSpPr>
            <a:spLocks noGrp="1"/>
          </p:cNvSpPr>
          <p:nvPr>
            <p:ph type="body" idx="1"/>
          </p:nvPr>
        </p:nvSpPr>
        <p:spPr>
          <a:xfrm>
            <a:off x="540000" y="1825625"/>
            <a:ext cx="8064000" cy="4081204"/>
          </a:xfrm>
          <a:prstGeom prst="rect">
            <a:avLst/>
          </a:prstGeom>
        </p:spPr>
        <p:txBody>
          <a:bodyPr vert="horz" lIns="91440" tIns="45720" rIns="91440" bIns="45720" rtlCol="0">
            <a:norm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7" name="Obdélník 6"/>
          <p:cNvSpPr/>
          <p:nvPr userDrawn="1"/>
        </p:nvSpPr>
        <p:spPr>
          <a:xfrm>
            <a:off x="0" y="5"/>
            <a:ext cx="9144000" cy="123825"/>
          </a:xfrm>
          <a:prstGeom prst="rect">
            <a:avLst/>
          </a:prstGeom>
          <a:solidFill>
            <a:srgbClr val="CF1F2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s-CZ" sz="1350"/>
          </a:p>
        </p:txBody>
      </p:sp>
    </p:spTree>
    <p:extLst>
      <p:ext uri="{BB962C8B-B14F-4D97-AF65-F5344CB8AC3E}">
        <p14:creationId xmlns:p14="http://schemas.microsoft.com/office/powerpoint/2010/main" val="2531905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p:titleStyle>
    <p:body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cs-CZ"/>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ál 3">
            <a:extLst>
              <a:ext uri="{FF2B5EF4-FFF2-40B4-BE49-F238E27FC236}">
                <a16:creationId xmlns:a16="http://schemas.microsoft.com/office/drawing/2014/main" id="{8AB781E9-4334-4CC5-8DB0-F87CC01F11BA}"/>
              </a:ext>
            </a:extLst>
          </p:cNvPr>
          <p:cNvSpPr/>
          <p:nvPr/>
        </p:nvSpPr>
        <p:spPr>
          <a:xfrm>
            <a:off x="628649" y="2192281"/>
            <a:ext cx="8062589" cy="1562469"/>
          </a:xfrm>
          <a:prstGeom prst="ellipse">
            <a:avLst/>
          </a:prstGeom>
          <a:solidFill>
            <a:schemeClr val="bg1">
              <a:lumMod val="85000"/>
            </a:schemeClr>
          </a:solidFill>
          <a:ln>
            <a:solidFill>
              <a:srgbClr val="3131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ln>
                <a:solidFill>
                  <a:sysClr val="windowText" lastClr="000000"/>
                </a:solidFill>
              </a:ln>
            </a:endParaRPr>
          </a:p>
        </p:txBody>
      </p:sp>
      <p:sp>
        <p:nvSpPr>
          <p:cNvPr id="2" name="Nadpis 1"/>
          <p:cNvSpPr>
            <a:spLocks noGrp="1"/>
          </p:cNvSpPr>
          <p:nvPr>
            <p:ph type="ctrTitle"/>
          </p:nvPr>
        </p:nvSpPr>
        <p:spPr>
          <a:xfrm>
            <a:off x="716593" y="998481"/>
            <a:ext cx="7886700" cy="2387600"/>
          </a:xfrm>
        </p:spPr>
        <p:txBody>
          <a:bodyPr>
            <a:normAutofit/>
          </a:bodyPr>
          <a:lstStyle/>
          <a:p>
            <a:pPr algn="ctr"/>
            <a:r>
              <a:rPr lang="cs-CZ" sz="4400" b="1" dirty="0"/>
              <a:t>Start-up</a:t>
            </a:r>
          </a:p>
        </p:txBody>
      </p:sp>
      <p:sp>
        <p:nvSpPr>
          <p:cNvPr id="3" name="Podnadpis 2"/>
          <p:cNvSpPr>
            <a:spLocks noGrp="1"/>
          </p:cNvSpPr>
          <p:nvPr>
            <p:ph type="subTitle" idx="1"/>
          </p:nvPr>
        </p:nvSpPr>
        <p:spPr>
          <a:xfrm>
            <a:off x="628649" y="4252404"/>
            <a:ext cx="8062589" cy="1607115"/>
          </a:xfrm>
          <a:ln>
            <a:solidFill>
              <a:schemeClr val="tx1"/>
            </a:solidFill>
          </a:ln>
        </p:spPr>
        <p:txBody>
          <a:bodyPr>
            <a:normAutofit fontScale="25000" lnSpcReduction="20000"/>
          </a:bodyPr>
          <a:lstStyle/>
          <a:p>
            <a:pPr algn="ctr"/>
            <a:endParaRPr lang="cs-CZ" sz="3500" b="1" dirty="0">
              <a:solidFill>
                <a:schemeClr val="tx1"/>
              </a:solidFill>
            </a:endParaRPr>
          </a:p>
          <a:p>
            <a:pPr algn="ctr"/>
            <a:r>
              <a:rPr lang="cs-CZ" sz="7400" b="1" dirty="0">
                <a:solidFill>
                  <a:schemeClr val="tx1"/>
                </a:solidFill>
              </a:rPr>
              <a:t>T1: O</a:t>
            </a:r>
            <a:r>
              <a:rPr lang="cs-CZ" sz="7400" b="1" dirty="0">
                <a:solidFill>
                  <a:schemeClr val="tx1"/>
                </a:solidFill>
                <a:effectLst/>
                <a:latin typeface="Times New Roman" panose="02020603050405020304" pitchFamily="18" charset="0"/>
                <a:ea typeface="Times New Roman" panose="02020603050405020304" pitchFamily="18" charset="0"/>
              </a:rPr>
              <a:t>rganizační pokyny. Specifické rysy start-up podnikání.</a:t>
            </a:r>
          </a:p>
          <a:p>
            <a:pPr algn="ctr"/>
            <a:r>
              <a:rPr lang="cs-CZ" sz="7400" b="1" dirty="0">
                <a:solidFill>
                  <a:schemeClr val="tx1"/>
                </a:solidFill>
                <a:effectLst/>
                <a:latin typeface="Times New Roman" panose="02020603050405020304" pitchFamily="18" charset="0"/>
                <a:ea typeface="Times New Roman" panose="02020603050405020304" pitchFamily="18" charset="0"/>
              </a:rPr>
              <a:t> </a:t>
            </a:r>
            <a:endParaRPr lang="cs-CZ" sz="7400" b="1" dirty="0">
              <a:solidFill>
                <a:schemeClr val="tx1"/>
              </a:solidFill>
            </a:endParaRPr>
          </a:p>
          <a:p>
            <a:pPr algn="ctr"/>
            <a:r>
              <a:rPr lang="cs-CZ" sz="7400" b="1" dirty="0"/>
              <a:t>doc. Ing. Jindra Peterková, Ph.D.</a:t>
            </a:r>
          </a:p>
          <a:p>
            <a:pPr algn="ctr"/>
            <a:r>
              <a:rPr lang="cs-CZ" sz="7400" b="1" dirty="0"/>
              <a:t>Ing. Veronika Volfová</a:t>
            </a:r>
          </a:p>
          <a:p>
            <a:endParaRPr lang="cs-CZ" b="1" dirty="0"/>
          </a:p>
        </p:txBody>
      </p:sp>
    </p:spTree>
    <p:extLst>
      <p:ext uri="{BB962C8B-B14F-4D97-AF65-F5344CB8AC3E}">
        <p14:creationId xmlns:p14="http://schemas.microsoft.com/office/powerpoint/2010/main" val="26505305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412D9B-6B38-0896-B0CE-4D5996FB418C}"/>
              </a:ext>
            </a:extLst>
          </p:cNvPr>
          <p:cNvSpPr>
            <a:spLocks noGrp="1"/>
          </p:cNvSpPr>
          <p:nvPr>
            <p:ph type="title"/>
          </p:nvPr>
        </p:nvSpPr>
        <p:spPr>
          <a:ln>
            <a:solidFill>
              <a:schemeClr val="tx1"/>
            </a:solidFill>
          </a:ln>
        </p:spPr>
        <p:txBody>
          <a:bodyPr/>
          <a:lstStyle/>
          <a:p>
            <a:r>
              <a:rPr lang="cs-CZ" sz="3600" dirty="0"/>
              <a:t>3. Start-</a:t>
            </a:r>
            <a:r>
              <a:rPr lang="cs-CZ" sz="3600" dirty="0" err="1"/>
              <a:t>upovské</a:t>
            </a:r>
            <a:r>
              <a:rPr lang="cs-CZ" sz="3600" dirty="0"/>
              <a:t> prostředí v ČR</a:t>
            </a:r>
          </a:p>
        </p:txBody>
      </p:sp>
      <p:sp>
        <p:nvSpPr>
          <p:cNvPr id="3" name="Zástupný obsah 2">
            <a:extLst>
              <a:ext uri="{FF2B5EF4-FFF2-40B4-BE49-F238E27FC236}">
                <a16:creationId xmlns:a16="http://schemas.microsoft.com/office/drawing/2014/main" id="{B128A6CA-900D-D702-7612-A1B83575DCDC}"/>
              </a:ext>
            </a:extLst>
          </p:cNvPr>
          <p:cNvSpPr>
            <a:spLocks noGrp="1"/>
          </p:cNvSpPr>
          <p:nvPr>
            <p:ph idx="1"/>
          </p:nvPr>
        </p:nvSpPr>
        <p:spPr>
          <a:ln>
            <a:solidFill>
              <a:schemeClr val="tx1"/>
            </a:solidFill>
          </a:ln>
        </p:spPr>
        <p:txBody>
          <a:bodyPr>
            <a:normAutofit fontScale="25000" lnSpcReduction="20000"/>
          </a:bodyPr>
          <a:lstStyle/>
          <a:p>
            <a:pPr algn="just">
              <a:lnSpc>
                <a:spcPct val="130000"/>
              </a:lnSpc>
              <a:spcAft>
                <a:spcPts val="1000"/>
              </a:spcAft>
            </a:pPr>
            <a:r>
              <a:rPr lang="cs-CZ" sz="6400" dirty="0"/>
              <a:t>Typickým zakladatelem start-upu je muž kolem 30 let, který je bezdětný. Ženy zakladatelky, které uspěly a získaly finanční investici do svého startupu, jsou ve výrazné menšině, tvoří jen 8 %. </a:t>
            </a:r>
          </a:p>
          <a:p>
            <a:pPr algn="just">
              <a:lnSpc>
                <a:spcPct val="130000"/>
              </a:lnSpc>
              <a:spcAft>
                <a:spcPts val="1000"/>
              </a:spcAft>
            </a:pPr>
            <a:r>
              <a:rPr lang="cs-CZ" sz="6400" dirty="0"/>
              <a:t>Tradičně vznikají startupy, kde je jen jeden člověk. Výrazně stouplo procento těch, kde jsou zakladatelé dva. Jeden či dva zakladatelé jsou u více než dvou třetin společností.</a:t>
            </a:r>
          </a:p>
          <a:p>
            <a:pPr algn="just">
              <a:lnSpc>
                <a:spcPct val="130000"/>
              </a:lnSpc>
              <a:spcAft>
                <a:spcPts val="1000"/>
              </a:spcAft>
            </a:pPr>
            <a:r>
              <a:rPr lang="cs-CZ" sz="6400" dirty="0"/>
              <a:t>Hlavní motivací pro založení vlastní firmy: originální nápad či řešení problému (66 % startupů) a jako exkluzivní nápad, který byl první na světě, označilo předmět svého podnikání 30% start-</a:t>
            </a:r>
            <a:r>
              <a:rPr lang="cs-CZ" sz="6400" dirty="0" err="1"/>
              <a:t>upistů</a:t>
            </a:r>
            <a:r>
              <a:rPr lang="cs-CZ" sz="6400" dirty="0"/>
              <a:t>. </a:t>
            </a:r>
          </a:p>
          <a:p>
            <a:pPr algn="just">
              <a:lnSpc>
                <a:spcPct val="130000"/>
              </a:lnSpc>
              <a:spcAft>
                <a:spcPts val="1000"/>
              </a:spcAft>
            </a:pPr>
            <a:r>
              <a:rPr lang="cs-CZ" sz="6400" dirty="0"/>
              <a:t>Začínající start-</a:t>
            </a:r>
            <a:r>
              <a:rPr lang="cs-CZ" sz="6400" dirty="0" err="1"/>
              <a:t>upoví</a:t>
            </a:r>
            <a:r>
              <a:rPr lang="cs-CZ" sz="6400" dirty="0"/>
              <a:t> podnikatelé se spoléhají především na vlastní zdroje a svůj základní kapitál. Půjčku v bance na rozjezd podnikání si vzalo jen 5 % start-</a:t>
            </a:r>
            <a:r>
              <a:rPr lang="cs-CZ" sz="6400" dirty="0" err="1"/>
              <a:t>upistů</a:t>
            </a:r>
            <a:r>
              <a:rPr lang="cs-CZ" sz="6400" dirty="0"/>
              <a:t>. Na pomoc investora zároveň spoléhalo 48 % startupů. Pro možnou expanzi firmy do zahraničí, tři čtvrtiny startupů potřebovalo vstup investora do firmy. </a:t>
            </a:r>
          </a:p>
          <a:p>
            <a:endParaRPr lang="cs-CZ" sz="3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924479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412D9B-6B38-0896-B0CE-4D5996FB418C}"/>
              </a:ext>
            </a:extLst>
          </p:cNvPr>
          <p:cNvSpPr>
            <a:spLocks noGrp="1"/>
          </p:cNvSpPr>
          <p:nvPr>
            <p:ph type="title"/>
          </p:nvPr>
        </p:nvSpPr>
        <p:spPr>
          <a:ln>
            <a:solidFill>
              <a:schemeClr val="tx1"/>
            </a:solidFill>
          </a:ln>
        </p:spPr>
        <p:txBody>
          <a:bodyPr/>
          <a:lstStyle/>
          <a:p>
            <a:r>
              <a:rPr lang="cs-CZ" sz="3600" dirty="0"/>
              <a:t>3. Start-</a:t>
            </a:r>
            <a:r>
              <a:rPr lang="cs-CZ" sz="3600" dirty="0" err="1"/>
              <a:t>upovské</a:t>
            </a:r>
            <a:r>
              <a:rPr lang="cs-CZ" sz="3600" dirty="0"/>
              <a:t> prostředí v ČR</a:t>
            </a:r>
          </a:p>
        </p:txBody>
      </p:sp>
      <p:sp>
        <p:nvSpPr>
          <p:cNvPr id="3" name="Zástupný obsah 2">
            <a:extLst>
              <a:ext uri="{FF2B5EF4-FFF2-40B4-BE49-F238E27FC236}">
                <a16:creationId xmlns:a16="http://schemas.microsoft.com/office/drawing/2014/main" id="{B128A6CA-900D-D702-7612-A1B83575DCDC}"/>
              </a:ext>
            </a:extLst>
          </p:cNvPr>
          <p:cNvSpPr>
            <a:spLocks noGrp="1"/>
          </p:cNvSpPr>
          <p:nvPr>
            <p:ph idx="1"/>
          </p:nvPr>
        </p:nvSpPr>
        <p:spPr>
          <a:ln>
            <a:solidFill>
              <a:schemeClr val="tx1"/>
            </a:solidFill>
          </a:ln>
        </p:spPr>
        <p:txBody>
          <a:bodyPr>
            <a:normAutofit fontScale="62500" lnSpcReduction="20000"/>
          </a:bodyPr>
          <a:lstStyle/>
          <a:p>
            <a:pPr algn="just">
              <a:lnSpc>
                <a:spcPct val="130000"/>
              </a:lnSpc>
              <a:spcAft>
                <a:spcPts val="1000"/>
              </a:spcAft>
            </a:pPr>
            <a:r>
              <a:rPr lang="cs-CZ" sz="2600" dirty="0"/>
              <a:t>České start-upy se více koncentrují na softwarová než technologická řešení jako například nové pokročilé materiály či výrobní metody (např. mezi úspěšné technologicky zaměřené start-upy patří </a:t>
            </a:r>
            <a:r>
              <a:rPr lang="cs-CZ" sz="2600" dirty="0" err="1"/>
              <a:t>Jablotron</a:t>
            </a:r>
            <a:r>
              <a:rPr lang="cs-CZ" sz="2600" dirty="0"/>
              <a:t>, </a:t>
            </a:r>
            <a:r>
              <a:rPr lang="cs-CZ" sz="2600" dirty="0" err="1"/>
              <a:t>Delong</a:t>
            </a:r>
            <a:r>
              <a:rPr lang="cs-CZ" sz="2600" dirty="0"/>
              <a:t> Instruments atd.). V rámci kategorie softwaru zahrnují české startupy téměř všechny obory, ale mezinárodně jsou nejznámější start-upy v oblasti kyberbezpečnosti jako AVAST či AVG. Nebo v oblasti internetových služeb pro zákazníky vyniká portál kiwi.com. </a:t>
            </a:r>
          </a:p>
          <a:p>
            <a:pPr algn="just">
              <a:lnSpc>
                <a:spcPct val="130000"/>
              </a:lnSpc>
              <a:spcAft>
                <a:spcPts val="1000"/>
              </a:spcAft>
            </a:pPr>
            <a:r>
              <a:rPr lang="cs-CZ" sz="2600" dirty="0"/>
              <a:t>Nejvíce start-upů vzniká a působí v Praze a okolí, kde je aktivních cca 1856 start-upů. Následuje Brno, kde působí cca 391 společností. Celkový počet start-upů 2100.</a:t>
            </a:r>
          </a:p>
          <a:p>
            <a:pPr algn="just">
              <a:lnSpc>
                <a:spcPct val="130000"/>
              </a:lnSpc>
              <a:spcAft>
                <a:spcPts val="1000"/>
              </a:spcAft>
            </a:pPr>
            <a:r>
              <a:rPr lang="cs-CZ" sz="2600" dirty="0"/>
              <a:t>V Česku přežije 40 % startupů a podniká více než 10 let. V českém prostředí z více než 4 100 startupů, které portál </a:t>
            </a:r>
            <a:r>
              <a:rPr lang="cs-CZ" sz="2600" dirty="0" err="1"/>
              <a:t>StartupJobs</a:t>
            </a:r>
            <a:r>
              <a:rPr lang="cs-CZ" sz="2600" dirty="0"/>
              <a:t> sledoval, skončilo do pěti let přibližně 45 % firem, pátý rok překonalo více než 55 % a deseti let existence dosáhlo 42,2 % firem. </a:t>
            </a:r>
          </a:p>
          <a:p>
            <a:pPr algn="just"/>
            <a:endParaRPr lang="cs-CZ" sz="3600" dirty="0"/>
          </a:p>
          <a:p>
            <a:pPr marL="0" indent="0">
              <a:buNone/>
            </a:pPr>
            <a:endParaRPr lang="cs-CZ" sz="3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802658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412D9B-6B38-0896-B0CE-4D5996FB418C}"/>
              </a:ext>
            </a:extLst>
          </p:cNvPr>
          <p:cNvSpPr>
            <a:spLocks noGrp="1"/>
          </p:cNvSpPr>
          <p:nvPr>
            <p:ph type="title"/>
          </p:nvPr>
        </p:nvSpPr>
        <p:spPr>
          <a:ln>
            <a:solidFill>
              <a:schemeClr val="tx1"/>
            </a:solidFill>
          </a:ln>
        </p:spPr>
        <p:txBody>
          <a:bodyPr/>
          <a:lstStyle/>
          <a:p>
            <a:r>
              <a:rPr lang="cs-CZ" sz="3600" dirty="0"/>
              <a:t>3. Start-</a:t>
            </a:r>
            <a:r>
              <a:rPr lang="cs-CZ" sz="3600" dirty="0" err="1"/>
              <a:t>upovské</a:t>
            </a:r>
            <a:r>
              <a:rPr lang="cs-CZ" sz="3600" dirty="0"/>
              <a:t> prostředí v ČR</a:t>
            </a:r>
          </a:p>
        </p:txBody>
      </p:sp>
      <p:sp>
        <p:nvSpPr>
          <p:cNvPr id="3" name="Zástupný obsah 2">
            <a:extLst>
              <a:ext uri="{FF2B5EF4-FFF2-40B4-BE49-F238E27FC236}">
                <a16:creationId xmlns:a16="http://schemas.microsoft.com/office/drawing/2014/main" id="{B128A6CA-900D-D702-7612-A1B83575DCDC}"/>
              </a:ext>
            </a:extLst>
          </p:cNvPr>
          <p:cNvSpPr>
            <a:spLocks noGrp="1"/>
          </p:cNvSpPr>
          <p:nvPr>
            <p:ph idx="1"/>
          </p:nvPr>
        </p:nvSpPr>
        <p:spPr>
          <a:ln>
            <a:solidFill>
              <a:schemeClr val="tx1"/>
            </a:solidFill>
          </a:ln>
        </p:spPr>
        <p:txBody>
          <a:bodyPr>
            <a:normAutofit/>
          </a:bodyPr>
          <a:lstStyle/>
          <a:p>
            <a:pPr algn="just">
              <a:lnSpc>
                <a:spcPct val="110000"/>
              </a:lnSpc>
              <a:spcAft>
                <a:spcPts val="1000"/>
              </a:spcAft>
            </a:pPr>
            <a:r>
              <a:rPr lang="cs-CZ" sz="1600" dirty="0"/>
              <a:t>Startupy jako sektor ekonomiky tedy zaměstnávají čtyři procenta všech zaměstnanců v České republice</a:t>
            </a:r>
          </a:p>
          <a:p>
            <a:pPr algn="just">
              <a:lnSpc>
                <a:spcPct val="110000"/>
              </a:lnSpc>
              <a:spcAft>
                <a:spcPts val="1000"/>
              </a:spcAft>
            </a:pPr>
            <a:r>
              <a:rPr lang="cs-CZ" sz="1600" dirty="0"/>
              <a:t>V ČR existují tři </a:t>
            </a:r>
            <a:r>
              <a:rPr lang="cs-CZ" sz="1600" dirty="0" err="1"/>
              <a:t>unicorny</a:t>
            </a:r>
            <a:r>
              <a:rPr lang="cs-CZ" sz="1600" dirty="0"/>
              <a:t>. Prvním start-</a:t>
            </a:r>
            <a:r>
              <a:rPr lang="cs-CZ" sz="1600" dirty="0" err="1"/>
              <a:t>upovým</a:t>
            </a:r>
            <a:r>
              <a:rPr lang="cs-CZ" sz="1600" dirty="0"/>
              <a:t> jednorožcem se stala firma Rohlik.cz v roce 2021, když získala investici 2,5 miliardy korun. Druhým jednorožcem se stala firma </a:t>
            </a:r>
            <a:r>
              <a:rPr lang="cs-CZ" sz="1600" dirty="0" err="1"/>
              <a:t>Productboard</a:t>
            </a:r>
            <a:r>
              <a:rPr lang="cs-CZ" sz="1600" dirty="0"/>
              <a:t>, která získala investici v hodnotě 2,7 miliardy korun. Třetím jednorožcem se v roce 2024 stala firma </a:t>
            </a:r>
            <a:r>
              <a:rPr lang="cs-CZ" sz="1600" dirty="0" err="1"/>
              <a:t>Mews</a:t>
            </a:r>
            <a:r>
              <a:rPr lang="cs-CZ" sz="1600" dirty="0"/>
              <a:t> a získala investici ve výši 2,6 miliard korun. </a:t>
            </a:r>
          </a:p>
          <a:p>
            <a:pPr algn="just">
              <a:lnSpc>
                <a:spcPct val="110000"/>
              </a:lnSpc>
              <a:spcAft>
                <a:spcPts val="1000"/>
              </a:spcAft>
            </a:pPr>
            <a:r>
              <a:rPr lang="cs-CZ" sz="1600" dirty="0"/>
              <a:t>V Evropě je největší koncentrace </a:t>
            </a:r>
            <a:r>
              <a:rPr lang="cs-CZ" sz="1600" dirty="0" err="1"/>
              <a:t>unicornů</a:t>
            </a:r>
            <a:r>
              <a:rPr lang="cs-CZ" sz="1600" dirty="0"/>
              <a:t> v Londýně (39), Berlíně (24) a Paříži (22). </a:t>
            </a:r>
          </a:p>
          <a:p>
            <a:pPr marL="0" indent="0" algn="just">
              <a:buNone/>
            </a:pPr>
            <a:endParaRPr lang="cs-CZ" sz="3600" dirty="0"/>
          </a:p>
          <a:p>
            <a:pPr marL="0" indent="0">
              <a:buNone/>
            </a:pPr>
            <a:endParaRPr lang="cs-CZ" sz="3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24652379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412D9B-6B38-0896-B0CE-4D5996FB418C}"/>
              </a:ext>
            </a:extLst>
          </p:cNvPr>
          <p:cNvSpPr>
            <a:spLocks noGrp="1"/>
          </p:cNvSpPr>
          <p:nvPr>
            <p:ph type="title"/>
          </p:nvPr>
        </p:nvSpPr>
        <p:spPr>
          <a:ln>
            <a:solidFill>
              <a:schemeClr val="tx1"/>
            </a:solidFill>
          </a:ln>
        </p:spPr>
        <p:txBody>
          <a:bodyPr/>
          <a:lstStyle/>
          <a:p>
            <a:r>
              <a:rPr lang="cs-CZ" sz="3600" dirty="0"/>
              <a:t>3. Start-</a:t>
            </a:r>
            <a:r>
              <a:rPr lang="cs-CZ" sz="3600" dirty="0" err="1"/>
              <a:t>upovské</a:t>
            </a:r>
            <a:r>
              <a:rPr lang="cs-CZ" sz="3600" dirty="0"/>
              <a:t> prostředí v ČR</a:t>
            </a:r>
          </a:p>
        </p:txBody>
      </p:sp>
      <p:sp>
        <p:nvSpPr>
          <p:cNvPr id="3" name="Zástupný obsah 2">
            <a:extLst>
              <a:ext uri="{FF2B5EF4-FFF2-40B4-BE49-F238E27FC236}">
                <a16:creationId xmlns:a16="http://schemas.microsoft.com/office/drawing/2014/main" id="{B128A6CA-900D-D702-7612-A1B83575DCDC}"/>
              </a:ext>
            </a:extLst>
          </p:cNvPr>
          <p:cNvSpPr>
            <a:spLocks noGrp="1"/>
          </p:cNvSpPr>
          <p:nvPr>
            <p:ph idx="1"/>
          </p:nvPr>
        </p:nvSpPr>
        <p:spPr>
          <a:ln>
            <a:solidFill>
              <a:schemeClr val="tx1"/>
            </a:solidFill>
          </a:ln>
        </p:spPr>
        <p:txBody>
          <a:bodyPr>
            <a:normAutofit/>
          </a:bodyPr>
          <a:lstStyle/>
          <a:p>
            <a:pPr marL="0" indent="0" algn="just">
              <a:buNone/>
            </a:pPr>
            <a:endParaRPr lang="cs-CZ" sz="3600" dirty="0"/>
          </a:p>
          <a:p>
            <a:pPr marL="0" indent="0">
              <a:buNone/>
            </a:pPr>
            <a:endParaRPr lang="cs-CZ" sz="3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5" name="TextovéPole 4">
            <a:extLst>
              <a:ext uri="{FF2B5EF4-FFF2-40B4-BE49-F238E27FC236}">
                <a16:creationId xmlns:a16="http://schemas.microsoft.com/office/drawing/2014/main" id="{4F9C173E-40BA-EA05-9B15-3E4A1B1CE648}"/>
              </a:ext>
            </a:extLst>
          </p:cNvPr>
          <p:cNvSpPr txBox="1"/>
          <p:nvPr/>
        </p:nvSpPr>
        <p:spPr>
          <a:xfrm>
            <a:off x="790414" y="2046233"/>
            <a:ext cx="7749152" cy="2849050"/>
          </a:xfrm>
          <a:prstGeom prst="rect">
            <a:avLst/>
          </a:prstGeom>
          <a:solidFill>
            <a:schemeClr val="bg1">
              <a:lumMod val="95000"/>
            </a:schemeClr>
          </a:solidFill>
        </p:spPr>
        <p:txBody>
          <a:bodyPr wrap="square">
            <a:spAutoFit/>
          </a:bodyPr>
          <a:lstStyle/>
          <a:p>
            <a:pPr algn="just">
              <a:lnSpc>
                <a:spcPct val="107000"/>
              </a:lnSpc>
              <a:spcAft>
                <a:spcPts val="800"/>
              </a:spcAft>
            </a:pPr>
            <a:r>
              <a:rPr lang="cs-CZ" sz="18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Příklad</a:t>
            </a:r>
          </a:p>
          <a:p>
            <a:pPr algn="just">
              <a:lnSpc>
                <a:spcPct val="107000"/>
              </a:lnSpc>
              <a:spcAft>
                <a:spcPts val="800"/>
              </a:spcAft>
            </a:pPr>
            <a:r>
              <a:rPr lang="cs-CZ"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Společnost Velká Pecka s.r.o. podnikající v oblasti e-</a:t>
            </a:r>
            <a:r>
              <a:rPr lang="cs-CZ" sz="1800"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commerce</a:t>
            </a:r>
            <a:r>
              <a:rPr lang="cs-CZ"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byla založena roku 2014, a to Tomášem </a:t>
            </a:r>
            <a:r>
              <a:rPr lang="cs-CZ" sz="1800"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Čuprou</a:t>
            </a:r>
            <a:r>
              <a:rPr lang="cs-CZ"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Podnik je známý jako Rohlik.cz. Předmětem podnikání je provozování e-shopu s potravinami a drogistickým zbožím včetně poskytování služby rozvozu nákupu až ke dveřím zákazníků. Česká společnost Velká Pecka s.r.o. (dále je „Rohlik.cz“) je součástí společnosti </a:t>
            </a:r>
            <a:r>
              <a:rPr lang="cs-CZ" sz="1800"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Rohlik</a:t>
            </a:r>
            <a:r>
              <a:rPr lang="cs-CZ"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Group, která sjednocuje internetové prodejce potravin, drogérie a produktů do domácnosti několika evropských zemí. Skupina </a:t>
            </a:r>
            <a:r>
              <a:rPr lang="cs-CZ" sz="1800" kern="1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Rohlik</a:t>
            </a:r>
            <a:r>
              <a:rPr lang="cs-CZ" sz="1800" kern="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Group působí nejen na českém trhu, ale také v zahraničí. </a:t>
            </a:r>
            <a:endParaRPr lang="cs-CZ"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18220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98889C7B-5AF8-8719-AA68-BD1493A9CB4A}"/>
              </a:ext>
            </a:extLst>
          </p:cNvPr>
          <p:cNvSpPr>
            <a:spLocks noGrp="1"/>
          </p:cNvSpPr>
          <p:nvPr>
            <p:ph idx="1"/>
          </p:nvPr>
        </p:nvSpPr>
        <p:spPr>
          <a:xfrm>
            <a:off x="540000" y="593507"/>
            <a:ext cx="8064000" cy="5636811"/>
          </a:xfrm>
          <a:solidFill>
            <a:schemeClr val="bg1">
              <a:lumMod val="95000"/>
            </a:schemeClr>
          </a:solidFill>
        </p:spPr>
        <p:txBody>
          <a:bodyPr>
            <a:normAutofit fontScale="25000" lnSpcReduction="20000"/>
          </a:bodyPr>
          <a:lstStyle/>
          <a:p>
            <a:pPr marL="0" indent="0" algn="just" defTabSz="914400">
              <a:lnSpc>
                <a:spcPct val="127000"/>
              </a:lnSpc>
              <a:spcAft>
                <a:spcPts val="800"/>
              </a:spcAft>
              <a:buNone/>
            </a:pPr>
            <a:r>
              <a:rPr lang="cs-CZ" sz="6400" b="1" kern="100" dirty="0">
                <a:solidFill>
                  <a:srgbClr val="C00000"/>
                </a:solidFill>
                <a:latin typeface="Calibri" panose="020F0502020204030204" pitchFamily="34" charset="0"/>
                <a:cs typeface="Times New Roman" panose="02020603050405020304" pitchFamily="18" charset="0"/>
              </a:rPr>
              <a:t>Příklad</a:t>
            </a:r>
            <a:r>
              <a:rPr lang="cs-CZ" sz="5600" b="1" kern="100" dirty="0">
                <a:solidFill>
                  <a:srgbClr val="C00000"/>
                </a:solidFill>
                <a:latin typeface="Calibri" panose="020F0502020204030204" pitchFamily="34" charset="0"/>
                <a:cs typeface="Times New Roman" panose="02020603050405020304" pitchFamily="18" charset="0"/>
              </a:rPr>
              <a:t> </a:t>
            </a:r>
          </a:p>
          <a:p>
            <a:pPr marL="0" indent="0" algn="just" defTabSz="914400">
              <a:lnSpc>
                <a:spcPct val="120000"/>
              </a:lnSpc>
              <a:spcAft>
                <a:spcPts val="800"/>
              </a:spcAft>
              <a:buNone/>
            </a:pPr>
            <a:r>
              <a:rPr lang="cs-CZ" sz="7200" kern="100" dirty="0">
                <a:solidFill>
                  <a:srgbClr val="000000"/>
                </a:solidFill>
                <a:latin typeface="Calibri" panose="020F0502020204030204" pitchFamily="34" charset="0"/>
                <a:cs typeface="Times New Roman" panose="02020603050405020304" pitchFamily="18" charset="0"/>
              </a:rPr>
              <a:t>Firma </a:t>
            </a:r>
            <a:r>
              <a:rPr lang="cs-CZ" sz="7200" kern="100" dirty="0" err="1">
                <a:solidFill>
                  <a:srgbClr val="000000"/>
                </a:solidFill>
                <a:latin typeface="Calibri" panose="020F0502020204030204" pitchFamily="34" charset="0"/>
                <a:cs typeface="Times New Roman" panose="02020603050405020304" pitchFamily="18" charset="0"/>
              </a:rPr>
              <a:t>Productboard</a:t>
            </a:r>
            <a:r>
              <a:rPr lang="cs-CZ" sz="7200" kern="100" dirty="0">
                <a:solidFill>
                  <a:srgbClr val="000000"/>
                </a:solidFill>
                <a:latin typeface="Calibri" panose="020F0502020204030204" pitchFamily="34" charset="0"/>
                <a:cs typeface="Times New Roman" panose="02020603050405020304" pitchFamily="18" charset="0"/>
              </a:rPr>
              <a:t> nabízí zefektivnění práce produktových manažerů. Startup byl založen Hubertem Palánem a Danielem Hejlem. S nápadem napsat nový program přišel Palán, když nebyl spokojen s nabídkou řešení na trhu. Roztříštěnost dat do různých programů, jako jsou například Excel, </a:t>
            </a:r>
            <a:r>
              <a:rPr lang="cs-CZ" sz="7200" kern="100" dirty="0" err="1">
                <a:solidFill>
                  <a:srgbClr val="000000"/>
                </a:solidFill>
                <a:latin typeface="Calibri" panose="020F0502020204030204" pitchFamily="34" charset="0"/>
                <a:cs typeface="Times New Roman" panose="02020603050405020304" pitchFamily="18" charset="0"/>
              </a:rPr>
              <a:t>Trello</a:t>
            </a:r>
            <a:r>
              <a:rPr lang="cs-CZ" sz="7200" kern="100" dirty="0">
                <a:solidFill>
                  <a:srgbClr val="000000"/>
                </a:solidFill>
                <a:latin typeface="Calibri" panose="020F0502020204030204" pitchFamily="34" charset="0"/>
                <a:cs typeface="Times New Roman" panose="02020603050405020304" pitchFamily="18" charset="0"/>
              </a:rPr>
              <a:t> nebo </a:t>
            </a:r>
            <a:r>
              <a:rPr lang="cs-CZ" sz="7200" kern="100" dirty="0" err="1">
                <a:solidFill>
                  <a:srgbClr val="000000"/>
                </a:solidFill>
                <a:latin typeface="Calibri" panose="020F0502020204030204" pitchFamily="34" charset="0"/>
                <a:cs typeface="Times New Roman" panose="02020603050405020304" pitchFamily="18" charset="0"/>
              </a:rPr>
              <a:t>Asana</a:t>
            </a:r>
            <a:r>
              <a:rPr lang="cs-CZ" sz="7200" kern="100" dirty="0">
                <a:solidFill>
                  <a:srgbClr val="000000"/>
                </a:solidFill>
                <a:latin typeface="Calibri" panose="020F0502020204030204" pitchFamily="34" charset="0"/>
                <a:cs typeface="Times New Roman" panose="02020603050405020304" pitchFamily="18" charset="0"/>
              </a:rPr>
              <a:t>, znemožňovala manažerům efektivní vývoj. S tím se Palán setkával po celou kariéru, když pracoval například pro poradenskou společnost </a:t>
            </a:r>
            <a:r>
              <a:rPr lang="cs-CZ" sz="7200" kern="100" dirty="0" err="1">
                <a:solidFill>
                  <a:srgbClr val="000000"/>
                </a:solidFill>
                <a:latin typeface="Calibri" panose="020F0502020204030204" pitchFamily="34" charset="0"/>
                <a:cs typeface="Times New Roman" panose="02020603050405020304" pitchFamily="18" charset="0"/>
              </a:rPr>
              <a:t>Accenture</a:t>
            </a:r>
            <a:r>
              <a:rPr lang="cs-CZ" sz="7200" kern="100" dirty="0">
                <a:solidFill>
                  <a:srgbClr val="000000"/>
                </a:solidFill>
                <a:latin typeface="Calibri" panose="020F0502020204030204" pitchFamily="34" charset="0"/>
                <a:cs typeface="Times New Roman" panose="02020603050405020304" pitchFamily="18" charset="0"/>
              </a:rPr>
              <a:t>, </a:t>
            </a:r>
            <a:r>
              <a:rPr lang="cs-CZ" sz="7200" kern="100" dirty="0" err="1">
                <a:solidFill>
                  <a:srgbClr val="000000"/>
                </a:solidFill>
                <a:latin typeface="Calibri" panose="020F0502020204030204" pitchFamily="34" charset="0"/>
                <a:cs typeface="Times New Roman" panose="02020603050405020304" pitchFamily="18" charset="0"/>
              </a:rPr>
              <a:t>GoodData</a:t>
            </a:r>
            <a:r>
              <a:rPr lang="cs-CZ" sz="7200" kern="100" dirty="0">
                <a:solidFill>
                  <a:srgbClr val="000000"/>
                </a:solidFill>
                <a:latin typeface="Calibri" panose="020F0502020204030204" pitchFamily="34" charset="0"/>
                <a:cs typeface="Times New Roman" panose="02020603050405020304" pitchFamily="18" charset="0"/>
              </a:rPr>
              <a:t> nebo pro vícero startupů v Silicon </a:t>
            </a:r>
            <a:r>
              <a:rPr lang="cs-CZ" sz="7200" kern="100" dirty="0" err="1">
                <a:solidFill>
                  <a:srgbClr val="000000"/>
                </a:solidFill>
                <a:latin typeface="Calibri" panose="020F0502020204030204" pitchFamily="34" charset="0"/>
                <a:cs typeface="Times New Roman" panose="02020603050405020304" pitchFamily="18" charset="0"/>
              </a:rPr>
              <a:t>Valley</a:t>
            </a:r>
            <a:r>
              <a:rPr lang="cs-CZ" sz="7200" kern="100" dirty="0">
                <a:solidFill>
                  <a:srgbClr val="000000"/>
                </a:solidFill>
                <a:latin typeface="Calibri" panose="020F0502020204030204" pitchFamily="34" charset="0"/>
                <a:cs typeface="Times New Roman" panose="02020603050405020304" pitchFamily="18" charset="0"/>
              </a:rPr>
              <a:t>, kde nabíral zkušenosti. </a:t>
            </a:r>
            <a:r>
              <a:rPr lang="cs-CZ" sz="7200" kern="100" dirty="0" err="1">
                <a:solidFill>
                  <a:srgbClr val="000000"/>
                </a:solidFill>
                <a:latin typeface="Calibri" panose="020F0502020204030204" pitchFamily="34" charset="0"/>
                <a:cs typeface="Times New Roman" panose="02020603050405020304" pitchFamily="18" charset="0"/>
              </a:rPr>
              <a:t>Productboard</a:t>
            </a:r>
            <a:r>
              <a:rPr lang="cs-CZ" sz="7200" kern="100" dirty="0">
                <a:solidFill>
                  <a:srgbClr val="000000"/>
                </a:solidFill>
                <a:latin typeface="Calibri" panose="020F0502020204030204" pitchFamily="34" charset="0"/>
                <a:cs typeface="Times New Roman" panose="02020603050405020304" pitchFamily="18" charset="0"/>
              </a:rPr>
              <a:t> umožňuje manažerům soustředit veškerá potřebná data, díky čemuž se mohou co možná nejlépe rozhodovat o dalším vývoji a směřování svěřeného produktu.</a:t>
            </a:r>
          </a:p>
          <a:p>
            <a:pPr marL="0" indent="0" algn="just" defTabSz="914400">
              <a:lnSpc>
                <a:spcPct val="170000"/>
              </a:lnSpc>
              <a:spcAft>
                <a:spcPts val="800"/>
              </a:spcAft>
              <a:buNone/>
            </a:pPr>
            <a:r>
              <a:rPr lang="cs-CZ" sz="6400" b="1" kern="100" dirty="0">
                <a:solidFill>
                  <a:srgbClr val="C00000"/>
                </a:solidFill>
                <a:latin typeface="Calibri" panose="020F0502020204030204" pitchFamily="34" charset="0"/>
                <a:cs typeface="Times New Roman" panose="02020603050405020304" pitchFamily="18" charset="0"/>
              </a:rPr>
              <a:t>Příklad</a:t>
            </a:r>
          </a:p>
          <a:p>
            <a:pPr marL="0" indent="0" algn="just" defTabSz="914400">
              <a:lnSpc>
                <a:spcPct val="120000"/>
              </a:lnSpc>
              <a:spcAft>
                <a:spcPts val="800"/>
              </a:spcAft>
              <a:buNone/>
            </a:pPr>
            <a:r>
              <a:rPr lang="cs-CZ" sz="7200" kern="100" dirty="0">
                <a:solidFill>
                  <a:srgbClr val="000000"/>
                </a:solidFill>
                <a:latin typeface="Calibri" panose="020F0502020204030204" pitchFamily="34" charset="0"/>
                <a:cs typeface="Times New Roman" panose="02020603050405020304" pitchFamily="18" charset="0"/>
              </a:rPr>
              <a:t>Firma </a:t>
            </a:r>
            <a:r>
              <a:rPr lang="cs-CZ" sz="7200" kern="100" dirty="0" err="1">
                <a:solidFill>
                  <a:srgbClr val="000000"/>
                </a:solidFill>
                <a:latin typeface="Calibri" panose="020F0502020204030204" pitchFamily="34" charset="0"/>
                <a:cs typeface="Times New Roman" panose="02020603050405020304" pitchFamily="18" charset="0"/>
              </a:rPr>
              <a:t>Mews</a:t>
            </a:r>
            <a:r>
              <a:rPr lang="cs-CZ" sz="7200" kern="100" dirty="0">
                <a:solidFill>
                  <a:srgbClr val="000000"/>
                </a:solidFill>
                <a:latin typeface="Calibri" panose="020F0502020204030204" pitchFamily="34" charset="0"/>
                <a:cs typeface="Times New Roman" panose="02020603050405020304" pitchFamily="18" charset="0"/>
              </a:rPr>
              <a:t> je poskytovatelem softwarových programů pro správu ubytovacích a restauračních služeb, poskytuje jim například platební bránu </a:t>
            </a:r>
            <a:r>
              <a:rPr lang="cs-CZ" sz="7200" kern="100" dirty="0" err="1">
                <a:solidFill>
                  <a:srgbClr val="000000"/>
                </a:solidFill>
                <a:latin typeface="Calibri" panose="020F0502020204030204" pitchFamily="34" charset="0"/>
                <a:cs typeface="Times New Roman" panose="02020603050405020304" pitchFamily="18" charset="0"/>
              </a:rPr>
              <a:t>Mews</a:t>
            </a:r>
            <a:r>
              <a:rPr lang="cs-CZ" sz="7200" kern="100" dirty="0">
                <a:solidFill>
                  <a:srgbClr val="000000"/>
                </a:solidFill>
                <a:latin typeface="Calibri" panose="020F0502020204030204" pitchFamily="34" charset="0"/>
                <a:cs typeface="Times New Roman" panose="02020603050405020304" pitchFamily="18" charset="0"/>
              </a:rPr>
              <a:t> </a:t>
            </a:r>
            <a:r>
              <a:rPr lang="cs-CZ" sz="7200" kern="100" dirty="0" err="1">
                <a:solidFill>
                  <a:srgbClr val="000000"/>
                </a:solidFill>
                <a:latin typeface="Calibri" panose="020F0502020204030204" pitchFamily="34" charset="0"/>
                <a:cs typeface="Times New Roman" panose="02020603050405020304" pitchFamily="18" charset="0"/>
              </a:rPr>
              <a:t>Payments</a:t>
            </a:r>
            <a:r>
              <a:rPr lang="cs-CZ" sz="7200" kern="100" dirty="0">
                <a:solidFill>
                  <a:srgbClr val="000000"/>
                </a:solidFill>
                <a:latin typeface="Calibri" panose="020F0502020204030204" pitchFamily="34" charset="0"/>
                <a:cs typeface="Times New Roman" panose="02020603050405020304" pitchFamily="18" charset="0"/>
              </a:rPr>
              <a:t>. Zakladatelem společnosti je Richard Valter. Svou vizi staví na tom, že postupem času dojde k rozšíření hotelových služeb i do běžného života. „Vidím to tak, že na konci dekády všechna místa, kde žijí lidé, budou mít kolem sebe tolik služeb, že vše bude vypadat jako hotel. To, že si sami uklízíme, žehlíme nebo pereme, se časem přesune do kategorie asistovaného života. </a:t>
            </a:r>
          </a:p>
          <a:p>
            <a:pPr marL="0" indent="0">
              <a:buNone/>
            </a:pPr>
            <a:endParaRPr lang="cs-CZ" dirty="0"/>
          </a:p>
        </p:txBody>
      </p:sp>
    </p:spTree>
    <p:extLst>
      <p:ext uri="{BB962C8B-B14F-4D97-AF65-F5344CB8AC3E}">
        <p14:creationId xmlns:p14="http://schemas.microsoft.com/office/powerpoint/2010/main" val="1643411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412D9B-6B38-0896-B0CE-4D5996FB418C}"/>
              </a:ext>
            </a:extLst>
          </p:cNvPr>
          <p:cNvSpPr>
            <a:spLocks noGrp="1"/>
          </p:cNvSpPr>
          <p:nvPr>
            <p:ph type="title"/>
          </p:nvPr>
        </p:nvSpPr>
        <p:spPr>
          <a:ln>
            <a:solidFill>
              <a:schemeClr val="tx1"/>
            </a:solidFill>
          </a:ln>
        </p:spPr>
        <p:txBody>
          <a:bodyPr/>
          <a:lstStyle/>
          <a:p>
            <a:r>
              <a:rPr lang="cs-CZ" sz="3600" dirty="0"/>
              <a:t>3. Start-</a:t>
            </a:r>
            <a:r>
              <a:rPr lang="cs-CZ" sz="3600" dirty="0" err="1"/>
              <a:t>upovské</a:t>
            </a:r>
            <a:r>
              <a:rPr lang="cs-CZ" sz="3600" dirty="0"/>
              <a:t> prostředí v ČR</a:t>
            </a:r>
          </a:p>
        </p:txBody>
      </p:sp>
      <p:sp>
        <p:nvSpPr>
          <p:cNvPr id="3" name="Zástupný obsah 2">
            <a:extLst>
              <a:ext uri="{FF2B5EF4-FFF2-40B4-BE49-F238E27FC236}">
                <a16:creationId xmlns:a16="http://schemas.microsoft.com/office/drawing/2014/main" id="{B128A6CA-900D-D702-7612-A1B83575DCDC}"/>
              </a:ext>
            </a:extLst>
          </p:cNvPr>
          <p:cNvSpPr>
            <a:spLocks noGrp="1"/>
          </p:cNvSpPr>
          <p:nvPr>
            <p:ph idx="1"/>
          </p:nvPr>
        </p:nvSpPr>
        <p:spPr>
          <a:ln>
            <a:solidFill>
              <a:schemeClr val="tx1"/>
            </a:solidFill>
          </a:ln>
        </p:spPr>
        <p:txBody>
          <a:bodyPr>
            <a:normAutofit/>
          </a:bodyPr>
          <a:lstStyle/>
          <a:p>
            <a:pPr algn="just">
              <a:lnSpc>
                <a:spcPct val="110000"/>
              </a:lnSpc>
              <a:spcAft>
                <a:spcPts val="1000"/>
              </a:spcAft>
            </a:pPr>
            <a:r>
              <a:rPr lang="cs-CZ" sz="1600" dirty="0"/>
              <a:t>Od roku 2018 docházelo v průměru ke 12 úspěšným exitům ročně. Výjimkou byl rok 2021, který je z tohoto pohledu rekordní. Tehdy došlo k 26 exitům. V roce 2023 takových obchodů bylo devět, z nich za nejvyšší částku 3,5 miliardy korun, se prodala Manta, společnost zaměřená na porozumění datům.</a:t>
            </a:r>
          </a:p>
          <a:p>
            <a:pPr algn="just">
              <a:lnSpc>
                <a:spcPct val="110000"/>
              </a:lnSpc>
              <a:spcAft>
                <a:spcPts val="1000"/>
              </a:spcAft>
            </a:pPr>
            <a:r>
              <a:rPr lang="cs-CZ" sz="1600" dirty="0" err="1"/>
              <a:t>Czechinvestem</a:t>
            </a:r>
            <a:r>
              <a:rPr lang="cs-CZ" sz="1600" dirty="0"/>
              <a:t> bylo zjištěno, že kupujícími jsou především investoři z USA.</a:t>
            </a:r>
          </a:p>
          <a:p>
            <a:pPr algn="just">
              <a:lnSpc>
                <a:spcPct val="130000"/>
              </a:lnSpc>
              <a:spcAft>
                <a:spcPts val="1000"/>
              </a:spcAft>
            </a:pPr>
            <a:endParaRPr lang="cs-CZ" sz="2600" dirty="0">
              <a:latin typeface="+mn-lt"/>
            </a:endParaRPr>
          </a:p>
          <a:p>
            <a:pPr algn="just">
              <a:lnSpc>
                <a:spcPct val="130000"/>
              </a:lnSpc>
              <a:spcAft>
                <a:spcPts val="1000"/>
              </a:spcAft>
            </a:pPr>
            <a:endParaRPr lang="cs-CZ" sz="2600" dirty="0">
              <a:latin typeface="+mn-lt"/>
            </a:endParaRPr>
          </a:p>
          <a:p>
            <a:pPr algn="just">
              <a:lnSpc>
                <a:spcPct val="130000"/>
              </a:lnSpc>
              <a:spcAft>
                <a:spcPts val="1000"/>
              </a:spcAft>
            </a:pPr>
            <a:endParaRPr lang="cs-CZ" sz="2600" dirty="0">
              <a:latin typeface="+mn-lt"/>
            </a:endParaRPr>
          </a:p>
          <a:p>
            <a:pPr algn="just"/>
            <a:endParaRPr lang="cs-CZ" sz="3600" dirty="0"/>
          </a:p>
          <a:p>
            <a:pPr marL="0" indent="0">
              <a:buNone/>
            </a:pPr>
            <a:endParaRPr lang="cs-CZ" sz="3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555842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39B0BE-79A6-4C98-BB2E-95B889DC3651}"/>
              </a:ext>
            </a:extLst>
          </p:cNvPr>
          <p:cNvSpPr>
            <a:spLocks noGrp="1"/>
          </p:cNvSpPr>
          <p:nvPr>
            <p:ph type="title"/>
          </p:nvPr>
        </p:nvSpPr>
        <p:spPr>
          <a:ln>
            <a:solidFill>
              <a:schemeClr val="tx1"/>
            </a:solidFill>
          </a:ln>
        </p:spPr>
        <p:txBody>
          <a:bodyPr/>
          <a:lstStyle/>
          <a:p>
            <a:r>
              <a:rPr lang="cs-CZ" dirty="0"/>
              <a:t>OBSAH</a:t>
            </a:r>
          </a:p>
        </p:txBody>
      </p:sp>
      <p:sp>
        <p:nvSpPr>
          <p:cNvPr id="3" name="Zástupný obsah 2">
            <a:extLst>
              <a:ext uri="{FF2B5EF4-FFF2-40B4-BE49-F238E27FC236}">
                <a16:creationId xmlns:a16="http://schemas.microsoft.com/office/drawing/2014/main" id="{AA1E7AE8-6137-4347-A26E-53A444D92D59}"/>
              </a:ext>
            </a:extLst>
          </p:cNvPr>
          <p:cNvSpPr>
            <a:spLocks noGrp="1"/>
          </p:cNvSpPr>
          <p:nvPr>
            <p:ph idx="1"/>
          </p:nvPr>
        </p:nvSpPr>
        <p:spPr>
          <a:xfrm>
            <a:off x="540000" y="1816198"/>
            <a:ext cx="8064000" cy="4000889"/>
          </a:xfrm>
          <a:ln>
            <a:solidFill>
              <a:schemeClr val="tx1"/>
            </a:solidFill>
          </a:ln>
        </p:spPr>
        <p:txBody>
          <a:bodyPr>
            <a:normAutofit/>
          </a:bodyPr>
          <a:lstStyle/>
          <a:p>
            <a:pPr marL="342900" indent="-342900">
              <a:buFont typeface="+mj-lt"/>
              <a:buAutoNum type="arabicPeriod"/>
            </a:pPr>
            <a:r>
              <a:rPr lang="cs-CZ" sz="2800" cap="small" dirty="0">
                <a:effectLst/>
                <a:latin typeface="Times New Roman" panose="02020603050405020304" pitchFamily="18" charset="0"/>
                <a:ea typeface="Times New Roman" panose="02020603050405020304" pitchFamily="18" charset="0"/>
                <a:cs typeface="Times New Roman" panose="02020603050405020304" pitchFamily="18" charset="0"/>
              </a:rPr>
              <a:t>Uvedení do problematiky: Organizační pokyny, podmínky k zápočtu.</a:t>
            </a:r>
          </a:p>
          <a:p>
            <a:pPr marL="342900" indent="-342900">
              <a:buFont typeface="+mj-lt"/>
              <a:buAutoNum type="arabicPeriod"/>
            </a:pPr>
            <a:r>
              <a:rPr lang="cs-CZ" sz="2800" cap="small" dirty="0">
                <a:effectLst/>
                <a:latin typeface="Times New Roman" panose="02020603050405020304" pitchFamily="18" charset="0"/>
                <a:ea typeface="Times New Roman" panose="02020603050405020304" pitchFamily="18" charset="0"/>
                <a:cs typeface="Times New Roman" panose="02020603050405020304" pitchFamily="18" charset="0"/>
              </a:rPr>
              <a:t>Vymezení start-upů a spin-</a:t>
            </a:r>
            <a:r>
              <a:rPr lang="cs-CZ" sz="2800" cap="small" dirty="0" err="1">
                <a:effectLst/>
                <a:latin typeface="Times New Roman" panose="02020603050405020304" pitchFamily="18" charset="0"/>
                <a:ea typeface="Times New Roman" panose="02020603050405020304" pitchFamily="18" charset="0"/>
                <a:cs typeface="Times New Roman" panose="02020603050405020304" pitchFamily="18" charset="0"/>
              </a:rPr>
              <a:t>offů</a:t>
            </a:r>
            <a:endParaRPr lang="cs-CZ" sz="2800" cap="small"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indent="-342900">
              <a:buFont typeface="+mj-lt"/>
              <a:buAutoNum type="arabicPeriod"/>
            </a:pPr>
            <a:r>
              <a:rPr lang="cs-CZ" sz="2800" cap="small" dirty="0">
                <a:latin typeface="Times New Roman" panose="02020603050405020304" pitchFamily="18" charset="0"/>
                <a:ea typeface="Times New Roman" panose="02020603050405020304" pitchFamily="18" charset="0"/>
                <a:cs typeface="Times New Roman" panose="02020603050405020304" pitchFamily="18" charset="0"/>
              </a:rPr>
              <a:t>Start-</a:t>
            </a:r>
            <a:r>
              <a:rPr lang="cs-CZ" sz="2800" cap="small" dirty="0" err="1">
                <a:latin typeface="Times New Roman" panose="02020603050405020304" pitchFamily="18" charset="0"/>
                <a:ea typeface="Times New Roman" panose="02020603050405020304" pitchFamily="18" charset="0"/>
                <a:cs typeface="Times New Roman" panose="02020603050405020304" pitchFamily="18" charset="0"/>
              </a:rPr>
              <a:t>upovské</a:t>
            </a:r>
            <a:r>
              <a:rPr lang="cs-CZ" sz="2800" cap="small" dirty="0">
                <a:latin typeface="Times New Roman" panose="02020603050405020304" pitchFamily="18" charset="0"/>
                <a:ea typeface="Times New Roman" panose="02020603050405020304" pitchFamily="18" charset="0"/>
                <a:cs typeface="Times New Roman" panose="02020603050405020304" pitchFamily="18" charset="0"/>
              </a:rPr>
              <a:t> prostředí v ČR</a:t>
            </a:r>
          </a:p>
          <a:p>
            <a:pPr marL="0" indent="0">
              <a:buNone/>
            </a:pPr>
            <a:r>
              <a:rPr lang="cs-CZ" sz="2800" cap="small" dirty="0">
                <a:latin typeface="Times New Roman" panose="02020603050405020304" pitchFamily="18" charset="0"/>
                <a:ea typeface="Times New Roman" panose="02020603050405020304" pitchFamily="18" charset="0"/>
                <a:cs typeface="Times New Roman" panose="02020603050405020304" pitchFamily="18" charset="0"/>
              </a:rPr>
              <a:t>Test</a:t>
            </a:r>
            <a:endParaRPr lang="cs-CZ" sz="2800" cap="small"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4025450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765A47-DA6C-4261-BADE-924A0C6A1918}"/>
              </a:ext>
            </a:extLst>
          </p:cNvPr>
          <p:cNvSpPr>
            <a:spLocks noGrp="1"/>
          </p:cNvSpPr>
          <p:nvPr>
            <p:ph type="title"/>
          </p:nvPr>
        </p:nvSpPr>
        <p:spPr>
          <a:ln>
            <a:solidFill>
              <a:schemeClr val="tx1"/>
            </a:solidFill>
          </a:ln>
        </p:spPr>
        <p:txBody>
          <a:bodyPr/>
          <a:lstStyle/>
          <a:p>
            <a:r>
              <a:rPr lang="cs-CZ" sz="3600" dirty="0"/>
              <a:t>1. Uvedení do problematiky předmětu</a:t>
            </a:r>
            <a:endParaRPr lang="cs-CZ" sz="3600" cap="small" dirty="0"/>
          </a:p>
        </p:txBody>
      </p:sp>
      <p:sp>
        <p:nvSpPr>
          <p:cNvPr id="3" name="Zástupný obsah 2">
            <a:extLst>
              <a:ext uri="{FF2B5EF4-FFF2-40B4-BE49-F238E27FC236}">
                <a16:creationId xmlns:a16="http://schemas.microsoft.com/office/drawing/2014/main" id="{957294AC-9F1F-464C-8549-8093E82E7396}"/>
              </a:ext>
            </a:extLst>
          </p:cNvPr>
          <p:cNvSpPr>
            <a:spLocks noGrp="1"/>
          </p:cNvSpPr>
          <p:nvPr>
            <p:ph idx="1"/>
          </p:nvPr>
        </p:nvSpPr>
        <p:spPr>
          <a:xfrm>
            <a:off x="540000" y="1825625"/>
            <a:ext cx="8064000" cy="3946525"/>
          </a:xfrm>
          <a:ln>
            <a:solidFill>
              <a:schemeClr val="tx1"/>
            </a:solidFill>
          </a:ln>
        </p:spPr>
        <p:txBody>
          <a:bodyPr>
            <a:normAutofit fontScale="85000" lnSpcReduction="20000"/>
          </a:bodyPr>
          <a:lstStyle/>
          <a:p>
            <a:pPr algn="just">
              <a:buFont typeface="Wingdings" panose="05000000000000000000" pitchFamily="2" charset="2"/>
              <a:buChar char="Ø"/>
            </a:pPr>
            <a:r>
              <a:rPr lang="cs-CZ" sz="2600" dirty="0">
                <a:solidFill>
                  <a:srgbClr val="C00000"/>
                </a:solidFill>
              </a:rPr>
              <a:t>Cíl předmětu</a:t>
            </a:r>
          </a:p>
          <a:p>
            <a:pPr algn="just"/>
            <a:r>
              <a:rPr lang="cs-CZ" sz="2600" dirty="0"/>
              <a:t>Rozvíjet kompetence studentů k podnikavosti a motivovat je k zahájení vlastní podnikatelské činnosti.</a:t>
            </a:r>
          </a:p>
          <a:p>
            <a:pPr algn="just"/>
            <a:r>
              <a:rPr lang="cs-CZ" sz="2600" dirty="0"/>
              <a:t>Podpořit schopnost aplikovat stávající znalosti při rozpracování reálného nápadu do podoby podnikatelského záměru včetně jeho prezentace v soutěži MVŠO o nejlepší podnikatelský záměr.</a:t>
            </a:r>
          </a:p>
          <a:p>
            <a:pPr algn="just"/>
            <a:r>
              <a:rPr lang="cs-CZ" sz="2600" dirty="0"/>
              <a:t>Obeznámit se způsoby identifikace zákazníků, marketingové komunikace a se zkušenostmi z prezentace podnikatelského záměru před investory. </a:t>
            </a:r>
          </a:p>
          <a:p>
            <a:pPr algn="just"/>
            <a:r>
              <a:rPr lang="cs-CZ" sz="2600" dirty="0"/>
              <a:t>Získat praktické poznatky, jak vybudovat vlastní start-up a jak překonat úskalí s tím související.</a:t>
            </a:r>
          </a:p>
          <a:p>
            <a:pPr algn="just"/>
            <a:r>
              <a:rPr lang="cs-CZ" sz="2600" dirty="0"/>
              <a:t>Seznámit se s praktickými zkušenostmi podnikatelů a start-</a:t>
            </a:r>
            <a:r>
              <a:rPr lang="cs-CZ" sz="2600" dirty="0" err="1"/>
              <a:t>upistů</a:t>
            </a:r>
            <a:r>
              <a:rPr lang="cs-CZ" sz="2600" dirty="0"/>
              <a:t>. </a:t>
            </a:r>
          </a:p>
          <a:p>
            <a:pPr marL="0" indent="0" algn="just">
              <a:buNone/>
            </a:pPr>
            <a:endParaRPr lang="cs-CZ" sz="2400" dirty="0"/>
          </a:p>
        </p:txBody>
      </p:sp>
    </p:spTree>
    <p:extLst>
      <p:ext uri="{BB962C8B-B14F-4D97-AF65-F5344CB8AC3E}">
        <p14:creationId xmlns:p14="http://schemas.microsoft.com/office/powerpoint/2010/main" val="3304923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B5B7DF54-0B37-470B-B9FB-24F5821C504F}"/>
              </a:ext>
            </a:extLst>
          </p:cNvPr>
          <p:cNvSpPr>
            <a:spLocks noGrp="1"/>
          </p:cNvSpPr>
          <p:nvPr>
            <p:ph idx="1"/>
          </p:nvPr>
        </p:nvSpPr>
        <p:spPr>
          <a:xfrm>
            <a:off x="540000" y="355105"/>
            <a:ext cx="8064000" cy="6224803"/>
          </a:xfrm>
          <a:ln>
            <a:solidFill>
              <a:schemeClr val="tx1"/>
            </a:solidFill>
          </a:ln>
        </p:spPr>
        <p:txBody>
          <a:bodyPr>
            <a:noAutofit/>
          </a:bodyPr>
          <a:lstStyle/>
          <a:p>
            <a:pPr algn="just">
              <a:spcAft>
                <a:spcPts val="800"/>
              </a:spcAft>
              <a:buFont typeface="Wingdings" panose="05000000000000000000" pitchFamily="2" charset="2"/>
              <a:buChar char="Ø"/>
            </a:pPr>
            <a:r>
              <a:rPr lang="cs-CZ" sz="2400" b="1" dirty="0">
                <a:solidFill>
                  <a:srgbClr val="C00000"/>
                </a:solidFill>
              </a:rPr>
              <a:t>Osnova předmětu</a:t>
            </a:r>
          </a:p>
          <a:p>
            <a:pPr marL="342900" lvl="0" indent="-342900" algn="just">
              <a:buFont typeface="+mj-lt"/>
              <a:buAutoNum type="arabicPeriod"/>
            </a:pPr>
            <a:r>
              <a:rPr lang="cs-CZ" sz="2000" b="1" dirty="0"/>
              <a:t>Specifické rysy start-up podnikání.</a:t>
            </a:r>
          </a:p>
          <a:p>
            <a:pPr marL="342900" lvl="0" indent="-342900" algn="just">
              <a:buFont typeface="+mj-lt"/>
              <a:buAutoNum type="arabicPeriod"/>
            </a:pPr>
            <a:r>
              <a:rPr lang="cs-CZ" sz="2000" dirty="0"/>
              <a:t>Osobní a tvůrčí potenciál podnikatele.</a:t>
            </a:r>
          </a:p>
          <a:p>
            <a:pPr marL="342900" lvl="0" indent="-342900" algn="just">
              <a:buFont typeface="+mj-lt"/>
              <a:buAutoNum type="arabicPeriod"/>
            </a:pPr>
            <a:r>
              <a:rPr lang="cs-CZ" sz="2000" b="1" dirty="0"/>
              <a:t>Hledání, specifikace a ověření životaschopnosti nápadu. </a:t>
            </a:r>
          </a:p>
          <a:p>
            <a:pPr marL="342900" lvl="0" indent="-342900" algn="just">
              <a:buFont typeface="+mj-lt"/>
              <a:buAutoNum type="arabicPeriod"/>
            </a:pPr>
            <a:r>
              <a:rPr lang="cs-CZ" sz="2000" dirty="0"/>
              <a:t>Náležitosti podnikatelského plánu. </a:t>
            </a:r>
          </a:p>
          <a:p>
            <a:pPr marL="342900" lvl="0" indent="-342900" algn="just">
              <a:buFont typeface="+mj-lt"/>
              <a:buAutoNum type="arabicPeriod"/>
            </a:pPr>
            <a:r>
              <a:rPr lang="cs-CZ" sz="2000" b="1" dirty="0"/>
              <a:t>Nastavení byznys modelu. </a:t>
            </a:r>
          </a:p>
          <a:p>
            <a:pPr marL="342900" lvl="0" indent="-342900" algn="just">
              <a:buFont typeface="+mj-lt"/>
              <a:buAutoNum type="arabicPeriod"/>
            </a:pPr>
            <a:r>
              <a:rPr lang="cs-CZ" sz="2000" dirty="0"/>
              <a:t>Identifikace zákazníka a jeho potřeb.</a:t>
            </a:r>
          </a:p>
          <a:p>
            <a:pPr marL="342900" lvl="0" indent="-342900" algn="just">
              <a:buFont typeface="+mj-lt"/>
              <a:buAutoNum type="arabicPeriod"/>
            </a:pPr>
            <a:r>
              <a:rPr lang="cs-CZ" sz="2000" b="1" dirty="0"/>
              <a:t>Produkt a jeho ekonomická a technická proveditelnost.</a:t>
            </a:r>
          </a:p>
          <a:p>
            <a:pPr marL="342900" lvl="0" indent="-342900" algn="just">
              <a:buFont typeface="+mj-lt"/>
              <a:buAutoNum type="arabicPeriod"/>
            </a:pPr>
            <a:r>
              <a:rPr lang="cs-CZ" sz="2000" dirty="0"/>
              <a:t>Marketingová komunikace a prodej.</a:t>
            </a:r>
          </a:p>
          <a:p>
            <a:pPr marL="342900" lvl="0" indent="-342900" algn="just">
              <a:buFont typeface="+mj-lt"/>
              <a:buAutoNum type="arabicPeriod"/>
            </a:pPr>
            <a:r>
              <a:rPr lang="cs-CZ" sz="2000" b="1" dirty="0"/>
              <a:t>Finanční plán a jeho náležitosti.</a:t>
            </a:r>
          </a:p>
          <a:p>
            <a:pPr marL="342900" lvl="0" indent="-342900" algn="just">
              <a:buFont typeface="+mj-lt"/>
              <a:buAutoNum type="arabicPeriod"/>
            </a:pPr>
            <a:r>
              <a:rPr lang="cs-CZ" sz="2000" dirty="0"/>
              <a:t>Personální zajištění.</a:t>
            </a:r>
          </a:p>
          <a:p>
            <a:pPr marL="342900" indent="-342900" algn="just">
              <a:spcAft>
                <a:spcPts val="800"/>
              </a:spcAft>
              <a:buFont typeface="+mj-lt"/>
              <a:buAutoNum type="arabicPeriod"/>
            </a:pPr>
            <a:r>
              <a:rPr lang="cs-CZ" sz="2000" b="1" dirty="0"/>
              <a:t>Zásady prezentování podnikatelského plánu investorům. </a:t>
            </a:r>
          </a:p>
          <a:p>
            <a:pPr marL="342900" indent="-342900" algn="just">
              <a:spcAft>
                <a:spcPts val="800"/>
              </a:spcAft>
              <a:buFont typeface="+mj-lt"/>
              <a:buAutoNum type="arabicPeriod"/>
            </a:pPr>
            <a:r>
              <a:rPr lang="cs-CZ" sz="2000" dirty="0"/>
              <a:t>Zkušenosti </a:t>
            </a:r>
            <a:r>
              <a:rPr lang="cs-CZ" sz="2000" dirty="0" err="1"/>
              <a:t>startupistů</a:t>
            </a:r>
            <a:r>
              <a:rPr lang="cs-CZ" sz="2000" dirty="0"/>
              <a:t> s vlastním podnikáním.</a:t>
            </a:r>
          </a:p>
        </p:txBody>
      </p:sp>
    </p:spTree>
    <p:extLst>
      <p:ext uri="{BB962C8B-B14F-4D97-AF65-F5344CB8AC3E}">
        <p14:creationId xmlns:p14="http://schemas.microsoft.com/office/powerpoint/2010/main" val="3608381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017D92-490E-4564-B8FB-A40FCDF7ED1E}"/>
              </a:ext>
            </a:extLst>
          </p:cNvPr>
          <p:cNvSpPr>
            <a:spLocks noGrp="1"/>
          </p:cNvSpPr>
          <p:nvPr>
            <p:ph type="title"/>
          </p:nvPr>
        </p:nvSpPr>
        <p:spPr>
          <a:ln>
            <a:solidFill>
              <a:schemeClr val="tx1"/>
            </a:solidFill>
          </a:ln>
        </p:spPr>
        <p:txBody>
          <a:bodyPr/>
          <a:lstStyle/>
          <a:p>
            <a:r>
              <a:rPr lang="cs-CZ" sz="3600" dirty="0"/>
              <a:t>Ukončení předmětu</a:t>
            </a:r>
          </a:p>
        </p:txBody>
      </p:sp>
      <p:sp>
        <p:nvSpPr>
          <p:cNvPr id="3" name="Zástupný obsah 2">
            <a:extLst>
              <a:ext uri="{FF2B5EF4-FFF2-40B4-BE49-F238E27FC236}">
                <a16:creationId xmlns:a16="http://schemas.microsoft.com/office/drawing/2014/main" id="{289DE5FF-7465-432D-9B0F-94581166713C}"/>
              </a:ext>
            </a:extLst>
          </p:cNvPr>
          <p:cNvSpPr>
            <a:spLocks noGrp="1"/>
          </p:cNvSpPr>
          <p:nvPr>
            <p:ph idx="1"/>
          </p:nvPr>
        </p:nvSpPr>
        <p:spPr>
          <a:xfrm>
            <a:off x="540000" y="1825625"/>
            <a:ext cx="8064000" cy="3839884"/>
          </a:xfrm>
          <a:ln>
            <a:solidFill>
              <a:schemeClr val="tx1"/>
            </a:solidFill>
          </a:ln>
        </p:spPr>
        <p:txBody>
          <a:bodyPr>
            <a:normAutofit/>
          </a:bodyPr>
          <a:lstStyle/>
          <a:p>
            <a:pPr algn="just">
              <a:buFont typeface="Wingdings" panose="05000000000000000000" pitchFamily="2" charset="2"/>
              <a:buChar char="Ø"/>
            </a:pPr>
            <a:r>
              <a:rPr lang="cs-CZ" sz="2800" dirty="0">
                <a:solidFill>
                  <a:srgbClr val="C00000"/>
                </a:solidFill>
              </a:rPr>
              <a:t>Zápočet:</a:t>
            </a:r>
          </a:p>
          <a:p>
            <a:pPr marL="0" indent="0" algn="just">
              <a:buNone/>
            </a:pPr>
            <a:r>
              <a:rPr lang="cs-CZ" sz="2000" b="1" dirty="0"/>
              <a:t>Odevzdání zpracovaného podnikatelského záměru: </a:t>
            </a:r>
            <a:r>
              <a:rPr lang="cs-CZ" sz="2000" b="1" dirty="0">
                <a:solidFill>
                  <a:srgbClr val="C00000"/>
                </a:solidFill>
              </a:rPr>
              <a:t>? 2024</a:t>
            </a:r>
          </a:p>
          <a:p>
            <a:pPr marL="0" indent="0" algn="just">
              <a:buNone/>
            </a:pPr>
            <a:r>
              <a:rPr lang="cs-CZ" sz="2000" b="1" dirty="0"/>
              <a:t>Prezentace podnikatelského záměru před porotou: </a:t>
            </a:r>
            <a:r>
              <a:rPr lang="cs-CZ" sz="2000" b="1" dirty="0">
                <a:solidFill>
                  <a:srgbClr val="C00000"/>
                </a:solidFill>
              </a:rPr>
              <a:t>11. 12. 2024</a:t>
            </a:r>
          </a:p>
        </p:txBody>
      </p:sp>
    </p:spTree>
    <p:extLst>
      <p:ext uri="{BB962C8B-B14F-4D97-AF65-F5344CB8AC3E}">
        <p14:creationId xmlns:p14="http://schemas.microsoft.com/office/powerpoint/2010/main" val="1125591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322759-F4F3-DDCD-0F4A-B541CBF04C73}"/>
              </a:ext>
            </a:extLst>
          </p:cNvPr>
          <p:cNvSpPr>
            <a:spLocks noGrp="1"/>
          </p:cNvSpPr>
          <p:nvPr>
            <p:ph type="title"/>
          </p:nvPr>
        </p:nvSpPr>
        <p:spPr>
          <a:ln>
            <a:solidFill>
              <a:schemeClr val="tx1"/>
            </a:solidFill>
          </a:ln>
        </p:spPr>
        <p:txBody>
          <a:bodyPr/>
          <a:lstStyle/>
          <a:p>
            <a:r>
              <a:rPr lang="cs-CZ" sz="3600" dirty="0"/>
              <a:t>2. Start-up </a:t>
            </a:r>
          </a:p>
        </p:txBody>
      </p:sp>
      <p:sp>
        <p:nvSpPr>
          <p:cNvPr id="3" name="Zástupný obsah 2">
            <a:extLst>
              <a:ext uri="{FF2B5EF4-FFF2-40B4-BE49-F238E27FC236}">
                <a16:creationId xmlns:a16="http://schemas.microsoft.com/office/drawing/2014/main" id="{E3A51919-CAC9-C5CC-A233-EE93440B1B6A}"/>
              </a:ext>
            </a:extLst>
          </p:cNvPr>
          <p:cNvSpPr>
            <a:spLocks noGrp="1"/>
          </p:cNvSpPr>
          <p:nvPr>
            <p:ph idx="1"/>
          </p:nvPr>
        </p:nvSpPr>
        <p:spPr>
          <a:ln>
            <a:solidFill>
              <a:schemeClr val="tx1"/>
            </a:solidFill>
          </a:ln>
        </p:spPr>
        <p:txBody>
          <a:bodyPr>
            <a:normAutofit fontScale="92500"/>
          </a:bodyPr>
          <a:lstStyle/>
          <a:p>
            <a:pPr algn="just"/>
            <a:r>
              <a:rPr lang="cs-CZ" b="1" dirty="0">
                <a:solidFill>
                  <a:srgbClr val="FF0000"/>
                </a:solidFill>
              </a:rPr>
              <a:t>Start-up</a:t>
            </a:r>
            <a:r>
              <a:rPr lang="cs-CZ" dirty="0"/>
              <a:t> - </a:t>
            </a:r>
            <a:r>
              <a:rPr lang="cs-CZ" b="0" i="0" dirty="0">
                <a:solidFill>
                  <a:srgbClr val="263238"/>
                </a:solidFill>
                <a:effectLst/>
                <a:latin typeface="Inter"/>
              </a:rPr>
              <a:t>neexistuje přesná definice, startup je možné popsat jako mladý podnikatelský subjekt s inovativní podnikatelskou koncepcí, který využívá moderní technologie.</a:t>
            </a:r>
            <a:endParaRPr lang="cs-CZ" dirty="0">
              <a:solidFill>
                <a:srgbClr val="263238"/>
              </a:solidFill>
              <a:latin typeface="Inter"/>
            </a:endParaRPr>
          </a:p>
          <a:p>
            <a:pPr algn="just"/>
            <a:r>
              <a:rPr lang="cs-CZ" b="0" i="0" dirty="0">
                <a:solidFill>
                  <a:srgbClr val="263238"/>
                </a:solidFill>
                <a:effectLst/>
                <a:latin typeface="Inter"/>
              </a:rPr>
              <a:t>Termín startup byl poprvé použit již v 70. letech</a:t>
            </a:r>
          </a:p>
          <a:p>
            <a:pPr algn="just"/>
            <a:r>
              <a:rPr lang="cs-CZ" dirty="0">
                <a:solidFill>
                  <a:srgbClr val="263238"/>
                </a:solidFill>
                <a:latin typeface="Inter"/>
              </a:rPr>
              <a:t>P</a:t>
            </a:r>
            <a:r>
              <a:rPr lang="cs-CZ" b="0" i="0" dirty="0">
                <a:solidFill>
                  <a:srgbClr val="263238"/>
                </a:solidFill>
                <a:effectLst/>
                <a:latin typeface="Inter"/>
              </a:rPr>
              <a:t>rvní startupy v ČR začaly vznikat po roce 2010, kdy se stal internet široce dostupným.</a:t>
            </a:r>
          </a:p>
          <a:p>
            <a:pPr algn="just"/>
            <a:r>
              <a:rPr lang="cs-CZ" b="0" i="0" dirty="0">
                <a:solidFill>
                  <a:srgbClr val="263238"/>
                </a:solidFill>
                <a:effectLst/>
                <a:latin typeface="Inter"/>
              </a:rPr>
              <a:t>V současné době u nás každoročně vznikají desítky startupů, naprostá většina z nich se však nedostane do pokročilejší fáze, než je rovina nápadu.</a:t>
            </a:r>
          </a:p>
          <a:p>
            <a:pPr algn="just"/>
            <a:r>
              <a:rPr lang="cs-CZ" dirty="0">
                <a:solidFill>
                  <a:srgbClr val="263238"/>
                </a:solidFill>
                <a:latin typeface="Inter"/>
              </a:rPr>
              <a:t>Důvody neúspěchu: </a:t>
            </a:r>
            <a:r>
              <a:rPr lang="cs-CZ" b="0" i="0" dirty="0">
                <a:solidFill>
                  <a:srgbClr val="263238"/>
                </a:solidFill>
                <a:effectLst/>
                <a:latin typeface="Inter"/>
              </a:rPr>
              <a:t>chybí expertíza a plány, jak nápad přeměnit v produkt</a:t>
            </a:r>
            <a:r>
              <a:rPr lang="cs-CZ" dirty="0">
                <a:solidFill>
                  <a:srgbClr val="263238"/>
                </a:solidFill>
                <a:latin typeface="Inter"/>
              </a:rPr>
              <a:t>, nezkušenost s reálným byznysem, </a:t>
            </a:r>
            <a:r>
              <a:rPr lang="cs-CZ" b="0" i="0" dirty="0">
                <a:solidFill>
                  <a:srgbClr val="263238"/>
                </a:solidFill>
                <a:effectLst/>
                <a:latin typeface="Inter"/>
              </a:rPr>
              <a:t>zanedbání marketingových aktivit, firma dostatečně nepoznala svého zákazníka a nepřinesla mu hodnotu, řešení jeho problému.</a:t>
            </a:r>
          </a:p>
          <a:p>
            <a:endParaRPr lang="cs-CZ" b="0" i="0" dirty="0">
              <a:solidFill>
                <a:srgbClr val="263238"/>
              </a:solidFill>
              <a:effectLst/>
              <a:latin typeface="Inter"/>
            </a:endParaRPr>
          </a:p>
          <a:p>
            <a:endParaRPr lang="cs-CZ" b="0" i="0" dirty="0">
              <a:solidFill>
                <a:srgbClr val="263238"/>
              </a:solidFill>
              <a:effectLst/>
              <a:latin typeface="Inter"/>
            </a:endParaRPr>
          </a:p>
          <a:p>
            <a:endParaRPr lang="cs-CZ" b="0" i="0" dirty="0">
              <a:solidFill>
                <a:srgbClr val="263238"/>
              </a:solidFill>
              <a:effectLst/>
              <a:latin typeface="Inter"/>
            </a:endParaRPr>
          </a:p>
          <a:p>
            <a:endParaRPr lang="cs-CZ" dirty="0"/>
          </a:p>
        </p:txBody>
      </p:sp>
    </p:spTree>
    <p:extLst>
      <p:ext uri="{BB962C8B-B14F-4D97-AF65-F5344CB8AC3E}">
        <p14:creationId xmlns:p14="http://schemas.microsoft.com/office/powerpoint/2010/main" val="1133816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2">
            <a:extLst>
              <a:ext uri="{FF2B5EF4-FFF2-40B4-BE49-F238E27FC236}">
                <a16:creationId xmlns:a16="http://schemas.microsoft.com/office/drawing/2014/main" id="{A4CB9000-3701-41DF-AAF6-715AF7B61854}"/>
              </a:ext>
            </a:extLst>
          </p:cNvPr>
          <p:cNvSpPr txBox="1">
            <a:spLocks/>
          </p:cNvSpPr>
          <p:nvPr/>
        </p:nvSpPr>
        <p:spPr>
          <a:xfrm>
            <a:off x="540000" y="1640264"/>
            <a:ext cx="8064000" cy="4396325"/>
          </a:xfrm>
          <a:prstGeom prst="rect">
            <a:avLst/>
          </a:prstGeom>
          <a:ln>
            <a:solidFill>
              <a:schemeClr val="tx1"/>
            </a:solidFill>
          </a:ln>
        </p:spPr>
        <p:txBody>
          <a:bodyPr/>
          <a:lstStyle>
            <a:lvl1pPr marL="171446"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2100" kern="1200">
                <a:solidFill>
                  <a:srgbClr val="313131"/>
                </a:solidFill>
                <a:latin typeface="+mj-lt"/>
                <a:ea typeface="+mn-ea"/>
                <a:cs typeface="+mn-cs"/>
              </a:defRPr>
            </a:lvl1pPr>
            <a:lvl2pPr marL="514337"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2pPr>
            <a:lvl3pPr marL="857228"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800" kern="1200">
                <a:solidFill>
                  <a:srgbClr val="313131"/>
                </a:solidFill>
                <a:latin typeface="+mj-lt"/>
                <a:ea typeface="+mn-ea"/>
                <a:cs typeface="+mn-cs"/>
              </a:defRPr>
            </a:lvl3pPr>
            <a:lvl4pPr marL="1200120"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4pPr>
            <a:lvl5pPr marL="1543012" indent="-171446" algn="l" defTabSz="685783" rtl="0" eaLnBrk="1" latinLnBrk="0" hangingPunct="1">
              <a:lnSpc>
                <a:spcPct val="100000"/>
              </a:lnSpc>
              <a:spcBef>
                <a:spcPts val="750"/>
              </a:spcBef>
              <a:buClr>
                <a:srgbClr val="CF1F28"/>
              </a:buClr>
              <a:buSzPct val="75000"/>
              <a:buFont typeface="Arial" panose="020B0604020202020204" pitchFamily="34" charset="0"/>
              <a:buChar char="•"/>
              <a:defRPr sz="1500" kern="1200">
                <a:solidFill>
                  <a:srgbClr val="313131"/>
                </a:solidFill>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cs-CZ" sz="1800" b="1" dirty="0">
                <a:solidFill>
                  <a:srgbClr val="C00000"/>
                </a:solidFill>
              </a:rPr>
              <a:t>Start-up firma</a:t>
            </a:r>
            <a:r>
              <a:rPr lang="cs-CZ" sz="1800" dirty="0"/>
              <a:t> - podnikatelský projekt, jehož zakladatelé mají ambiciózní vizi a touhu změnit svět. (např. Facebook, Amazon, Tesla).</a:t>
            </a:r>
          </a:p>
          <a:p>
            <a:pPr algn="just">
              <a:spcAft>
                <a:spcPts val="1000"/>
              </a:spcAft>
            </a:pPr>
            <a:r>
              <a:rPr lang="cs-CZ" sz="1900" dirty="0">
                <a:solidFill>
                  <a:srgbClr val="263238"/>
                </a:solidFill>
                <a:latin typeface="Inter"/>
              </a:rPr>
              <a:t>Podle výkladového anglicko-českého slovníku představuje pojem start-up nově vznikající projekt nebo jakoukoliv začínající firmu bez ohledu na oblast podnikání.</a:t>
            </a:r>
          </a:p>
          <a:p>
            <a:pPr algn="just">
              <a:spcAft>
                <a:spcPts val="1000"/>
              </a:spcAft>
            </a:pPr>
            <a:r>
              <a:rPr lang="cs-CZ" sz="1900" dirty="0">
                <a:solidFill>
                  <a:srgbClr val="263238"/>
                </a:solidFill>
                <a:latin typeface="Inter"/>
              </a:rPr>
              <a:t>Tento pojem se začal používat v souvislosti s využívání informačních technologií respektive s podnikáním na internetu. Později je za start-up považována jakákoliv začínající firma. Inovativní start-upy: věnují více než 3,5% jejich vstupů na výzkum a vývoj, pokud je tento podíl vyšší než 8,5%., jedná se o high-tech.</a:t>
            </a:r>
          </a:p>
          <a:p>
            <a:pPr algn="just">
              <a:spcAft>
                <a:spcPts val="1000"/>
              </a:spcAft>
            </a:pPr>
            <a:r>
              <a:rPr lang="cs-CZ" sz="1900" dirty="0">
                <a:solidFill>
                  <a:srgbClr val="263238"/>
                </a:solidFill>
                <a:latin typeface="Inter"/>
              </a:rPr>
              <a:t>Zakladatelé těchto firem se snaží nalézt v příslušném průmyslovém odvětví mezeru na trhu a tu následně prostřednictvím svých schopností naplnit a získat výjimečné postavení na trhu (Bartoš, 2002).</a:t>
            </a:r>
          </a:p>
        </p:txBody>
      </p:sp>
      <p:sp>
        <p:nvSpPr>
          <p:cNvPr id="3" name="Nadpis 1">
            <a:extLst>
              <a:ext uri="{FF2B5EF4-FFF2-40B4-BE49-F238E27FC236}">
                <a16:creationId xmlns:a16="http://schemas.microsoft.com/office/drawing/2014/main" id="{48F0CFA1-C943-413A-9C8F-6E1751C89FD7}"/>
              </a:ext>
            </a:extLst>
          </p:cNvPr>
          <p:cNvSpPr txBox="1">
            <a:spLocks/>
          </p:cNvSpPr>
          <p:nvPr/>
        </p:nvSpPr>
        <p:spPr>
          <a:xfrm>
            <a:off x="540000" y="299142"/>
            <a:ext cx="8064000" cy="1162014"/>
          </a:xfrm>
          <a:prstGeom prst="rect">
            <a:avLst/>
          </a:prstGeom>
          <a:ln>
            <a:solidFill>
              <a:schemeClr val="tx1"/>
            </a:solidFill>
          </a:ln>
        </p:spPr>
        <p:txBody>
          <a:bodyPr/>
          <a:lstStyle>
            <a:lvl1pPr algn="l" defTabSz="685783" rtl="0" eaLnBrk="1" latinLnBrk="0" hangingPunct="1">
              <a:lnSpc>
                <a:spcPct val="90000"/>
              </a:lnSpc>
              <a:spcBef>
                <a:spcPct val="0"/>
              </a:spcBef>
              <a:buNone/>
              <a:defRPr sz="4125" b="0" kern="1200" cap="none" baseline="0">
                <a:solidFill>
                  <a:srgbClr val="CF1F28"/>
                </a:solidFill>
                <a:latin typeface="+mn-lt"/>
                <a:ea typeface="+mj-ea"/>
                <a:cs typeface="+mj-cs"/>
              </a:defRPr>
            </a:lvl1pPr>
          </a:lstStyle>
          <a:p>
            <a:r>
              <a:rPr lang="cs-CZ" sz="3600" dirty="0"/>
              <a:t>2.1 Start-up – další pohledy na vymezení</a:t>
            </a:r>
          </a:p>
        </p:txBody>
      </p:sp>
    </p:spTree>
    <p:extLst>
      <p:ext uri="{BB962C8B-B14F-4D97-AF65-F5344CB8AC3E}">
        <p14:creationId xmlns:p14="http://schemas.microsoft.com/office/powerpoint/2010/main" val="4204935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CF873B-A69F-47BB-8AF6-1098B4541F07}"/>
              </a:ext>
            </a:extLst>
          </p:cNvPr>
          <p:cNvSpPr>
            <a:spLocks noGrp="1"/>
          </p:cNvSpPr>
          <p:nvPr>
            <p:ph type="title"/>
          </p:nvPr>
        </p:nvSpPr>
        <p:spPr>
          <a:ln>
            <a:solidFill>
              <a:schemeClr val="tx1"/>
            </a:solidFill>
          </a:ln>
        </p:spPr>
        <p:txBody>
          <a:bodyPr/>
          <a:lstStyle/>
          <a:p>
            <a:r>
              <a:rPr lang="cs-CZ" sz="3600" dirty="0"/>
              <a:t>2.2 Vymezení Spin-</a:t>
            </a:r>
            <a:r>
              <a:rPr lang="cs-CZ" sz="3600" dirty="0" err="1"/>
              <a:t>off</a:t>
            </a:r>
            <a:r>
              <a:rPr lang="cs-CZ" sz="3600" dirty="0"/>
              <a:t> firmy</a:t>
            </a:r>
          </a:p>
        </p:txBody>
      </p:sp>
      <p:sp>
        <p:nvSpPr>
          <p:cNvPr id="3" name="Zástupný obsah 2">
            <a:extLst>
              <a:ext uri="{FF2B5EF4-FFF2-40B4-BE49-F238E27FC236}">
                <a16:creationId xmlns:a16="http://schemas.microsoft.com/office/drawing/2014/main" id="{4070988B-1E77-4FB1-BC05-CDE84630DB43}"/>
              </a:ext>
            </a:extLst>
          </p:cNvPr>
          <p:cNvSpPr>
            <a:spLocks noGrp="1"/>
          </p:cNvSpPr>
          <p:nvPr>
            <p:ph idx="1"/>
          </p:nvPr>
        </p:nvSpPr>
        <p:spPr>
          <a:xfrm>
            <a:off x="540000" y="1844479"/>
            <a:ext cx="8064000" cy="3953006"/>
          </a:xfrm>
          <a:ln>
            <a:solidFill>
              <a:schemeClr val="tx1"/>
            </a:solidFill>
          </a:ln>
        </p:spPr>
        <p:txBody>
          <a:bodyPr>
            <a:normAutofit lnSpcReduction="10000"/>
          </a:bodyPr>
          <a:lstStyle/>
          <a:p>
            <a:pPr algn="just">
              <a:lnSpc>
                <a:spcPct val="110000"/>
              </a:lnSpc>
              <a:spcAft>
                <a:spcPts val="1000"/>
              </a:spcAft>
            </a:pPr>
            <a:r>
              <a:rPr lang="cs-CZ" dirty="0"/>
              <a:t>Poláček a </a:t>
            </a:r>
            <a:r>
              <a:rPr lang="cs-CZ" dirty="0" err="1"/>
              <a:t>Attl</a:t>
            </a:r>
            <a:r>
              <a:rPr lang="cs-CZ" dirty="0"/>
              <a:t> (2006) definují spin-</a:t>
            </a:r>
            <a:r>
              <a:rPr lang="cs-CZ" dirty="0" err="1"/>
              <a:t>off</a:t>
            </a:r>
            <a:r>
              <a:rPr lang="cs-CZ" dirty="0"/>
              <a:t> firmy (někdy najdeme spin-out), jako firmy, které rostou pomocí dlouhodobého nehmotného majetku vloženého v podobě kapitálu do nově vznikající společnosti (např. univerzitní know-how). </a:t>
            </a:r>
          </a:p>
          <a:p>
            <a:pPr algn="just">
              <a:lnSpc>
                <a:spcPct val="110000"/>
              </a:lnSpc>
              <a:spcAft>
                <a:spcPts val="1000"/>
              </a:spcAft>
            </a:pPr>
            <a:r>
              <a:rPr lang="cs-CZ" dirty="0" err="1"/>
              <a:t>Shane</a:t>
            </a:r>
            <a:r>
              <a:rPr lang="cs-CZ" dirty="0"/>
              <a:t> (2004) definuje spin-</a:t>
            </a:r>
            <a:r>
              <a:rPr lang="cs-CZ" dirty="0" err="1"/>
              <a:t>off</a:t>
            </a:r>
            <a:r>
              <a:rPr lang="cs-CZ" dirty="0"/>
              <a:t> firmy jako nově založené firmy, které částečně používají intelektuální kapitál, který pochází z určité univerzity. </a:t>
            </a:r>
            <a:r>
              <a:rPr lang="cs-CZ" dirty="0" err="1"/>
              <a:t>Kislingerová</a:t>
            </a:r>
            <a:r>
              <a:rPr lang="cs-CZ" dirty="0"/>
              <a:t> (2011) dělí spin-</a:t>
            </a:r>
            <a:r>
              <a:rPr lang="cs-CZ" dirty="0" err="1"/>
              <a:t>offy</a:t>
            </a:r>
            <a:r>
              <a:rPr lang="cs-CZ" dirty="0"/>
              <a:t> do dvou skupin:</a:t>
            </a:r>
          </a:p>
          <a:p>
            <a:pPr lvl="1" algn="just">
              <a:lnSpc>
                <a:spcPct val="110000"/>
              </a:lnSpc>
              <a:buFont typeface="Wingdings" panose="05000000000000000000" pitchFamily="2" charset="2"/>
              <a:buChar char="§"/>
            </a:pPr>
            <a:r>
              <a:rPr lang="cs-CZ" dirty="0"/>
              <a:t>Spin-</a:t>
            </a:r>
            <a:r>
              <a:rPr lang="cs-CZ" dirty="0" err="1"/>
              <a:t>offy</a:t>
            </a:r>
            <a:r>
              <a:rPr lang="cs-CZ" dirty="0"/>
              <a:t>, které tvoří akademičtí pracovníci vysoké školy, kteří jsou jejími zaměstnanci nebo studenty.</a:t>
            </a:r>
          </a:p>
          <a:p>
            <a:pPr lvl="1" algn="just">
              <a:lnSpc>
                <a:spcPct val="110000"/>
              </a:lnSpc>
              <a:spcAft>
                <a:spcPts val="1000"/>
              </a:spcAft>
              <a:buFont typeface="Wingdings" panose="05000000000000000000" pitchFamily="2" charset="2"/>
              <a:buChar char="§"/>
            </a:pPr>
            <a:r>
              <a:rPr lang="cs-CZ" dirty="0"/>
              <a:t>Spin-</a:t>
            </a:r>
            <a:r>
              <a:rPr lang="cs-CZ" dirty="0" err="1"/>
              <a:t>offy</a:t>
            </a:r>
            <a:r>
              <a:rPr lang="cs-CZ" dirty="0"/>
              <a:t>, které jsou tvořeny pracovníky, jež jsou absolventy vysoké školy. </a:t>
            </a:r>
          </a:p>
          <a:p>
            <a:pPr marL="0" indent="0">
              <a:buNone/>
            </a:pPr>
            <a:endParaRPr lang="cs-CZ" dirty="0"/>
          </a:p>
        </p:txBody>
      </p:sp>
    </p:spTree>
    <p:extLst>
      <p:ext uri="{BB962C8B-B14F-4D97-AF65-F5344CB8AC3E}">
        <p14:creationId xmlns:p14="http://schemas.microsoft.com/office/powerpoint/2010/main" val="2791358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1FC9A8-6B53-055C-7CA0-05EF7882BA05}"/>
              </a:ext>
            </a:extLst>
          </p:cNvPr>
          <p:cNvSpPr>
            <a:spLocks noGrp="1"/>
          </p:cNvSpPr>
          <p:nvPr>
            <p:ph type="ctrTitle"/>
          </p:nvPr>
        </p:nvSpPr>
        <p:spPr>
          <a:xfrm>
            <a:off x="326433" y="1417275"/>
            <a:ext cx="7886700" cy="2387600"/>
          </a:xfrm>
        </p:spPr>
        <p:txBody>
          <a:bodyPr/>
          <a:lstStyle/>
          <a:p>
            <a:pPr algn="ctr"/>
            <a:r>
              <a:rPr lang="cs-CZ" dirty="0"/>
              <a:t>TEST</a:t>
            </a:r>
            <a:br>
              <a:rPr lang="cs-CZ" dirty="0"/>
            </a:br>
            <a:r>
              <a:rPr lang="cs-CZ" sz="3200" dirty="0">
                <a:solidFill>
                  <a:schemeClr val="tx1"/>
                </a:solidFill>
              </a:rPr>
              <a:t>Jak se orientujete ve světě start-upů?</a:t>
            </a:r>
          </a:p>
        </p:txBody>
      </p:sp>
    </p:spTree>
    <p:extLst>
      <p:ext uri="{BB962C8B-B14F-4D97-AF65-F5344CB8AC3E}">
        <p14:creationId xmlns:p14="http://schemas.microsoft.com/office/powerpoint/2010/main" val="2518118063"/>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2" id="{42B34AD4-CC8C-42C8-A123-A24A28B23F52}" vid="{CAA84E04-F411-4E5F-9AFE-C1503F826B3B}"/>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50E3DCFD5F21B041B3AE0717B9A9367B" ma:contentTypeVersion="7" ma:contentTypeDescription="Vytvoří nový dokument" ma:contentTypeScope="" ma:versionID="56ca39c7ee08788db9c992f6ef8241aa">
  <xsd:schema xmlns:xsd="http://www.w3.org/2001/XMLSchema" xmlns:xs="http://www.w3.org/2001/XMLSchema" xmlns:p="http://schemas.microsoft.com/office/2006/metadata/properties" xmlns:ns2="e5af2723-ed53-4308-af2e-df55c807cb65" xmlns:ns3="8ecbcb86-b731-4611-b369-1887ab3d3c8c" targetNamespace="http://schemas.microsoft.com/office/2006/metadata/properties" ma:root="true" ma:fieldsID="de78ee9b524b3e3be75fd4b4ac60358f" ns2:_="" ns3:_="">
    <xsd:import namespace="e5af2723-ed53-4308-af2e-df55c807cb65"/>
    <xsd:import namespace="8ecbcb86-b731-4611-b369-1887ab3d3c8c"/>
    <xsd:element name="properties">
      <xsd:complexType>
        <xsd:sequence>
          <xsd:element name="documentManagement">
            <xsd:complexType>
              <xsd:all>
                <xsd:element ref="ns2:SharedWithUsers" minOccurs="0"/>
                <xsd:element ref="ns2:SharedWithDetails" minOccurs="0"/>
                <xsd:element ref="ns2:SharingHintHash" minOccurs="0"/>
                <xsd:element ref="ns2:LastSharedByUser" minOccurs="0"/>
                <xsd:element ref="ns2:LastSharedByTime"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af2723-ed53-4308-af2e-df55c807cb65" elementFormDefault="qualified">
    <xsd:import namespace="http://schemas.microsoft.com/office/2006/documentManagement/types"/>
    <xsd:import namespace="http://schemas.microsoft.com/office/infopath/2007/PartnerControls"/>
    <xsd:element name="SharedWithUsers" ma:index="8" nillable="true" ma:displayName="Sdílí se s"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dílené s podrobnostmi" ma:description="" ma:internalName="SharedWithDetails" ma:readOnly="true">
      <xsd:simpleType>
        <xsd:restriction base="dms:Note">
          <xsd:maxLength value="255"/>
        </xsd:restriction>
      </xsd:simpleType>
    </xsd:element>
    <xsd:element name="SharingHintHash" ma:index="10" nillable="true" ma:displayName="Hodnota hash upozornění na sdílení" ma:description="" ma:internalName="SharingHintHash" ma:readOnly="true">
      <xsd:simpleType>
        <xsd:restriction base="dms:Text"/>
      </xsd:simpleType>
    </xsd:element>
    <xsd:element name="LastSharedByUser" ma:index="11" nillable="true" ma:displayName="Naposledy sdílel(a)" ma:description="" ma:internalName="LastSharedByUser" ma:readOnly="true">
      <xsd:simpleType>
        <xsd:restriction base="dms:Note">
          <xsd:maxLength value="255"/>
        </xsd:restriction>
      </xsd:simpleType>
    </xsd:element>
    <xsd:element name="LastSharedByTime" ma:index="12" nillable="true" ma:displayName="Čas posledního sdílení"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8ecbcb86-b731-4611-b369-1887ab3d3c8c"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1A52299-0A53-4721-B31F-8FA30F217965}">
  <ds:schemaRefs>
    <ds:schemaRef ds:uri="http://schemas.microsoft.com/sharepoint/v3/contenttype/forms"/>
  </ds:schemaRefs>
</ds:datastoreItem>
</file>

<file path=customXml/itemProps2.xml><?xml version="1.0" encoding="utf-8"?>
<ds:datastoreItem xmlns:ds="http://schemas.openxmlformats.org/officeDocument/2006/customXml" ds:itemID="{73746FA2-5009-4FCE-A567-A7AC970534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5af2723-ed53-4308-af2e-df55c807cb65"/>
    <ds:schemaRef ds:uri="8ecbcb86-b731-4611-b369-1887ab3d3c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3CE2964-7F69-4E72-92D7-96CA5FB750D3}">
  <ds:schemaRefs>
    <ds:schemaRef ds:uri="http://schemas.microsoft.com/office/2006/metadata/properties"/>
    <ds:schemaRef ds:uri="http://schemas.openxmlformats.org/package/2006/metadata/core-properties"/>
    <ds:schemaRef ds:uri="http://schemas.microsoft.com/office/2006/documentManagement/types"/>
    <ds:schemaRef ds:uri="8ecbcb86-b731-4611-b369-1887ab3d3c8c"/>
    <ds:schemaRef ds:uri="http://purl.org/dc/dcmitype/"/>
    <ds:schemaRef ds:uri="http://purl.org/dc/elements/1.1/"/>
    <ds:schemaRef ds:uri="http://purl.org/dc/terms/"/>
    <ds:schemaRef ds:uri="e5af2723-ed53-4308-af2e-df55c807cb65"/>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MVŠO_sablona_ prezentace_4-3-CZ</Template>
  <TotalTime>15501</TotalTime>
  <Words>1520</Words>
  <Application>Microsoft Office PowerPoint</Application>
  <PresentationFormat>Předvádění na obrazovce (4:3)</PresentationFormat>
  <Paragraphs>98</Paragraphs>
  <Slides>15</Slides>
  <Notes>9</Notes>
  <HiddenSlides>0</HiddenSlides>
  <MMClips>0</MMClips>
  <ScaleCrop>false</ScaleCrop>
  <HeadingPairs>
    <vt:vector size="6" baseType="variant">
      <vt:variant>
        <vt:lpstr>Použitá písma</vt:lpstr>
      </vt:variant>
      <vt:variant>
        <vt:i4>9</vt:i4>
      </vt:variant>
      <vt:variant>
        <vt:lpstr>Motiv</vt:lpstr>
      </vt:variant>
      <vt:variant>
        <vt:i4>1</vt:i4>
      </vt:variant>
      <vt:variant>
        <vt:lpstr>Nadpisy snímků</vt:lpstr>
      </vt:variant>
      <vt:variant>
        <vt:i4>15</vt:i4>
      </vt:variant>
    </vt:vector>
  </HeadingPairs>
  <TitlesOfParts>
    <vt:vector size="25" baseType="lpstr">
      <vt:lpstr>Arial</vt:lpstr>
      <vt:lpstr>Bitter Bold</vt:lpstr>
      <vt:lpstr>Bitter Regular</vt:lpstr>
      <vt:lpstr>Calibri</vt:lpstr>
      <vt:lpstr>Calibri Light</vt:lpstr>
      <vt:lpstr>Inter</vt:lpstr>
      <vt:lpstr>Martel</vt:lpstr>
      <vt:lpstr>Times New Roman</vt:lpstr>
      <vt:lpstr>Wingdings</vt:lpstr>
      <vt:lpstr>Motiv Office</vt:lpstr>
      <vt:lpstr>Start-up</vt:lpstr>
      <vt:lpstr>OBSAH</vt:lpstr>
      <vt:lpstr>1. Uvedení do problematiky předmětu</vt:lpstr>
      <vt:lpstr>Prezentace aplikace PowerPoint</vt:lpstr>
      <vt:lpstr>Ukončení předmětu</vt:lpstr>
      <vt:lpstr>2. Start-up </vt:lpstr>
      <vt:lpstr>Prezentace aplikace PowerPoint</vt:lpstr>
      <vt:lpstr>2.2 Vymezení Spin-off firmy</vt:lpstr>
      <vt:lpstr>TEST Jak se orientujete ve světě start-upů?</vt:lpstr>
      <vt:lpstr>3. Start-upovské prostředí v ČR</vt:lpstr>
      <vt:lpstr>3. Start-upovské prostředí v ČR</vt:lpstr>
      <vt:lpstr>3. Start-upovské prostředí v ČR</vt:lpstr>
      <vt:lpstr>3. Start-upovské prostředí v ČR</vt:lpstr>
      <vt:lpstr>Prezentace aplikace PowerPoint</vt:lpstr>
      <vt:lpstr>3. Start-upovské prostředí v ČR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Podnikové finance II</dc:title>
  <dc:creator>Peterková Jindra</dc:creator>
  <cp:lastModifiedBy>Volfová Veronika</cp:lastModifiedBy>
  <cp:revision>165</cp:revision>
  <cp:lastPrinted>2021-02-08T18:32:20Z</cp:lastPrinted>
  <dcterms:created xsi:type="dcterms:W3CDTF">2020-09-10T07:22:32Z</dcterms:created>
  <dcterms:modified xsi:type="dcterms:W3CDTF">2024-11-08T08:37:39Z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0x01010050E3DCFD5F21B041B3AE0717B9A9367B</vt:lpwstr>
  </property>
</Properties>
</file>