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264" r:id="rId4"/>
    <p:sldId id="266" r:id="rId5"/>
    <p:sldId id="267" r:id="rId6"/>
    <p:sldId id="268" r:id="rId7"/>
    <p:sldId id="269" r:id="rId8"/>
    <p:sldId id="265" r:id="rId9"/>
    <p:sldId id="261" r:id="rId10"/>
  </p:sldIdLst>
  <p:sldSz cx="9144000" cy="6858000" type="screen4x3"/>
  <p:notesSz cx="9928225" cy="67976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12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A09BB-5A47-43AC-96B3-A21A155AF4B1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3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697" y="6456613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AA3D4-73EB-4034-88FC-4E409C142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8183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4302231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623697" y="0"/>
            <a:ext cx="4302231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456612"/>
            <a:ext cx="4302231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834" y="2400371"/>
            <a:ext cx="11494678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21375" y="379413"/>
            <a:ext cx="2525713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0308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834" y="2400371"/>
            <a:ext cx="11494678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21375" y="379413"/>
            <a:ext cx="2525713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04471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834" y="2400371"/>
            <a:ext cx="11494678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21375" y="379413"/>
            <a:ext cx="2525713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1212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834" y="2400371"/>
            <a:ext cx="11494678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21375" y="379413"/>
            <a:ext cx="2525713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3008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834" y="2400371"/>
            <a:ext cx="11494678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21375" y="379413"/>
            <a:ext cx="2525713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89276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834" y="2400371"/>
            <a:ext cx="11494678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21375" y="379413"/>
            <a:ext cx="2525713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5234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1436834" y="2400371"/>
            <a:ext cx="11494678" cy="227403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921375" y="379413"/>
            <a:ext cx="2525713" cy="1893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10479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Strategický management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YSM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Úvodní informace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516566"/>
            <a:ext cx="8229600" cy="4609597"/>
          </a:xfrm>
        </p:spPr>
        <p:txBody>
          <a:bodyPr>
            <a:normAutofit fontScale="92500" lnSpcReduction="20000"/>
          </a:bodyPr>
          <a:lstStyle/>
          <a:p>
            <a:pPr marL="342900" lvl="0">
              <a:spcBef>
                <a:spcPts val="0"/>
              </a:spcBef>
              <a:buSzPts val="3200"/>
            </a:pPr>
            <a:r>
              <a:rPr lang="cs-CZ" b="1" dirty="0"/>
              <a:t>Ústav</a:t>
            </a:r>
            <a:r>
              <a:rPr lang="cs-CZ" b="1"/>
              <a:t>: UEHR</a:t>
            </a:r>
            <a:endParaRPr lang="cs-CZ" b="1" dirty="0"/>
          </a:p>
          <a:p>
            <a:pPr marL="800100" lvl="1">
              <a:spcBef>
                <a:spcPts val="0"/>
              </a:spcBef>
              <a:buSzPts val="3200"/>
            </a:pPr>
            <a:r>
              <a:rPr lang="cs-CZ" dirty="0"/>
              <a:t>Ústav ekonomie a hospodářství regionu.</a:t>
            </a:r>
          </a:p>
          <a:p>
            <a:pPr marL="342900" lvl="0">
              <a:spcBef>
                <a:spcPts val="640"/>
              </a:spcBef>
              <a:buSzPts val="3200"/>
            </a:pPr>
            <a:r>
              <a:rPr lang="cs-CZ" b="1" dirty="0"/>
              <a:t>Kontakt:</a:t>
            </a:r>
          </a:p>
          <a:p>
            <a:pPr marL="800100" lvl="1">
              <a:spcBef>
                <a:spcPts val="640"/>
              </a:spcBef>
              <a:buSzPts val="3200"/>
            </a:pPr>
            <a:r>
              <a:rPr lang="cs-CZ" dirty="0"/>
              <a:t>přes e-mail.</a:t>
            </a:r>
          </a:p>
          <a:p>
            <a:pPr marL="342900" lvl="0">
              <a:spcBef>
                <a:spcPts val="640"/>
              </a:spcBef>
              <a:buSzPts val="3200"/>
            </a:pPr>
            <a:r>
              <a:rPr lang="cs-CZ" b="1" dirty="0"/>
              <a:t>Konzultační hodiny: </a:t>
            </a:r>
          </a:p>
          <a:p>
            <a:pPr marL="800100" lvl="1">
              <a:spcBef>
                <a:spcPts val="640"/>
              </a:spcBef>
              <a:buSzPts val="3200"/>
            </a:pPr>
            <a:r>
              <a:rPr lang="cs-CZ" dirty="0"/>
              <a:t>Středa: </a:t>
            </a:r>
            <a:r>
              <a:rPr lang="pl-PL" dirty="0"/>
              <a:t>09:00 - 10:00 a následně od 14:00 - 15:00 (dle dohody - e-mailem) K2 - 224.</a:t>
            </a:r>
          </a:p>
          <a:p>
            <a:pPr marL="800100" lvl="1">
              <a:spcBef>
                <a:spcPts val="640"/>
              </a:spcBef>
              <a:buSzPts val="3200"/>
            </a:pPr>
            <a:r>
              <a:rPr lang="cs-CZ" dirty="0"/>
              <a:t>Čtvrtek: 09:00 - 10:00 (dle dohody - e-mailem) K2 - 224.</a:t>
            </a:r>
          </a:p>
          <a:p>
            <a:pPr marL="342900" lvl="0">
              <a:spcBef>
                <a:spcPts val="640"/>
              </a:spcBef>
              <a:buSzPts val="3200"/>
            </a:pPr>
            <a:r>
              <a:rPr lang="cs-CZ" dirty="0"/>
              <a:t>Veškeré informace budou poslány přes </a:t>
            </a:r>
            <a:r>
              <a:rPr lang="cs-CZ" b="1" dirty="0"/>
              <a:t>hromadnou korespondenci.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2900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Úvodní informace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516566"/>
            <a:ext cx="8229600" cy="4609597"/>
          </a:xfrm>
        </p:spPr>
        <p:txBody>
          <a:bodyPr>
            <a:normAutofit/>
          </a:bodyPr>
          <a:lstStyle/>
          <a:p>
            <a:pPr marL="342900" lvl="0">
              <a:spcBef>
                <a:spcPts val="0"/>
              </a:spcBef>
              <a:buSzPts val="3200"/>
            </a:pPr>
            <a:r>
              <a:rPr lang="cs-CZ" b="1" dirty="0"/>
              <a:t>Metody hodnocení:</a:t>
            </a:r>
            <a:endParaRPr lang="cs-CZ" dirty="0"/>
          </a:p>
          <a:p>
            <a:pPr marL="742950" lvl="1" indent="-285750">
              <a:spcBef>
                <a:spcPts val="560"/>
              </a:spcBef>
              <a:buSzPts val="2800"/>
            </a:pPr>
            <a:r>
              <a:rPr lang="cs-CZ" b="1" dirty="0"/>
              <a:t>Zápočet:</a:t>
            </a:r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dirty="0"/>
              <a:t>Zápočet: 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/>
              <a:t>účast na tutoriálech, zpracování případové studie.</a:t>
            </a:r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dirty="0"/>
              <a:t>Zkouška: 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/>
              <a:t>písemná zkouška přes IS MVŠO.</a:t>
            </a:r>
            <a:endParaRPr lang="cs-CZ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00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Úvodní informace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516566"/>
            <a:ext cx="8229600" cy="4609597"/>
          </a:xfrm>
        </p:spPr>
        <p:txBody>
          <a:bodyPr>
            <a:normAutofit/>
          </a:bodyPr>
          <a:lstStyle/>
          <a:p>
            <a:pPr lvl="1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b="1" dirty="0"/>
              <a:t>Zápočet:</a:t>
            </a:r>
          </a:p>
          <a:p>
            <a:pPr lvl="2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</a:rPr>
              <a:t>Účast na tutoriálech;</a:t>
            </a:r>
          </a:p>
          <a:p>
            <a:pPr lvl="3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</a:rPr>
              <a:t>Požadovaná docházka 2/3 na tutoriálech.</a:t>
            </a:r>
          </a:p>
          <a:p>
            <a:pPr lvl="2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</a:rPr>
              <a:t>Zpracování případové studie;</a:t>
            </a:r>
          </a:p>
          <a:p>
            <a:pPr lvl="3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</a:rPr>
              <a:t>Formou prezentace samostatně nebo ve skupině;</a:t>
            </a:r>
          </a:p>
          <a:p>
            <a:pPr lvl="3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</a:rPr>
              <a:t>Prezentace proběhnou ke konci semestru na tutoriálu 13. 12. 2024.</a:t>
            </a:r>
          </a:p>
        </p:txBody>
      </p:sp>
    </p:spTree>
    <p:extLst>
      <p:ext uri="{BB962C8B-B14F-4D97-AF65-F5344CB8AC3E}">
        <p14:creationId xmlns:p14="http://schemas.microsoft.com/office/powerpoint/2010/main" val="1272365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Úvodní informace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0" y="1438508"/>
            <a:ext cx="8920976" cy="4901908"/>
          </a:xfrm>
        </p:spPr>
        <p:txBody>
          <a:bodyPr>
            <a:normAutofit fontScale="92500" lnSpcReduction="10000"/>
          </a:bodyPr>
          <a:lstStyle/>
          <a:p>
            <a:pPr lvl="2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</a:rPr>
              <a:t>Zpracování případové studie;</a:t>
            </a:r>
          </a:p>
          <a:p>
            <a:pPr lvl="3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000000"/>
                </a:solidFill>
              </a:rPr>
              <a:t>Studenti si vyberou střední/velkou firmu (tuzemskou/mezinárodní);</a:t>
            </a:r>
          </a:p>
          <a:p>
            <a:pPr lvl="3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000000"/>
                </a:solidFill>
              </a:rPr>
              <a:t>Prezentace bude obsahovat následující náležitosti:</a:t>
            </a:r>
          </a:p>
          <a:p>
            <a:pPr lvl="4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</a:rPr>
              <a:t>Úvod, představení společnosti;</a:t>
            </a:r>
          </a:p>
          <a:p>
            <a:pPr lvl="4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</a:rPr>
              <a:t>Čím se firma/organizace zabývá;</a:t>
            </a:r>
          </a:p>
          <a:p>
            <a:pPr lvl="4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/>
              <a:t>PESTLE analýza;</a:t>
            </a:r>
          </a:p>
          <a:p>
            <a:pPr lvl="4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/>
              <a:t>PORTERUV MODEL 5 sil;</a:t>
            </a:r>
          </a:p>
          <a:p>
            <a:pPr lvl="4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/>
              <a:t>SWOT analýza;</a:t>
            </a:r>
          </a:p>
          <a:p>
            <a:pPr lvl="5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/>
              <a:t>Plus/mínus matice SWOT, matice modelových strategií, IFE a EFE matice;</a:t>
            </a:r>
          </a:p>
          <a:p>
            <a:pPr lvl="4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/>
              <a:t>4C nebo 7S;</a:t>
            </a:r>
          </a:p>
          <a:p>
            <a:pPr lvl="4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/>
              <a:t>Doporučení;</a:t>
            </a:r>
          </a:p>
          <a:p>
            <a:pPr lvl="4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/>
              <a:t>Závěr.</a:t>
            </a:r>
          </a:p>
        </p:txBody>
      </p:sp>
    </p:spTree>
    <p:extLst>
      <p:ext uri="{BB962C8B-B14F-4D97-AF65-F5344CB8AC3E}">
        <p14:creationId xmlns:p14="http://schemas.microsoft.com/office/powerpoint/2010/main" val="2784535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Úvodní informace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516566"/>
            <a:ext cx="8463776" cy="4928839"/>
          </a:xfrm>
        </p:spPr>
        <p:txBody>
          <a:bodyPr>
            <a:normAutofit/>
          </a:bodyPr>
          <a:lstStyle/>
          <a:p>
            <a:pPr lvl="2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</a:rPr>
              <a:t>Zpracování případové studie;</a:t>
            </a:r>
          </a:p>
          <a:p>
            <a:pPr lvl="3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000000"/>
                </a:solidFill>
              </a:rPr>
              <a:t>Délka prezentace bude 10 – 15 minut </a:t>
            </a:r>
          </a:p>
          <a:p>
            <a:pPr lvl="3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000000"/>
                </a:solidFill>
              </a:rPr>
              <a:t>Lze využít šablonu prezentace MVŠO, ale i svoji libovolnou;</a:t>
            </a:r>
            <a:r>
              <a:rPr lang="cs-CZ" sz="2200" b="1" dirty="0">
                <a:solidFill>
                  <a:srgbClr val="C00000"/>
                </a:solidFill>
              </a:rPr>
              <a:t> </a:t>
            </a:r>
          </a:p>
          <a:p>
            <a:pPr lvl="3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rgbClr val="C00000"/>
                </a:solidFill>
              </a:rPr>
              <a:t>Číslování slajdů!</a:t>
            </a:r>
          </a:p>
          <a:p>
            <a:pPr lvl="4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endParaRPr lang="cs-CZ" dirty="0">
              <a:solidFill>
                <a:srgbClr val="000000"/>
              </a:solidFill>
            </a:endParaRPr>
          </a:p>
          <a:p>
            <a:pPr lvl="4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endParaRPr lang="cs-CZ" dirty="0">
              <a:solidFill>
                <a:srgbClr val="000000"/>
              </a:solidFill>
            </a:endParaRPr>
          </a:p>
          <a:p>
            <a:pPr lvl="3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467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Úvodní informace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349298"/>
            <a:ext cx="8463776" cy="5096107"/>
          </a:xfrm>
        </p:spPr>
        <p:txBody>
          <a:bodyPr>
            <a:normAutofit lnSpcReduction="10000"/>
          </a:bodyPr>
          <a:lstStyle/>
          <a:p>
            <a:pPr marL="1200150" lvl="2" indent="-285750">
              <a:spcBef>
                <a:spcPts val="560"/>
              </a:spcBef>
              <a:buSzPts val="2800"/>
            </a:pPr>
            <a:r>
              <a:rPr lang="cs-CZ" b="1" dirty="0"/>
              <a:t>Zkouška: 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/>
              <a:t>Písemná zkouška přes IS MVŠO;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Termín testu bude v zápočtovém týdnu (16. 12. – 20. 12.);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Test bude obsahovat 30 otázek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abc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– jedna odpověď správně z probírané látky na přednáškách;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Jedna otázka správně = jeden bod;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Celkem lze získat 30 bodů;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Známky:</a:t>
            </a:r>
          </a:p>
          <a:p>
            <a:pPr marL="2114550" lvl="4" indent="-285750">
              <a:spcBef>
                <a:spcPts val="560"/>
              </a:spcBef>
              <a:buSzPts val="2800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1 =&gt; 30 – 27 bodů;</a:t>
            </a:r>
          </a:p>
          <a:p>
            <a:pPr marL="2114550" lvl="4" indent="-285750">
              <a:spcBef>
                <a:spcPts val="560"/>
              </a:spcBef>
              <a:buSzPts val="2800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2 =&gt; 26 – 23 bodů;</a:t>
            </a:r>
          </a:p>
          <a:p>
            <a:pPr marL="2114550" lvl="4" indent="-285750">
              <a:spcBef>
                <a:spcPts val="560"/>
              </a:spcBef>
              <a:buSzPts val="2800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3 =&gt; 22 – 16 bodů;</a:t>
            </a:r>
          </a:p>
          <a:p>
            <a:pPr marL="2114550" lvl="4" indent="-285750">
              <a:spcBef>
                <a:spcPts val="560"/>
              </a:spcBef>
              <a:buSzPts val="2800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4 =&gt; 15 a méně bodů.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Pokud bude mít student 15 a méně bodů lze realizovat opravný test v lednu/únoru.</a:t>
            </a:r>
          </a:p>
        </p:txBody>
      </p:sp>
    </p:spTree>
    <p:extLst>
      <p:ext uri="{BB962C8B-B14F-4D97-AF65-F5344CB8AC3E}">
        <p14:creationId xmlns:p14="http://schemas.microsoft.com/office/powerpoint/2010/main" val="632195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Úvodní informace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393902"/>
            <a:ext cx="8229600" cy="4732261"/>
          </a:xfrm>
        </p:spPr>
        <p:txBody>
          <a:bodyPr>
            <a:normAutofit fontScale="55000" lnSpcReduction="20000"/>
          </a:bodyPr>
          <a:lstStyle/>
          <a:p>
            <a:pPr marL="0" lvl="0" indent="0" algn="ctr">
              <a:spcBef>
                <a:spcPts val="0"/>
              </a:spcBef>
              <a:buSzPts val="3200"/>
              <a:buNone/>
            </a:pPr>
            <a:r>
              <a:rPr lang="cs-CZ" sz="4400" b="1" dirty="0"/>
              <a:t>Témata na tutoriálech:</a:t>
            </a:r>
          </a:p>
          <a:p>
            <a:pPr marL="0" lvl="0" indent="0">
              <a:spcBef>
                <a:spcPts val="0"/>
              </a:spcBef>
              <a:buSzPts val="3200"/>
              <a:buNone/>
            </a:pPr>
            <a:endParaRPr lang="cs-CZ" sz="3400" b="1" dirty="0"/>
          </a:p>
          <a:p>
            <a:pPr marL="457200" lvl="1" indent="0">
              <a:spcBef>
                <a:spcPts val="0"/>
              </a:spcBef>
              <a:buSzPts val="3200"/>
              <a:buNone/>
            </a:pPr>
            <a:r>
              <a:rPr lang="cs-CZ" sz="3400" dirty="0"/>
              <a:t>1.Úvod do studia – pojem strategie a strategické řízení organizace. </a:t>
            </a:r>
          </a:p>
          <a:p>
            <a:pPr marL="457200" lvl="1" indent="0">
              <a:spcBef>
                <a:spcPts val="0"/>
              </a:spcBef>
              <a:buSzPts val="3200"/>
              <a:buNone/>
            </a:pPr>
            <a:r>
              <a:rPr lang="cs-CZ" sz="3400" dirty="0"/>
              <a:t>2.Proces strategického managementu – srovnání s ostatními úrovněmi řízení, principy strategického myšlení. </a:t>
            </a:r>
          </a:p>
          <a:p>
            <a:pPr marL="457200" lvl="1" indent="0">
              <a:spcBef>
                <a:spcPts val="0"/>
              </a:spcBef>
              <a:buSzPts val="3200"/>
              <a:buNone/>
            </a:pPr>
            <a:r>
              <a:rPr lang="cs-CZ" sz="3400" dirty="0"/>
              <a:t>3.Strategická analýza vnějšího okolí – charakteristika vnějšího okolí, základní tendence. </a:t>
            </a:r>
          </a:p>
          <a:p>
            <a:pPr marL="457200" lvl="1" indent="0">
              <a:spcBef>
                <a:spcPts val="0"/>
              </a:spcBef>
              <a:buSzPts val="3200"/>
              <a:buNone/>
            </a:pPr>
            <a:r>
              <a:rPr lang="cs-CZ" sz="3400" dirty="0"/>
              <a:t>4.Strategická analýza vnějšího okolí – analytické metody. </a:t>
            </a:r>
          </a:p>
          <a:p>
            <a:pPr marL="457200" lvl="1" indent="0">
              <a:spcBef>
                <a:spcPts val="0"/>
              </a:spcBef>
              <a:buSzPts val="3200"/>
              <a:buNone/>
            </a:pPr>
            <a:r>
              <a:rPr lang="cs-CZ" sz="3400" dirty="0"/>
              <a:t>5.Strategická analýza vnitřního prostředí – faktory vnitropodnikové analýzy, analytické metody. </a:t>
            </a:r>
          </a:p>
          <a:p>
            <a:pPr marL="457200" lvl="1" indent="0">
              <a:spcBef>
                <a:spcPts val="0"/>
              </a:spcBef>
              <a:buSzPts val="3200"/>
              <a:buNone/>
            </a:pPr>
            <a:r>
              <a:rPr lang="cs-CZ" sz="3400" dirty="0"/>
              <a:t>6.Strategická analýza – vyhodnocení – SWOT analýza, výstupy, hodnocení. 7.Formulace strategického cíle – vlastnosti cíle, </a:t>
            </a:r>
            <a:r>
              <a:rPr lang="cs-CZ" sz="3400" dirty="0" err="1"/>
              <a:t>stakeholders</a:t>
            </a:r>
            <a:r>
              <a:rPr lang="cs-CZ" sz="3400" dirty="0"/>
              <a:t>, pravidlo SMART, obsah a struktura strategie – pojem a obsah strategie, základní úkoly strategie, strategické operace. </a:t>
            </a:r>
          </a:p>
          <a:p>
            <a:pPr marL="457200" lvl="1" indent="0">
              <a:spcBef>
                <a:spcPts val="0"/>
              </a:spcBef>
              <a:buSzPts val="3200"/>
              <a:buNone/>
            </a:pPr>
            <a:r>
              <a:rPr lang="cs-CZ" sz="3400" dirty="0"/>
              <a:t>8.Business modely. </a:t>
            </a:r>
          </a:p>
          <a:p>
            <a:pPr marL="457200" lvl="1" indent="0">
              <a:spcBef>
                <a:spcPts val="0"/>
              </a:spcBef>
              <a:buSzPts val="3200"/>
              <a:buNone/>
            </a:pPr>
            <a:r>
              <a:rPr lang="cs-CZ" sz="3400" dirty="0"/>
              <a:t>9.Nové formy business modelů – případové studie business modelů. 10.Formulace konkurenční výhody. </a:t>
            </a:r>
          </a:p>
          <a:p>
            <a:pPr marL="457200" lvl="1" indent="0">
              <a:spcBef>
                <a:spcPts val="0"/>
              </a:spcBef>
              <a:buSzPts val="3200"/>
              <a:buNone/>
            </a:pPr>
            <a:r>
              <a:rPr lang="cs-CZ" sz="3400" dirty="0"/>
              <a:t>11.Implementace strategie. </a:t>
            </a:r>
          </a:p>
          <a:p>
            <a:pPr marL="457200" lvl="1" indent="0">
              <a:spcBef>
                <a:spcPts val="0"/>
              </a:spcBef>
              <a:buSzPts val="3200"/>
              <a:buNone/>
            </a:pPr>
            <a:r>
              <a:rPr lang="cs-CZ" sz="3400" dirty="0"/>
              <a:t>12.Závěrečná případová studie.</a:t>
            </a:r>
            <a:endParaRPr lang="cs-CZ" sz="2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323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509</Words>
  <Application>Microsoft Office PowerPoint</Application>
  <PresentationFormat>Předvádění na obrazovce (4:3)</PresentationFormat>
  <Paragraphs>81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Strategický management YSM</vt:lpstr>
      <vt:lpstr>Úvodní informace</vt:lpstr>
      <vt:lpstr>Úvodní informace</vt:lpstr>
      <vt:lpstr>Úvodní informace</vt:lpstr>
      <vt:lpstr>Úvodní informace</vt:lpstr>
      <vt:lpstr>Úvodní informace</vt:lpstr>
      <vt:lpstr>Úvodní informace</vt:lpstr>
      <vt:lpstr>Úvodní informace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17</cp:revision>
  <cp:lastPrinted>2024-09-22T15:08:10Z</cp:lastPrinted>
  <dcterms:modified xsi:type="dcterms:W3CDTF">2024-10-10T05:26:30Z</dcterms:modified>
</cp:coreProperties>
</file>