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7"/>
  </p:notesMasterIdLst>
  <p:sldIdLst>
    <p:sldId id="256" r:id="rId2"/>
    <p:sldId id="513" r:id="rId3"/>
    <p:sldId id="257" r:id="rId4"/>
    <p:sldId id="281" r:id="rId5"/>
    <p:sldId id="282" r:id="rId6"/>
    <p:sldId id="283" r:id="rId7"/>
    <p:sldId id="284" r:id="rId8"/>
    <p:sldId id="294" r:id="rId9"/>
    <p:sldId id="295" r:id="rId10"/>
    <p:sldId id="29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75" r:id="rId22"/>
    <p:sldId id="342" r:id="rId23"/>
    <p:sldId id="344" r:id="rId24"/>
    <p:sldId id="277" r:id="rId25"/>
    <p:sldId id="278" r:id="rId26"/>
    <p:sldId id="279" r:id="rId27"/>
    <p:sldId id="280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66" r:id="rId43"/>
    <p:sldId id="367" r:id="rId44"/>
    <p:sldId id="368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4" r:id="rId64"/>
    <p:sldId id="395" r:id="rId65"/>
    <p:sldId id="329" r:id="rId66"/>
    <p:sldId id="396" r:id="rId67"/>
    <p:sldId id="397" r:id="rId68"/>
    <p:sldId id="398" r:id="rId69"/>
    <p:sldId id="332" r:id="rId70"/>
    <p:sldId id="333" r:id="rId71"/>
    <p:sldId id="399" r:id="rId72"/>
    <p:sldId id="335" r:id="rId73"/>
    <p:sldId id="336" r:id="rId74"/>
    <p:sldId id="400" r:id="rId75"/>
    <p:sldId id="401" r:id="rId76"/>
    <p:sldId id="402" r:id="rId77"/>
    <p:sldId id="403" r:id="rId78"/>
    <p:sldId id="404" r:id="rId79"/>
    <p:sldId id="405" r:id="rId80"/>
    <p:sldId id="406" r:id="rId81"/>
    <p:sldId id="343" r:id="rId82"/>
    <p:sldId id="407" r:id="rId83"/>
    <p:sldId id="408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416" r:id="rId92"/>
    <p:sldId id="417" r:id="rId93"/>
    <p:sldId id="418" r:id="rId94"/>
    <p:sldId id="419" r:id="rId95"/>
    <p:sldId id="359" r:id="rId96"/>
    <p:sldId id="360" r:id="rId97"/>
    <p:sldId id="361" r:id="rId98"/>
    <p:sldId id="362" r:id="rId99"/>
    <p:sldId id="363" r:id="rId100"/>
    <p:sldId id="476" r:id="rId101"/>
    <p:sldId id="422" r:id="rId102"/>
    <p:sldId id="423" r:id="rId103"/>
    <p:sldId id="424" r:id="rId104"/>
    <p:sldId id="425" r:id="rId105"/>
    <p:sldId id="426" r:id="rId106"/>
    <p:sldId id="427" r:id="rId107"/>
    <p:sldId id="428" r:id="rId108"/>
    <p:sldId id="429" r:id="rId109"/>
    <p:sldId id="430" r:id="rId110"/>
    <p:sldId id="431" r:id="rId111"/>
    <p:sldId id="432" r:id="rId112"/>
    <p:sldId id="433" r:id="rId113"/>
    <p:sldId id="434" r:id="rId114"/>
    <p:sldId id="435" r:id="rId115"/>
    <p:sldId id="436" r:id="rId116"/>
    <p:sldId id="437" r:id="rId117"/>
    <p:sldId id="438" r:id="rId118"/>
    <p:sldId id="439" r:id="rId119"/>
    <p:sldId id="440" r:id="rId120"/>
    <p:sldId id="441" r:id="rId121"/>
    <p:sldId id="442" r:id="rId122"/>
    <p:sldId id="443" r:id="rId123"/>
    <p:sldId id="444" r:id="rId124"/>
    <p:sldId id="445" r:id="rId125"/>
    <p:sldId id="458" r:id="rId126"/>
    <p:sldId id="459" r:id="rId127"/>
    <p:sldId id="460" r:id="rId128"/>
    <p:sldId id="461" r:id="rId129"/>
    <p:sldId id="462" r:id="rId130"/>
    <p:sldId id="463" r:id="rId131"/>
    <p:sldId id="464" r:id="rId132"/>
    <p:sldId id="465" r:id="rId133"/>
    <p:sldId id="466" r:id="rId134"/>
    <p:sldId id="467" r:id="rId135"/>
    <p:sldId id="468" r:id="rId136"/>
    <p:sldId id="469" r:id="rId137"/>
    <p:sldId id="470" r:id="rId138"/>
    <p:sldId id="471" r:id="rId139"/>
    <p:sldId id="472" r:id="rId140"/>
    <p:sldId id="473" r:id="rId141"/>
    <p:sldId id="474" r:id="rId142"/>
    <p:sldId id="477" r:id="rId143"/>
    <p:sldId id="479" r:id="rId144"/>
    <p:sldId id="480" r:id="rId145"/>
    <p:sldId id="481" r:id="rId146"/>
    <p:sldId id="482" r:id="rId147"/>
    <p:sldId id="483" r:id="rId148"/>
    <p:sldId id="484" r:id="rId149"/>
    <p:sldId id="485" r:id="rId150"/>
    <p:sldId id="486" r:id="rId151"/>
    <p:sldId id="487" r:id="rId152"/>
    <p:sldId id="488" r:id="rId153"/>
    <p:sldId id="489" r:id="rId154"/>
    <p:sldId id="502" r:id="rId155"/>
    <p:sldId id="503" r:id="rId156"/>
    <p:sldId id="504" r:id="rId157"/>
    <p:sldId id="505" r:id="rId158"/>
    <p:sldId id="506" r:id="rId159"/>
    <p:sldId id="507" r:id="rId160"/>
    <p:sldId id="508" r:id="rId161"/>
    <p:sldId id="509" r:id="rId162"/>
    <p:sldId id="510" r:id="rId163"/>
    <p:sldId id="511" r:id="rId164"/>
    <p:sldId id="512" r:id="rId165"/>
    <p:sldId id="490" r:id="rId166"/>
    <p:sldId id="491" r:id="rId167"/>
    <p:sldId id="492" r:id="rId168"/>
    <p:sldId id="493" r:id="rId169"/>
    <p:sldId id="494" r:id="rId170"/>
    <p:sldId id="495" r:id="rId171"/>
    <p:sldId id="496" r:id="rId172"/>
    <p:sldId id="497" r:id="rId173"/>
    <p:sldId id="498" r:id="rId174"/>
    <p:sldId id="499" r:id="rId175"/>
    <p:sldId id="501" r:id="rId17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3808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6457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75866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57264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19205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0011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5294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77791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82104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3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71216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56035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4411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9560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13430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38901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2909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68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5248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78155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71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1816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84432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11785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39986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5201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23183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78693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62562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83307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2335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41899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46553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41646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04552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98644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60943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09341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95542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00891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78360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23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0938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85497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92737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81878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55476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9548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43602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8638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31666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50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96125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5109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6289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0085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8477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800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55100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55090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57833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40206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71642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73186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080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763692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970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38837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23221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319090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84930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898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360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77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338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496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81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93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973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384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068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2492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73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845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893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095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388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297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919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600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05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763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4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769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201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518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470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016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9094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5960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8408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63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0291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25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9230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03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8584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32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0786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4045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3864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2553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647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0483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69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4252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8480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7528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512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4586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8558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2322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8143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1894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38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6625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3792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0716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2585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2303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6956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783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0782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7641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3525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18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0134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3497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4264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69478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2931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8611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5984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4616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52739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0793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23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15055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9833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3425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59947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02431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320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1283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50654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5514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741353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75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1305"/>
            <a:ext cx="8704800" cy="35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YSM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1. Tutoriál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22. 11. 2024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Cíle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Specifický</a:t>
            </a:r>
            <a:r>
              <a:rPr lang="cs-CZ" sz="1800" dirty="0"/>
              <a:t>: každý ve firmě mu musí rozumět a musí stimulovat k dosažení co nejlepších výsledků;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Měřitelný</a:t>
            </a:r>
            <a:r>
              <a:rPr lang="cs-CZ" sz="1800" dirty="0"/>
              <a:t>: dosažení cíle musí být měřitelné;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Akceptovatelný</a:t>
            </a:r>
            <a:r>
              <a:rPr lang="cs-CZ" sz="1800" dirty="0"/>
              <a:t>: cíl musí být akceptovatelný ze strany těch, kteří ho budou plnit;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Realistický</a:t>
            </a:r>
            <a:r>
              <a:rPr lang="cs-CZ" sz="1800" dirty="0"/>
              <a:t>: cíl musí být dosažitelný;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Terminovaný</a:t>
            </a:r>
            <a:r>
              <a:rPr lang="cs-CZ" sz="1800" dirty="0"/>
              <a:t>: musí být stanoven termín dokončení cíle.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0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1305"/>
            <a:ext cx="8704800" cy="35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YSM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err="1">
                <a:solidFill>
                  <a:srgbClr val="D10202"/>
                </a:solidFill>
              </a:rPr>
              <a:t>Porterův</a:t>
            </a:r>
            <a:r>
              <a:rPr lang="cs-CZ" b="1" dirty="0">
                <a:solidFill>
                  <a:srgbClr val="D10202"/>
                </a:solidFill>
              </a:rPr>
              <a:t> model pěti sil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22. </a:t>
            </a:r>
            <a:r>
              <a:rPr lang="cs-CZ" sz="1800" b="1" dirty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Olomouc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21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Jedná se o </a:t>
            </a:r>
            <a:r>
              <a:rPr lang="cs-CZ" b="1" dirty="0"/>
              <a:t>odvětví</a:t>
            </a:r>
            <a:r>
              <a:rPr lang="cs-CZ" dirty="0"/>
              <a:t>, ve kterém firma podniká;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Mikrookolí zahrnuje: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okolnosti,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vlivy a situace, které firma svými aktivitami může významně ovlivnit.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Jedním z nejzákladnějších a nejvýznamnějších nástrojů pro analýzu konkurenčního prostředí firmy a jejího strategického řízení je </a:t>
            </a:r>
            <a:r>
              <a:rPr lang="cs-CZ" b="1" dirty="0" err="1"/>
              <a:t>Porterův</a:t>
            </a:r>
            <a:r>
              <a:rPr lang="cs-CZ" b="1" dirty="0"/>
              <a:t> model pěti sil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Jejím tvůrcem je </a:t>
            </a:r>
            <a:r>
              <a:rPr lang="cs-CZ" b="1" dirty="0"/>
              <a:t>Michael Porter</a:t>
            </a:r>
            <a:r>
              <a:rPr lang="cs-CZ" dirty="0"/>
              <a:t>, specialista na obchod a strategické plánování z Harvardu.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62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B9A661-2E04-46EB-B605-AA304047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2" y="1330410"/>
            <a:ext cx="5997512" cy="44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97;p14">
            <a:extLst>
              <a:ext uri="{FF2B5EF4-FFF2-40B4-BE49-F238E27FC236}">
                <a16:creationId xmlns:a16="http://schemas.microsoft.com/office/drawing/2014/main" id="{581BD32E-09FB-47A9-A152-C74833B07B77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20315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 rozebírá </a:t>
            </a:r>
            <a:r>
              <a:rPr lang="cs-CZ" b="1" dirty="0"/>
              <a:t>pět klíčových faktorů</a:t>
            </a:r>
            <a:r>
              <a:rPr lang="cs-CZ" dirty="0"/>
              <a:t>, které konkurenceschopnost společnost přímo či nepřímo ovlivňují.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Tato technika je variantou známější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analýzy</a:t>
            </a:r>
            <a:r>
              <a:rPr lang="cs-CZ" dirty="0"/>
              <a:t>, kterou </a:t>
            </a:r>
            <a:r>
              <a:rPr lang="cs-CZ" b="1" dirty="0"/>
              <a:t>Porter považoval za příliš obecnou a nedostatečnou.</a:t>
            </a:r>
            <a:r>
              <a:rPr lang="cs-CZ" dirty="0"/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6/42</a:t>
            </a: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6689962A-C05B-46A3-8D95-1631B7D7E6C7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251481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Jejím hlavním </a:t>
            </a:r>
            <a:r>
              <a:rPr lang="cs-CZ" b="1" dirty="0"/>
              <a:t>cílem je pomáhat při předvídání příležitostí a hrozeb vyvstávajících z konkurenčního prostředí a vhodně plánovat obchodní a marketingovou strategii.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7/42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2F615A5C-3C64-42F3-8A28-14DC4CCA5B7E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9749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Porterův</a:t>
            </a:r>
            <a:r>
              <a:rPr lang="cs-CZ" b="1" dirty="0"/>
              <a:t> model </a:t>
            </a:r>
            <a:r>
              <a:rPr lang="cs-CZ" dirty="0"/>
              <a:t>patří do analýzy </a:t>
            </a:r>
            <a:r>
              <a:rPr lang="cs-CZ" b="1" dirty="0"/>
              <a:t>mikroprostředí</a:t>
            </a:r>
            <a:r>
              <a:rPr lang="cs-CZ" dirty="0"/>
              <a:t>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Cílem analýzy mikroprostředí </a:t>
            </a:r>
            <a:r>
              <a:rPr lang="cs-CZ" dirty="0"/>
              <a:t>je identifikovat základní hybné síly, které v odvětví působí a základním způsobem ovlivňují činnost podniku.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8/42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88D83931-BEA1-4FBC-AD24-CFE452C09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420398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56841"/>
            <a:ext cx="8229600" cy="436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Chování podniku není determinováno pouze </a:t>
            </a:r>
            <a:r>
              <a:rPr lang="cs-CZ" b="1" dirty="0">
                <a:solidFill>
                  <a:schemeClr val="tx1"/>
                </a:solidFill>
              </a:rPr>
              <a:t>konkurencí</a:t>
            </a:r>
            <a:r>
              <a:rPr lang="cs-CZ" dirty="0">
                <a:solidFill>
                  <a:schemeClr val="tx1"/>
                </a:solidFill>
              </a:rPr>
              <a:t>, ale taky chováním </a:t>
            </a:r>
            <a:r>
              <a:rPr lang="cs-CZ" b="1" dirty="0">
                <a:solidFill>
                  <a:schemeClr val="tx1"/>
                </a:solidFill>
              </a:rPr>
              <a:t>odběratelů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b="1" dirty="0">
                <a:solidFill>
                  <a:schemeClr val="tx1"/>
                </a:solidFill>
              </a:rPr>
              <a:t>dodavatelů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substitučním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zbožím</a:t>
            </a:r>
            <a:r>
              <a:rPr lang="cs-CZ" dirty="0">
                <a:solidFill>
                  <a:schemeClr val="tx1"/>
                </a:solidFill>
              </a:rPr>
              <a:t> a potencionálními </a:t>
            </a:r>
            <a:r>
              <a:rPr lang="cs-CZ" b="1" dirty="0">
                <a:solidFill>
                  <a:schemeClr val="tx1"/>
                </a:solidFill>
              </a:rPr>
              <a:t>novými konkurenty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9/42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1868FAA-14B7-473B-ABB1-B7869C12EFEB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84328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Konkurenční faktory v </a:t>
            </a:r>
            <a:r>
              <a:rPr lang="cs-CZ" dirty="0" err="1">
                <a:solidFill>
                  <a:schemeClr val="tx1"/>
                </a:solidFill>
              </a:rPr>
              <a:t>Porterově</a:t>
            </a:r>
            <a:r>
              <a:rPr lang="cs-CZ" dirty="0">
                <a:solidFill>
                  <a:schemeClr val="tx1"/>
                </a:solidFill>
              </a:rPr>
              <a:t> modelu: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Hrozba nových vstupů do odvětví </a:t>
            </a:r>
            <a:r>
              <a:rPr lang="cs-CZ" dirty="0">
                <a:solidFill>
                  <a:schemeClr val="tx1"/>
                </a:solidFill>
              </a:rPr>
              <a:t>– „hrozba nových konkurentů“;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Soupeření mezi stávajícími firmami</a:t>
            </a:r>
            <a:r>
              <a:rPr lang="cs-CZ" dirty="0">
                <a:solidFill>
                  <a:schemeClr val="tx1"/>
                </a:solidFill>
              </a:rPr>
              <a:t> – „konkurence v branži“;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Hrozba náhražek </a:t>
            </a:r>
            <a:r>
              <a:rPr lang="cs-CZ" dirty="0">
                <a:solidFill>
                  <a:schemeClr val="tx1"/>
                </a:solidFill>
              </a:rPr>
              <a:t>– „hrozba substitučních výrobků a služeb“;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Dohadovací schopnost kupujících </a:t>
            </a:r>
            <a:r>
              <a:rPr lang="cs-CZ" dirty="0">
                <a:solidFill>
                  <a:schemeClr val="tx1"/>
                </a:solidFill>
              </a:rPr>
              <a:t>– „vyjednávací schopnost odběratelů“;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Dohadovací schopnost dodavatelů </a:t>
            </a:r>
            <a:r>
              <a:rPr lang="cs-CZ" dirty="0">
                <a:solidFill>
                  <a:schemeClr val="tx1"/>
                </a:solidFill>
              </a:rPr>
              <a:t>– „vyjednávací schopnost dodavatelů“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10/42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C4314C6C-71E5-4A35-A771-219469D3DAB9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2315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50BF04C-3F97-4046-A5ED-A10831B6C0F2}"/>
              </a:ext>
            </a:extLst>
          </p:cNvPr>
          <p:cNvSpPr/>
          <p:nvPr/>
        </p:nvSpPr>
        <p:spPr>
          <a:xfrm>
            <a:off x="3254644" y="2002241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BCB5B2-2684-4D4A-8706-533B46014E69}"/>
              </a:ext>
            </a:extLst>
          </p:cNvPr>
          <p:cNvSpPr/>
          <p:nvPr/>
        </p:nvSpPr>
        <p:spPr>
          <a:xfrm>
            <a:off x="586353" y="3445074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D5CA25B-AA2C-442D-BEAF-FC8048B237D4}"/>
              </a:ext>
            </a:extLst>
          </p:cNvPr>
          <p:cNvSpPr/>
          <p:nvPr/>
        </p:nvSpPr>
        <p:spPr>
          <a:xfrm>
            <a:off x="3254644" y="4782518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4FB067-0BCD-47F0-8670-20210B68C444}"/>
              </a:ext>
            </a:extLst>
          </p:cNvPr>
          <p:cNvSpPr/>
          <p:nvPr/>
        </p:nvSpPr>
        <p:spPr>
          <a:xfrm>
            <a:off x="5946183" y="3429000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2D1795-D611-43F8-A8AC-7698F51BA004}"/>
              </a:ext>
            </a:extLst>
          </p:cNvPr>
          <p:cNvSpPr txBox="1"/>
          <p:nvPr/>
        </p:nvSpPr>
        <p:spPr>
          <a:xfrm>
            <a:off x="791706" y="3666442"/>
            <a:ext cx="175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Dodavatelé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013093-1BD6-4B86-8FA4-F5B4C875B48D}"/>
              </a:ext>
            </a:extLst>
          </p:cNvPr>
          <p:cNvSpPr txBox="1"/>
          <p:nvPr/>
        </p:nvSpPr>
        <p:spPr>
          <a:xfrm>
            <a:off x="6151536" y="3666442"/>
            <a:ext cx="175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Odběratelé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242D03-31F6-4861-B00F-5D2AFF6E83EA}"/>
              </a:ext>
            </a:extLst>
          </p:cNvPr>
          <p:cNvSpPr txBox="1"/>
          <p:nvPr/>
        </p:nvSpPr>
        <p:spPr>
          <a:xfrm>
            <a:off x="3519406" y="2131963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Potencionální nová konkurence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1D30D2-D19D-4877-A023-C076FA534656}"/>
              </a:ext>
            </a:extLst>
          </p:cNvPr>
          <p:cNvSpPr txBox="1"/>
          <p:nvPr/>
        </p:nvSpPr>
        <p:spPr>
          <a:xfrm>
            <a:off x="3459997" y="4912240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Substituční výrobky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E7423FA-2EE4-4EF0-AE60-72157EA4F947}"/>
              </a:ext>
            </a:extLst>
          </p:cNvPr>
          <p:cNvSpPr/>
          <p:nvPr/>
        </p:nvSpPr>
        <p:spPr>
          <a:xfrm>
            <a:off x="3254644" y="3076414"/>
            <a:ext cx="2162014" cy="1441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Konkurence v branži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A8592F-3374-48AD-9B8B-2AABE8AAABF6}"/>
              </a:ext>
            </a:extLst>
          </p:cNvPr>
          <p:cNvSpPr txBox="1"/>
          <p:nvPr/>
        </p:nvSpPr>
        <p:spPr>
          <a:xfrm>
            <a:off x="6369803" y="2190997"/>
            <a:ext cx="173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Hrozba nových konkurentů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843976F-E739-4278-A413-386B146C7969}"/>
              </a:ext>
            </a:extLst>
          </p:cNvPr>
          <p:cNvSpPr txBox="1"/>
          <p:nvPr/>
        </p:nvSpPr>
        <p:spPr>
          <a:xfrm>
            <a:off x="6151536" y="5041962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Hrozba substitučních výrobků a služeb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F7745DB-F84C-4005-AE45-1B5F67EBA827}"/>
              </a:ext>
            </a:extLst>
          </p:cNvPr>
          <p:cNvSpPr txBox="1"/>
          <p:nvPr/>
        </p:nvSpPr>
        <p:spPr>
          <a:xfrm>
            <a:off x="6151536" y="4303298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Vyjednávací schopnost odběratelů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C6F2C4-55B3-446C-8043-EDB2AAB803E8}"/>
              </a:ext>
            </a:extLst>
          </p:cNvPr>
          <p:cNvSpPr txBox="1"/>
          <p:nvPr/>
        </p:nvSpPr>
        <p:spPr>
          <a:xfrm>
            <a:off x="749730" y="4303298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Vyjednávací schopnost dodavatelů</a:t>
            </a:r>
          </a:p>
        </p:txBody>
      </p:sp>
      <p:sp>
        <p:nvSpPr>
          <p:cNvPr id="6" name="Šipka: nahoru 5">
            <a:extLst>
              <a:ext uri="{FF2B5EF4-FFF2-40B4-BE49-F238E27FC236}">
                <a16:creationId xmlns:a16="http://schemas.microsoft.com/office/drawing/2014/main" id="{CCA70DBE-FAE7-4DD3-A932-A68F2CC5DA5A}"/>
              </a:ext>
            </a:extLst>
          </p:cNvPr>
          <p:cNvSpPr/>
          <p:nvPr/>
        </p:nvSpPr>
        <p:spPr>
          <a:xfrm>
            <a:off x="4178084" y="4561021"/>
            <a:ext cx="433953" cy="178231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77A59466-8501-4767-BB73-4FDD70A1C8F4}"/>
              </a:ext>
            </a:extLst>
          </p:cNvPr>
          <p:cNvSpPr/>
          <p:nvPr/>
        </p:nvSpPr>
        <p:spPr>
          <a:xfrm rot="16200000">
            <a:off x="5442487" y="3623051"/>
            <a:ext cx="433953" cy="3480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nahoru 21">
            <a:extLst>
              <a:ext uri="{FF2B5EF4-FFF2-40B4-BE49-F238E27FC236}">
                <a16:creationId xmlns:a16="http://schemas.microsoft.com/office/drawing/2014/main" id="{76FBEAE4-DB2D-4C62-A5AA-9E5646A2B95C}"/>
              </a:ext>
            </a:extLst>
          </p:cNvPr>
          <p:cNvSpPr/>
          <p:nvPr/>
        </p:nvSpPr>
        <p:spPr>
          <a:xfrm rot="5400000">
            <a:off x="2784529" y="3646296"/>
            <a:ext cx="433953" cy="3480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18CA82E0-619C-4DCB-A49C-2C7420B3C072}"/>
              </a:ext>
            </a:extLst>
          </p:cNvPr>
          <p:cNvSpPr/>
          <p:nvPr/>
        </p:nvSpPr>
        <p:spPr>
          <a:xfrm rot="10800000">
            <a:off x="4227162" y="2829354"/>
            <a:ext cx="344838" cy="18219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zahnutá nahoru 25">
            <a:extLst>
              <a:ext uri="{FF2B5EF4-FFF2-40B4-BE49-F238E27FC236}">
                <a16:creationId xmlns:a16="http://schemas.microsoft.com/office/drawing/2014/main" id="{36CA7C76-3CA7-4750-854C-719009600230}"/>
              </a:ext>
            </a:extLst>
          </p:cNvPr>
          <p:cNvSpPr/>
          <p:nvPr/>
        </p:nvSpPr>
        <p:spPr>
          <a:xfrm>
            <a:off x="3813874" y="3983124"/>
            <a:ext cx="798163" cy="457080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Google Shape;97;p14">
            <a:extLst>
              <a:ext uri="{FF2B5EF4-FFF2-40B4-BE49-F238E27FC236}">
                <a16:creationId xmlns:a16="http://schemas.microsoft.com/office/drawing/2014/main" id="{D6925297-C25F-4C53-980F-6A923B00A373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5022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íl (Objective) - ManagementMania.com">
            <a:extLst>
              <a:ext uri="{FF2B5EF4-FFF2-40B4-BE49-F238E27FC236}">
                <a16:creationId xmlns:a16="http://schemas.microsoft.com/office/drawing/2014/main" id="{3B27B9A2-0B93-4EBE-9438-044A9B0DE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8372"/>
          <a:stretch/>
        </p:blipFill>
        <p:spPr bwMode="auto">
          <a:xfrm>
            <a:off x="585724" y="1299576"/>
            <a:ext cx="4219252" cy="273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e">
            <a:extLst>
              <a:ext uri="{FF2B5EF4-FFF2-40B4-BE49-F238E27FC236}">
                <a16:creationId xmlns:a16="http://schemas.microsoft.com/office/drawing/2014/main" id="{253286CA-E439-4493-9309-15689F93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99" y="1789166"/>
            <a:ext cx="3838983" cy="188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si stanovit cíle? Zkuste metodu SMART | Lamael">
            <a:extLst>
              <a:ext uri="{FF2B5EF4-FFF2-40B4-BE49-F238E27FC236}">
                <a16:creationId xmlns:a16="http://schemas.microsoft.com/office/drawing/2014/main" id="{7D2B3B57-5B8B-4C11-92F9-2E3CB0DC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15" y="4127316"/>
            <a:ext cx="2949521" cy="195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Firma vyhodnocuje: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Jak velký </a:t>
            </a:r>
            <a:r>
              <a:rPr lang="cs-CZ" b="1" dirty="0">
                <a:solidFill>
                  <a:schemeClr val="tx1"/>
                </a:solidFill>
              </a:rPr>
              <a:t>vliv mají tyto faktory </a:t>
            </a:r>
            <a:r>
              <a:rPr lang="cs-CZ" dirty="0">
                <a:solidFill>
                  <a:schemeClr val="tx1"/>
                </a:solidFill>
              </a:rPr>
              <a:t>(síly) na její činnost;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Jak se </a:t>
            </a:r>
            <a:r>
              <a:rPr lang="cs-CZ" b="1" dirty="0">
                <a:solidFill>
                  <a:schemeClr val="tx1"/>
                </a:solidFill>
              </a:rPr>
              <a:t>bránit vůči těmto silám.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Někdy se k nim přidává ještě </a:t>
            </a:r>
            <a:r>
              <a:rPr lang="cs-CZ" b="1" dirty="0">
                <a:solidFill>
                  <a:schemeClr val="tx1"/>
                </a:solidFill>
              </a:rPr>
              <a:t>šestá síla </a:t>
            </a:r>
            <a:r>
              <a:rPr lang="cs-CZ" dirty="0">
                <a:solidFill>
                  <a:schemeClr val="tx1"/>
                </a:solidFill>
              </a:rPr>
              <a:t>v podobě tzv. </a:t>
            </a:r>
            <a:r>
              <a:rPr lang="cs-CZ" b="1" dirty="0">
                <a:solidFill>
                  <a:schemeClr val="tx1"/>
                </a:solidFill>
              </a:rPr>
              <a:t>komplementářů</a:t>
            </a:r>
            <a:r>
              <a:rPr lang="cs-CZ" dirty="0">
                <a:solidFill>
                  <a:schemeClr val="tx1"/>
                </a:solidFill>
              </a:rPr>
              <a:t>, které představují odvětví na sobě závislá (tzv. </a:t>
            </a:r>
            <a:r>
              <a:rPr lang="cs-CZ" dirty="0" err="1">
                <a:solidFill>
                  <a:schemeClr val="tx1"/>
                </a:solidFill>
              </a:rPr>
              <a:t>Groeův</a:t>
            </a:r>
            <a:r>
              <a:rPr lang="cs-CZ" dirty="0">
                <a:solidFill>
                  <a:schemeClr val="tx1"/>
                </a:solidFill>
              </a:rPr>
              <a:t> model).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FF2A1E8-96F8-4281-8BF2-A45B1B80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96D17E67-3BDC-4292-BFDB-E8FB5AD8402C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1831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Jsou firmy, organizace i jednotlivci, kteří firmám poskytují zdroje potřebné pro výrobu a produkci služeb.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Každý firma má mnoho dodavatelů.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5F2100E-8772-4BB8-BA23-B8342242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651B915F-EFCC-4F14-B11B-6CDB8FA9A4C2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7759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 se člení do různých kategorií, např: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 vstupů do výrobního procesu </a:t>
            </a:r>
            <a:r>
              <a:rPr lang="cs-CZ" dirty="0">
                <a:solidFill>
                  <a:schemeClr val="tx1"/>
                </a:solidFill>
              </a:rPr>
              <a:t>(materiálů a surovin, energie, paliv, polotvarů, dílů a součástek, technologií, informací, pracovních sil);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Dodavatelé, respektive poskytovatelé služeb </a:t>
            </a:r>
            <a:r>
              <a:rPr lang="cs-CZ" dirty="0">
                <a:solidFill>
                  <a:schemeClr val="tx1"/>
                </a:solidFill>
              </a:rPr>
              <a:t>(finanční instituce, pojišťovny právní kanceláře, výzkumné agentury, reklamní agentury apod.);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 dalších zdrojů </a:t>
            </a:r>
            <a:r>
              <a:rPr lang="cs-CZ" dirty="0">
                <a:solidFill>
                  <a:schemeClr val="tx1"/>
                </a:solidFill>
              </a:rPr>
              <a:t>(vybavení pracovišť aj.).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05B746-7144-41C8-9EC1-2216DDD5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937A9B81-36B7-4A3F-823B-761BFC572074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9252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80088"/>
            <a:ext cx="8229600" cy="43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Úspěch firmy do velké míry závisí právě na dodavatelích.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Firmy obvykle při </a:t>
            </a:r>
            <a:r>
              <a:rPr lang="cs-CZ" b="1" dirty="0">
                <a:solidFill>
                  <a:schemeClr val="tx1"/>
                </a:solidFill>
              </a:rPr>
              <a:t>analýze dodavatelů </a:t>
            </a:r>
            <a:r>
              <a:rPr lang="cs-CZ" dirty="0">
                <a:solidFill>
                  <a:schemeClr val="tx1"/>
                </a:solidFill>
              </a:rPr>
              <a:t>zajímá jejich </a:t>
            </a:r>
            <a:r>
              <a:rPr lang="cs-CZ" b="1" dirty="0">
                <a:solidFill>
                  <a:schemeClr val="tx1"/>
                </a:solidFill>
              </a:rPr>
              <a:t>postavení na trhu, úroveň kvality, komplexnost, certifikace, včasnost a spolehlivost dodávek, zkušenost, finanční zajištění, ceny, inovační potenciál, technologická pružnost </a:t>
            </a:r>
            <a:r>
              <a:rPr lang="cs-CZ" dirty="0">
                <a:solidFill>
                  <a:schemeClr val="tx1"/>
                </a:solidFill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BA9CE5-AA61-4C8A-90C0-0D978DB7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1997F0D2-8F2F-4F4F-8EE0-5E5ACBEA61E9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7447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Distributoři: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Jsou firmy, organizace a jednotlivci, kteří </a:t>
            </a:r>
            <a:r>
              <a:rPr lang="cs-CZ" b="1" dirty="0">
                <a:solidFill>
                  <a:schemeClr val="tx1"/>
                </a:solidFill>
              </a:rPr>
              <a:t>vstupují mezi výrobce zboží </a:t>
            </a:r>
            <a:r>
              <a:rPr lang="cs-CZ" dirty="0">
                <a:solidFill>
                  <a:schemeClr val="tx1"/>
                </a:solidFill>
              </a:rPr>
              <a:t>(producenty služeb) a zákazníky.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Jedná se o: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Firmy pro fyzickou distribuce </a:t>
            </a:r>
            <a:r>
              <a:rPr lang="cs-CZ" dirty="0">
                <a:solidFill>
                  <a:schemeClr val="tx1"/>
                </a:solidFill>
              </a:rPr>
              <a:t>– skladovací a přepravní firmy;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Zprostředkovatele</a:t>
            </a:r>
            <a:r>
              <a:rPr lang="cs-CZ" dirty="0">
                <a:solidFill>
                  <a:schemeClr val="tx1"/>
                </a:solidFill>
              </a:rPr>
              <a:t> – firemní zástupce vyhledávající zákazníky;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Obchodníky.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13549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Distributoři: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Při výběru distributorů je důležité sledovat: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náklady,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cenu,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kvalitu,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stabilitu,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ochranu zboží,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pravidelnost dodávek,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rychlost,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spolehlivost,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výkyvy,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množnost skladování a dopravy a další.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5235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Obchodníci: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Často </a:t>
            </a:r>
            <a:r>
              <a:rPr lang="cs-CZ" b="1" dirty="0">
                <a:solidFill>
                  <a:schemeClr val="tx1"/>
                </a:solidFill>
              </a:rPr>
              <a:t>rozhodují o tom</a:t>
            </a:r>
            <a:r>
              <a:rPr lang="cs-CZ" dirty="0">
                <a:solidFill>
                  <a:schemeClr val="tx1"/>
                </a:solidFill>
              </a:rPr>
              <a:t>, které zboží </a:t>
            </a:r>
            <a:r>
              <a:rPr lang="cs-CZ" b="1" dirty="0">
                <a:solidFill>
                  <a:schemeClr val="tx1"/>
                </a:solidFill>
              </a:rPr>
              <a:t>se dostane k zákazníkovi a které ne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Výrobní firmy, ale také firmy, které produkují služby, analyzují potřeby a požadavky obchodních mezičlánků, průběh jejich rozhodování, praktiky a přístup ke konečným zákazníkům.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7800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Mohou být jednotlivci a právnické osoby;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Podle vztahu k firmě se rozliší na: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kupce,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uživatele,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možné kupce,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možné uživatele dané kategorie produktů;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2615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Představiteli zákazníků jsou: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Spotřebitelé,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výrobci,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obchodníci,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stát a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zahraniční zákazníci.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214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8789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Nikdo nemůže s jistotou </a:t>
            </a:r>
            <a:r>
              <a:rPr lang="cs-CZ" b="1" dirty="0">
                <a:solidFill>
                  <a:schemeClr val="tx1"/>
                </a:solidFill>
              </a:rPr>
              <a:t>předvídat chování zákazník</a:t>
            </a:r>
            <a:r>
              <a:rPr lang="cs-CZ" dirty="0">
                <a:solidFill>
                  <a:schemeClr val="tx1"/>
                </a:solidFill>
              </a:rPr>
              <a:t>a, to, jak bude reagovat v konkrétní situaci;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 nákupním rozhodování chování zákazníka přirovnáváme k modelu </a:t>
            </a:r>
            <a:r>
              <a:rPr lang="cs-CZ" b="1" dirty="0">
                <a:solidFill>
                  <a:schemeClr val="tx1"/>
                </a:solidFill>
              </a:rPr>
              <a:t>černé skříňky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Na základě </a:t>
            </a:r>
            <a:r>
              <a:rPr lang="cs-CZ" b="1" dirty="0">
                <a:solidFill>
                  <a:schemeClr val="tx1"/>
                </a:solidFill>
              </a:rPr>
              <a:t>změny vstupů pozorujeme změnu chování zákazníka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Pro firmy jsou důležití </a:t>
            </a:r>
            <a:r>
              <a:rPr lang="cs-CZ" b="1" dirty="0">
                <a:solidFill>
                  <a:schemeClr val="tx1"/>
                </a:solidFill>
              </a:rPr>
              <a:t>loajální zákazníci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193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sz="2200" dirty="0"/>
              <a:t>Má za úkol zjistit </a:t>
            </a:r>
            <a:r>
              <a:rPr lang="cs-CZ" sz="2200" b="1" dirty="0"/>
              <a:t>skutečný stav strategického řízení v naší firmě </a:t>
            </a:r>
            <a:r>
              <a:rPr lang="cs-CZ" sz="2200" dirty="0"/>
              <a:t>a </a:t>
            </a:r>
            <a:r>
              <a:rPr lang="cs-CZ" sz="2200" b="1" dirty="0"/>
              <a:t>určit přesně, čeho chceme dosáhnout</a:t>
            </a:r>
            <a:r>
              <a:rPr lang="cs-CZ" sz="2200" dirty="0"/>
              <a:t>, určit hlavní důvod existence naší firmy.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5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Černá skříňka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1026" name="Picture 2" descr="Namočit inteligence Zrak černá skříňka marketing Košík útěk z vězení  Díkůvzdání">
            <a:extLst>
              <a:ext uri="{FF2B5EF4-FFF2-40B4-BE49-F238E27FC236}">
                <a16:creationId xmlns:a16="http://schemas.microsoft.com/office/drawing/2014/main" id="{9B09859F-D08C-45C3-A1DB-BDCF398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" y="2892563"/>
            <a:ext cx="8290735" cy="18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4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„Nejcennější zákazník není ten, který utratí nejvíce, nebo ten, kdo je k nám „nejloajálnější“. Pokud byste měli dát nějakému zákazníkovi přednost, hledejte toho, kdo má největší </a:t>
            </a:r>
            <a:r>
              <a:rPr lang="cs-CZ" dirty="0" err="1">
                <a:solidFill>
                  <a:schemeClr val="tx1"/>
                </a:solidFill>
              </a:rPr>
              <a:t>lviv</a:t>
            </a:r>
            <a:r>
              <a:rPr lang="cs-CZ" dirty="0">
                <a:solidFill>
                  <a:schemeClr val="tx1"/>
                </a:solidFill>
              </a:rPr>
              <a:t> na své druhy“ (</a:t>
            </a:r>
            <a:r>
              <a:rPr lang="cs-CZ" dirty="0" err="1">
                <a:solidFill>
                  <a:schemeClr val="tx1"/>
                </a:solidFill>
              </a:rPr>
              <a:t>Earls</a:t>
            </a:r>
            <a:r>
              <a:rPr lang="cs-CZ" dirty="0">
                <a:solidFill>
                  <a:schemeClr val="tx1"/>
                </a:solidFill>
              </a:rPr>
              <a:t>, 2008).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080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Firmy, organizace i jednotlivci by mělo zajímat chování davu.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Velká část našeho chování je výsledkem působení ostatních lidí, protože jsme nadměrně společenský druh.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1425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Analýza zákazníků poskytuje odpovědi na celou řadu otázek týkajících se produktů a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Mezi faktory, které jsou zjišťovány, patří: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odhadované roční nákupy;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růst prodejů;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demografické a socioekonomické faktory zákazníka;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geografická koncentrace;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kupní motivy;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informace o nákupním rozhodování;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aj. 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2608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Zákazník se mění;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Analýza je nekončícím procesem;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Zákazník je zkušenější a náročnější.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9807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Model spokojenosti zákazníka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660B0D2-D777-4E89-AE12-C439721608C0}"/>
              </a:ext>
            </a:extLst>
          </p:cNvPr>
          <p:cNvSpPr/>
          <p:nvPr/>
        </p:nvSpPr>
        <p:spPr>
          <a:xfrm>
            <a:off x="395207" y="2588217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08007B-564C-46E5-A262-A854D05CE8EC}"/>
              </a:ext>
            </a:extLst>
          </p:cNvPr>
          <p:cNvSpPr txBox="1"/>
          <p:nvPr/>
        </p:nvSpPr>
        <p:spPr>
          <a:xfrm>
            <a:off x="588935" y="2711928"/>
            <a:ext cx="126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95A1EB-20C9-46ED-9D9E-BA21A7F3246A}"/>
              </a:ext>
            </a:extLst>
          </p:cNvPr>
          <p:cNvSpPr/>
          <p:nvPr/>
        </p:nvSpPr>
        <p:spPr>
          <a:xfrm>
            <a:off x="395206" y="3564437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621587E-7CF3-44CC-A54D-C9294A7836A5}"/>
              </a:ext>
            </a:extLst>
          </p:cNvPr>
          <p:cNvSpPr txBox="1"/>
          <p:nvPr/>
        </p:nvSpPr>
        <p:spPr>
          <a:xfrm>
            <a:off x="588934" y="3595214"/>
            <a:ext cx="12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Očekávání zákazníka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E4B98B-20DC-43F4-B2A2-25730B4BDC49}"/>
              </a:ext>
            </a:extLst>
          </p:cNvPr>
          <p:cNvSpPr/>
          <p:nvPr/>
        </p:nvSpPr>
        <p:spPr>
          <a:xfrm>
            <a:off x="395206" y="447625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65727A-6A9A-4FAA-AE41-5F710E14BF6F}"/>
              </a:ext>
            </a:extLst>
          </p:cNvPr>
          <p:cNvSpPr txBox="1"/>
          <p:nvPr/>
        </p:nvSpPr>
        <p:spPr>
          <a:xfrm>
            <a:off x="426202" y="4540657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Vnímaná kvalita zákazníkem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24A30FA-BA78-4B05-94A4-F64BE81CFA69}"/>
              </a:ext>
            </a:extLst>
          </p:cNvPr>
          <p:cNvSpPr/>
          <p:nvPr/>
        </p:nvSpPr>
        <p:spPr>
          <a:xfrm>
            <a:off x="2473268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786051-776E-4B01-92B4-97431F69A7F5}"/>
              </a:ext>
            </a:extLst>
          </p:cNvPr>
          <p:cNvSpPr/>
          <p:nvPr/>
        </p:nvSpPr>
        <p:spPr>
          <a:xfrm>
            <a:off x="4572000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22E618-E8DD-4280-8D35-53C46FABB644}"/>
              </a:ext>
            </a:extLst>
          </p:cNvPr>
          <p:cNvSpPr/>
          <p:nvPr/>
        </p:nvSpPr>
        <p:spPr>
          <a:xfrm>
            <a:off x="6974243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B5C67AC-1214-4F99-98A7-C04022421486}"/>
              </a:ext>
            </a:extLst>
          </p:cNvPr>
          <p:cNvSpPr/>
          <p:nvPr/>
        </p:nvSpPr>
        <p:spPr>
          <a:xfrm>
            <a:off x="7005239" y="5523322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76CF218-6DF0-4D92-84D2-0D527E7FB991}"/>
              </a:ext>
            </a:extLst>
          </p:cNvPr>
          <p:cNvSpPr txBox="1"/>
          <p:nvPr/>
        </p:nvSpPr>
        <p:spPr>
          <a:xfrm>
            <a:off x="2493938" y="4639970"/>
            <a:ext cx="158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Vnímaná hodnota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E98577-B2D6-41E7-A0A5-8FB48D176F09}"/>
              </a:ext>
            </a:extLst>
          </p:cNvPr>
          <p:cNvSpPr txBox="1"/>
          <p:nvPr/>
        </p:nvSpPr>
        <p:spPr>
          <a:xfrm>
            <a:off x="4602996" y="4547636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Spokojenost zákazníka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267DBEA-9B44-415B-9931-98B2606DE49C}"/>
              </a:ext>
            </a:extLst>
          </p:cNvPr>
          <p:cNvSpPr txBox="1"/>
          <p:nvPr/>
        </p:nvSpPr>
        <p:spPr>
          <a:xfrm>
            <a:off x="7005239" y="4533469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Loajalita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</a:rPr>
              <a:t>zákazníka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70BD11-3418-4A6A-9444-C53CB13BC140}"/>
              </a:ext>
            </a:extLst>
          </p:cNvPr>
          <p:cNvSpPr txBox="1"/>
          <p:nvPr/>
        </p:nvSpPr>
        <p:spPr>
          <a:xfrm>
            <a:off x="7067233" y="5680275"/>
            <a:ext cx="158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Stížnost zákazníka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3B0265-59DC-4A89-82C6-FF451947E59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220489" y="3192651"/>
            <a:ext cx="3" cy="371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1BC19A6-520B-4D51-9D9F-D68A991637C2}"/>
              </a:ext>
            </a:extLst>
          </p:cNvPr>
          <p:cNvCxnSpPr>
            <a:cxnSpLocks/>
          </p:cNvCxnSpPr>
          <p:nvPr/>
        </p:nvCxnSpPr>
        <p:spPr>
          <a:xfrm>
            <a:off x="1204989" y="4217166"/>
            <a:ext cx="0" cy="250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4082684-6EFF-4F8D-A57D-E3F6AED5F965}"/>
              </a:ext>
            </a:extLst>
          </p:cNvPr>
          <p:cNvCxnSpPr>
            <a:endCxn id="13" idx="1"/>
          </p:cNvCxnSpPr>
          <p:nvPr/>
        </p:nvCxnSpPr>
        <p:spPr>
          <a:xfrm>
            <a:off x="2045775" y="4769680"/>
            <a:ext cx="427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BFCCD837-7E37-48CC-9292-7CCEC12B419E}"/>
              </a:ext>
            </a:extLst>
          </p:cNvPr>
          <p:cNvCxnSpPr/>
          <p:nvPr/>
        </p:nvCxnSpPr>
        <p:spPr>
          <a:xfrm>
            <a:off x="4144507" y="4778468"/>
            <a:ext cx="427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63091D1-021D-401A-A884-B4FD2030701B}"/>
              </a:ext>
            </a:extLst>
          </p:cNvPr>
          <p:cNvCxnSpPr>
            <a:cxnSpLocks/>
          </p:cNvCxnSpPr>
          <p:nvPr/>
        </p:nvCxnSpPr>
        <p:spPr>
          <a:xfrm>
            <a:off x="6312975" y="4769680"/>
            <a:ext cx="591520" cy="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pojnice: pravoúhlá 31">
            <a:extLst>
              <a:ext uri="{FF2B5EF4-FFF2-40B4-BE49-F238E27FC236}">
                <a16:creationId xmlns:a16="http://schemas.microsoft.com/office/drawing/2014/main" id="{71F66EB5-DAD6-46EE-A2BC-8879C49C251F}"/>
              </a:ext>
            </a:extLst>
          </p:cNvPr>
          <p:cNvCxnSpPr>
            <a:cxnSpLocks/>
          </p:cNvCxnSpPr>
          <p:nvPr/>
        </p:nvCxnSpPr>
        <p:spPr>
          <a:xfrm>
            <a:off x="2045775" y="2865816"/>
            <a:ext cx="5784748" cy="1547841"/>
          </a:xfrm>
          <a:prstGeom prst="bentConnector3">
            <a:avLst>
              <a:gd name="adj1" fmla="val 99833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ED46AEC0-7566-4928-866E-EB4E66FB9F2A}"/>
              </a:ext>
            </a:extLst>
          </p:cNvPr>
          <p:cNvCxnSpPr>
            <a:cxnSpLocks/>
          </p:cNvCxnSpPr>
          <p:nvPr/>
        </p:nvCxnSpPr>
        <p:spPr>
          <a:xfrm>
            <a:off x="5780867" y="2865816"/>
            <a:ext cx="0" cy="1547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pojnice: pravoúhlá 44">
            <a:extLst>
              <a:ext uri="{FF2B5EF4-FFF2-40B4-BE49-F238E27FC236}">
                <a16:creationId xmlns:a16="http://schemas.microsoft.com/office/drawing/2014/main" id="{D421FDB6-C978-4A9D-86B8-4A1B890E8DF4}"/>
              </a:ext>
            </a:extLst>
          </p:cNvPr>
          <p:cNvCxnSpPr>
            <a:cxnSpLocks/>
          </p:cNvCxnSpPr>
          <p:nvPr/>
        </p:nvCxnSpPr>
        <p:spPr>
          <a:xfrm>
            <a:off x="2045774" y="3798543"/>
            <a:ext cx="3351509" cy="623904"/>
          </a:xfrm>
          <a:prstGeom prst="bentConnector3">
            <a:avLst>
              <a:gd name="adj1" fmla="val 99711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B2F58C26-7094-41B8-B2F2-86233E5EFC09}"/>
              </a:ext>
            </a:extLst>
          </p:cNvPr>
          <p:cNvCxnSpPr>
            <a:stCxn id="11" idx="2"/>
          </p:cNvCxnSpPr>
          <p:nvPr/>
        </p:nvCxnSpPr>
        <p:spPr>
          <a:xfrm flipH="1">
            <a:off x="1220489" y="5080687"/>
            <a:ext cx="2" cy="876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pojnice: pravoúhlá 58">
            <a:extLst>
              <a:ext uri="{FF2B5EF4-FFF2-40B4-BE49-F238E27FC236}">
                <a16:creationId xmlns:a16="http://schemas.microsoft.com/office/drawing/2014/main" id="{3AF4F84B-0296-4132-ABBB-03172D97D707}"/>
              </a:ext>
            </a:extLst>
          </p:cNvPr>
          <p:cNvCxnSpPr>
            <a:cxnSpLocks/>
          </p:cNvCxnSpPr>
          <p:nvPr/>
        </p:nvCxnSpPr>
        <p:spPr>
          <a:xfrm flipV="1">
            <a:off x="1204989" y="5131621"/>
            <a:ext cx="4258164" cy="825653"/>
          </a:xfrm>
          <a:prstGeom prst="bentConnector3">
            <a:avLst>
              <a:gd name="adj1" fmla="val 10004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pojnice: pravoúhlá 64">
            <a:extLst>
              <a:ext uri="{FF2B5EF4-FFF2-40B4-BE49-F238E27FC236}">
                <a16:creationId xmlns:a16="http://schemas.microsoft.com/office/drawing/2014/main" id="{04AB3D13-8B72-4CB4-8362-EB00E1215AB4}"/>
              </a:ext>
            </a:extLst>
          </p:cNvPr>
          <p:cNvCxnSpPr/>
          <p:nvPr/>
        </p:nvCxnSpPr>
        <p:spPr>
          <a:xfrm rot="10800000">
            <a:off x="5780867" y="5131622"/>
            <a:ext cx="1193376" cy="82565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9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Image: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Souhrnná hypotetická proměnná vztahu ke značce firmy nebo produktu;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Představuje základ spokojenosti zákazníka.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Očekávání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Představa o produktu, kterou má individuální zákazník;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Očekávání jsou podmíněna zkušenostmi, informacemi, prostředím a vlastní osobností.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80499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Vnímaná kvalita zákazníkem: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(vnější kvalita) – týká se nejen samotného produktu, ale také všech doprovodných služeb souvisejících s jeho dostupností.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Vnímaná hodnota: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Je spojena s cenou produktu a se zákazníkem očekávaným užitkem.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Spokojenost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Subjektivní pocit člověka o naplnění jeho očekávání.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6555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Loajalita (věrnost)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Vytváří se pozitivní nerovnovahou výkonu a očekávání.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Stížnost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Důsledek nerovnováhy výkonu a očekávání.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604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je velmi </a:t>
            </a:r>
            <a:r>
              <a:rPr lang="cs-CZ" sz="2400" b="1" dirty="0">
                <a:solidFill>
                  <a:schemeClr val="tx1"/>
                </a:solidFill>
              </a:rPr>
              <a:t>důležitým faktorem</a:t>
            </a:r>
            <a:r>
              <a:rPr lang="cs-CZ" sz="2400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Firmy proto zjišťují, </a:t>
            </a:r>
            <a:r>
              <a:rPr lang="cs-CZ" sz="2400" b="1" dirty="0">
                <a:solidFill>
                  <a:schemeClr val="tx1"/>
                </a:solidFill>
              </a:rPr>
              <a:t>kdo je jejich konkurentem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kdo by se jim mohl stát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jak silný je konkurent</a:t>
            </a:r>
            <a:r>
              <a:rPr lang="cs-CZ" sz="2400" dirty="0">
                <a:solidFill>
                  <a:schemeClr val="tx1"/>
                </a:solidFill>
              </a:rPr>
              <a:t>, v </a:t>
            </a:r>
            <a:r>
              <a:rPr lang="cs-CZ" sz="2400" b="1" dirty="0">
                <a:solidFill>
                  <a:schemeClr val="tx1"/>
                </a:solidFill>
              </a:rPr>
              <a:t>jaké oblasti je pro firmu konkurent</a:t>
            </a:r>
            <a:r>
              <a:rPr lang="cs-CZ" sz="2400" dirty="0">
                <a:solidFill>
                  <a:schemeClr val="tx1"/>
                </a:solidFill>
              </a:rPr>
              <a:t>, jaké jsou </a:t>
            </a:r>
            <a:r>
              <a:rPr lang="cs-CZ" sz="2400" b="1" dirty="0">
                <a:solidFill>
                  <a:schemeClr val="tx1"/>
                </a:solidFill>
              </a:rPr>
              <a:t>cíle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strategie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silné</a:t>
            </a:r>
            <a:r>
              <a:rPr lang="cs-CZ" sz="2400" dirty="0">
                <a:solidFill>
                  <a:schemeClr val="tx1"/>
                </a:solidFill>
              </a:rPr>
              <a:t> a </a:t>
            </a:r>
            <a:r>
              <a:rPr lang="cs-CZ" sz="2400" b="1" dirty="0">
                <a:solidFill>
                  <a:schemeClr val="tx1"/>
                </a:solidFill>
              </a:rPr>
              <a:t>slabé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stránky</a:t>
            </a:r>
            <a:r>
              <a:rPr lang="cs-CZ" sz="2400" dirty="0">
                <a:solidFill>
                  <a:schemeClr val="tx1"/>
                </a:solidFill>
              </a:rPr>
              <a:t> aj.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Konkurentem nejsou jen firmy produkující stejné zboží či služby pod jinou značkou.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397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Při analýze </a:t>
            </a:r>
            <a:r>
              <a:rPr lang="cs-CZ" sz="1800" b="1" dirty="0"/>
              <a:t>vnějšího prostředí </a:t>
            </a:r>
            <a:r>
              <a:rPr lang="cs-CZ" sz="1800" dirty="0"/>
              <a:t>(makrookolí) firmy se snažíme najít okolní faktory a jejich vliv na fungování firmy (politické, ekonomické, sociální, technologické);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Analýza </a:t>
            </a:r>
            <a:r>
              <a:rPr lang="cs-CZ" sz="1800" b="1" dirty="0"/>
              <a:t>odvětvového okolí </a:t>
            </a:r>
            <a:r>
              <a:rPr lang="cs-CZ" sz="1800" dirty="0"/>
              <a:t>(mikrookolí) zohledňuje hrozbu potencionálních konkurentů, sílu zákazníků a dodavatelů, hrozbu substitutů a úroveň konkurenční rivality v odvětví.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65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Typologie konkurence se provádí podle: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Teritoriálního hlediska </a:t>
            </a:r>
            <a:r>
              <a:rPr lang="cs-CZ" sz="2000" dirty="0">
                <a:solidFill>
                  <a:schemeClr val="tx1"/>
                </a:solidFill>
              </a:rPr>
              <a:t>(rozsahu konkurenčního působení);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nahraditelnosti produktu v konkurenčním prostředí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počtu výrobců (prodejců) a stupně diferenciace produkce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stupně organizovanosti a propojitelnosti výrobců do aliancí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208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teritoriálního hlediska: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Globální;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Alianční;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Národní;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Meziodvětvová;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Odvětvová;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Komoditní.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Firma by se neměla jednostranně zaměřovat na konkurenci, která působí v její blízkosti, ale také by měla vyhledávat „vzdálenější“ konkurenty, kteří by ji mohli ohrozit.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808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nahraditelnosti produktu v konkurenčním prostředí (čtyři úrovně nahraditelnosti):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značek;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odvětvová;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formy;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rodu.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6540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počtu výrobců (prodejců) a stupně diferenciace produkce: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Čistý monopol;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Oligomonopolie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Monopolistická konkurence;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Dokonalá konkurence.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9756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stupně organizovanosti a propojitelnosti výrobců do aliancí: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Monopol;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Kartel;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Syndikát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 sdružení podniků, které mají vlastní výrobní, ale ne obchodní samostatnost)</a:t>
            </a:r>
            <a:r>
              <a:rPr lang="cs-CZ" sz="24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Trast </a:t>
            </a:r>
            <a:r>
              <a:rPr lang="cs-CZ" sz="2400" dirty="0">
                <a:solidFill>
                  <a:schemeClr val="tx1"/>
                </a:solidFill>
              </a:rPr>
              <a:t>(forma sdružení podniků, které nemají vlastní výrobní, obchodní ani správní samostatnost).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Pro firmu je důležité zjištění, jak si stojí na trhu v rámci svého konkurenčního úsilí, tj. analyzovat konkurenci podle předem zvolených kritérií.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912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finanční zdroje;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strategické cíle;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celkové disponibilní zdroje;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výše zisku;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obrat;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marketingová koncepce;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pozice;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podíl;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růst firmy;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zákazníci;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44967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podíl na povědomí zákazníků;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podíl na oblibě produktů u zákazníků;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obory podnikání;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výrobní kapacity;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technologická úroveň;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1218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inovační schopnost;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flexibilita;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kvalita managementu;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kvalifikace pracovníků;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nesporná konkurenční výhoda aj.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560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Firmám se doporučuje p</a:t>
            </a:r>
            <a:r>
              <a:rPr lang="cs-CZ" sz="2400" b="1" dirty="0">
                <a:solidFill>
                  <a:schemeClr val="tx1"/>
                </a:solidFill>
              </a:rPr>
              <a:t>rovést analýzu každého z jejích hlavních konkurentů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identifikovat</a:t>
            </a:r>
            <a:r>
              <a:rPr lang="cs-CZ" sz="2400" dirty="0">
                <a:solidFill>
                  <a:schemeClr val="tx1"/>
                </a:solidFill>
              </a:rPr>
              <a:t> jeho </a:t>
            </a:r>
            <a:r>
              <a:rPr lang="cs-CZ" sz="2400" b="1" dirty="0">
                <a:solidFill>
                  <a:schemeClr val="tx1"/>
                </a:solidFill>
              </a:rPr>
              <a:t>silné a slabé stránky, ty porovnat s vlastními silnými a slabými stránkami</a:t>
            </a:r>
            <a:r>
              <a:rPr lang="cs-CZ" sz="2400" dirty="0">
                <a:solidFill>
                  <a:schemeClr val="tx1"/>
                </a:solidFill>
              </a:rPr>
              <a:t> a tak </a:t>
            </a:r>
            <a:r>
              <a:rPr lang="cs-CZ" sz="2400" b="1" dirty="0">
                <a:solidFill>
                  <a:schemeClr val="tx1"/>
                </a:solidFill>
              </a:rPr>
              <a:t>určit své vlastní přednosti a slabiny ve vztahu k jednotlivým konkurentům.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4319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Na základě provedené analýzy konkurence Kotler (Tomek, 1998, s. 114 – upraveno) rozlišuje následující typy konkurentů: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Konkurent následovatel </a:t>
            </a:r>
            <a:r>
              <a:rPr lang="cs-CZ" sz="2000" dirty="0">
                <a:solidFill>
                  <a:schemeClr val="tx1"/>
                </a:solidFill>
              </a:rPr>
              <a:t>– sleduje konkurenci a využívá všech svých schopností ke konkurenčnímu boji.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Laxní konkurent </a:t>
            </a:r>
            <a:r>
              <a:rPr lang="cs-CZ" sz="2000" dirty="0">
                <a:solidFill>
                  <a:schemeClr val="tx1"/>
                </a:solidFill>
              </a:rPr>
              <a:t>– nereaguje ani rychle, ani výrazně na aktivity ostatních konkurentů.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Vybíravý konkurent </a:t>
            </a:r>
            <a:r>
              <a:rPr lang="cs-CZ" sz="2000" dirty="0">
                <a:solidFill>
                  <a:schemeClr val="tx1"/>
                </a:solidFill>
              </a:rPr>
              <a:t>– reaguje jen na některé aktivity svých konkurentů.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Konkurent tygr </a:t>
            </a:r>
            <a:r>
              <a:rPr lang="cs-CZ" sz="2000" dirty="0">
                <a:solidFill>
                  <a:schemeClr val="tx1"/>
                </a:solidFill>
              </a:rPr>
              <a:t>– reaguje rychle a rozhodně na jakoukoliv formu ohrožení.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9678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 rámci </a:t>
            </a:r>
            <a:r>
              <a:rPr lang="cs-CZ" sz="1800" b="1" dirty="0"/>
              <a:t>analýzy vnitřního prostředí </a:t>
            </a:r>
            <a:r>
              <a:rPr lang="cs-CZ" sz="1800" dirty="0"/>
              <a:t>zjišťujeme, jaký je stav všech aktivit </a:t>
            </a:r>
            <a:r>
              <a:rPr lang="cs-CZ" sz="1800" b="1" dirty="0"/>
              <a:t>uvnitř firmy </a:t>
            </a:r>
            <a:r>
              <a:rPr lang="cs-CZ" sz="1800" dirty="0"/>
              <a:t>a jaká je jejich provázanost v rámci celého hodnotového řetězce.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Snažíme se </a:t>
            </a:r>
            <a:r>
              <a:rPr lang="cs-CZ" sz="1800" b="1" dirty="0"/>
              <a:t>určit silné a slabí stránky firmy </a:t>
            </a:r>
            <a:r>
              <a:rPr lang="cs-CZ" sz="1800" dirty="0"/>
              <a:t>a klíčové </a:t>
            </a:r>
            <a:r>
              <a:rPr lang="cs-CZ" sz="1800" b="1" dirty="0"/>
              <a:t>oblasti uvnitř firmy</a:t>
            </a:r>
            <a:r>
              <a:rPr lang="cs-CZ" sz="1800" dirty="0"/>
              <a:t>, které vyžadují více pozornosti nebo priorit.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8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Veřejnost: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Nejedná se o jakoukoliv veřejnost, ale o tu, která věnuje firmě větší pozornost, sleduje ji.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Veřejnost se člení obvykle do tří skupin, a to na: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obecnou veřejnost, 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místní komunitu a občanské iniciativy, 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spotřebitelská hnutí a vládu.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9382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Veřejnost: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Veřejnost, to jsou také </a:t>
            </a:r>
            <a:r>
              <a:rPr lang="cs-CZ" dirty="0">
                <a:solidFill>
                  <a:schemeClr val="tx1"/>
                </a:solidFill>
              </a:rPr>
              <a:t>členové: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obecních zastupitelstev, 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parlamentu, 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senátu a dalších institucí řízení a správy státu i orgánů EU.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3493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1305"/>
            <a:ext cx="8704800" cy="35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YSM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SWOT analýza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22. 11. 2024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Olomouc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6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Výhody: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snadná</a:t>
            </a:r>
            <a:r>
              <a:rPr lang="cs-CZ" i="1" dirty="0"/>
              <a:t> – nepotřebujete speciální trénink, abyste ji zvládl vyplnit. Potřebujete jen znalosti o své firmě a jejím okolí.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levná</a:t>
            </a:r>
            <a:r>
              <a:rPr lang="cs-CZ" i="1" dirty="0"/>
              <a:t> – obvykle do tvorby analýzy nedáte žádné externí výdaje, pokud tedy nevyužíváte výzkumných agentur.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flexibilní</a:t>
            </a:r>
            <a:r>
              <a:rPr lang="cs-CZ" i="1" dirty="0"/>
              <a:t> – lze vytvořit pro jeden produkt, obchodní jednotku a nebo celou korporaci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 err="1"/>
              <a:t>aktualizovatelná</a:t>
            </a:r>
            <a:r>
              <a:rPr lang="cs-CZ" i="1" dirty="0"/>
              <a:t> – jednoduše ji upravíte, třeba na každoročních marketingových výjezdech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Nevýhody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brainstorming</a:t>
            </a:r>
            <a:r>
              <a:rPr lang="cs-CZ" i="1" dirty="0"/>
              <a:t> – často se </a:t>
            </a:r>
            <a:r>
              <a:rPr lang="cs-CZ" i="1" dirty="0" err="1"/>
              <a:t>SWOTka</a:t>
            </a:r>
            <a:r>
              <a:rPr lang="cs-CZ" i="1" dirty="0"/>
              <a:t> napíše do pár odrážek (faktorů) od stolu;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metodika </a:t>
            </a:r>
            <a:r>
              <a:rPr lang="cs-CZ" i="1" dirty="0"/>
              <a:t>– všichni </a:t>
            </a:r>
            <a:r>
              <a:rPr lang="cs-CZ" i="1" dirty="0" err="1"/>
              <a:t>SWOTku</a:t>
            </a:r>
            <a:r>
              <a:rPr lang="cs-CZ" i="1" dirty="0"/>
              <a:t> chápou  ≠ umí;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málo návodné </a:t>
            </a:r>
            <a:r>
              <a:rPr lang="cs-CZ" i="1" dirty="0"/>
              <a:t>– získá se málo relevantních faktorů;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hodnotící metody určující důležitost faktorů mezi sebou </a:t>
            </a:r>
            <a:r>
              <a:rPr lang="cs-CZ" i="1" dirty="0"/>
              <a:t>– vše vypadá stejně důležitě.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Běžnou “chybou” je vnímání příležitostí a hrozeb jako interní pohled do firmy.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Spíše byste se měli zaměřit na vnější prostředí a jaké příležitosti a hrozby se v něm pro vaši firmu nachází.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3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82DEDE-1C44-4578-BAE9-62037FC7A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" t="22863" r="52967" b="45137"/>
          <a:stretch/>
        </p:blipFill>
        <p:spPr>
          <a:xfrm>
            <a:off x="506456" y="1611824"/>
            <a:ext cx="8131087" cy="36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SWOT má 4 kvadranty: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firemní faktory / faktory vnitřního prostředí/ 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Silné stránky firmy (</a:t>
            </a:r>
            <a:r>
              <a:rPr lang="cs-CZ" i="1" dirty="0" err="1"/>
              <a:t>strengths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stránky firmy (</a:t>
            </a:r>
            <a:r>
              <a:rPr lang="cs-CZ" i="1" dirty="0" err="1"/>
              <a:t>weaknesses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Externí faktory mimo firmu / faktory vnějšího prostředí/ 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Příležitosti na trhu (</a:t>
            </a:r>
            <a:r>
              <a:rPr lang="cs-CZ" i="1" dirty="0" err="1"/>
              <a:t>opportunities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Vnější hrozby (</a:t>
            </a:r>
            <a:r>
              <a:rPr lang="cs-CZ" i="1" dirty="0" err="1"/>
              <a:t>threats</a:t>
            </a:r>
            <a:r>
              <a:rPr lang="cs-CZ" i="1" dirty="0"/>
              <a:t>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7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Cílem je podívat se na firmu a její okolí a zanalyzovat kudy by firma mohla dále jít, aby vydělávala a předběhla konkurenci.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36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DEE119-CF87-4414-90FB-7A6E4569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" t="24712" r="57627" b="16982"/>
          <a:stretch/>
        </p:blipFill>
        <p:spPr>
          <a:xfrm>
            <a:off x="2166607" y="1292742"/>
            <a:ext cx="4810785" cy="48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0" name="Picture 8" descr="Šablona -- Diplomová práce (fame)">
            <a:extLst>
              <a:ext uri="{FF2B5EF4-FFF2-40B4-BE49-F238E27FC236}">
                <a16:creationId xmlns:a16="http://schemas.microsoft.com/office/drawing/2014/main" id="{82443786-A93D-44D0-A37C-7866C1F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03" y="3767437"/>
            <a:ext cx="3207197" cy="18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alýza marketingového prostředí podniku. Yvona Kolková - PDF Stažení zdarma">
            <a:extLst>
              <a:ext uri="{FF2B5EF4-FFF2-40B4-BE49-F238E27FC236}">
                <a16:creationId xmlns:a16="http://schemas.microsoft.com/office/drawing/2014/main" id="{B2BC4D47-8199-4898-9177-9FCC6282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" y="3562557"/>
            <a:ext cx="4292078" cy="22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2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silné stránky firmy (</a:t>
            </a:r>
            <a:r>
              <a:rPr lang="cs-CZ" b="1" i="1" dirty="0" err="1"/>
              <a:t>Strengths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Jednička na trhu, Silná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Výhradní zástupce výrobce na místním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Výjimečný zákaznický servis;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Skvělé finanční zázemí, cash-</a:t>
            </a:r>
            <a:r>
              <a:rPr lang="cs-CZ" i="1" dirty="0" err="1"/>
              <a:t>flow</a:t>
            </a:r>
            <a:r>
              <a:rPr lang="cs-CZ" i="1" dirty="0"/>
              <a:t>, financování;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Úspory z rozsahu;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Patenty na výrobky, postupy,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Vyzrálejší marketing, vyšší marketingové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Angažovaní zaměstnanci.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0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slabé stránky firmy (</a:t>
            </a:r>
            <a:r>
              <a:rPr lang="cs-CZ" b="1" i="1" dirty="0" err="1"/>
              <a:t>Weaknesses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Špatné řízení firmy, neznámá vize firmy, neznámá obchodní strategie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Málo financí;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Zastaralé produkty, technologie, vybavení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problémy ve fungování firmy – provoz, výroba, logistika;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Nedostatečné marketingové znalosti, procesy,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Neznámá nebo poškozená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vztahy s dodavateli, odběrateli;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Nedostatek zaměstnanců, nedostatečné know-how a procesy;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Neodborné manažerské řízení, nevhodná manažerská struktura.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5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příležitosti</a:t>
            </a:r>
            <a:r>
              <a:rPr lang="en-US" b="1" i="1" dirty="0"/>
              <a:t> v </a:t>
            </a:r>
            <a:r>
              <a:rPr lang="en-US" b="1" i="1" dirty="0" err="1"/>
              <a:t>okolí</a:t>
            </a:r>
            <a:r>
              <a:rPr lang="en-US" b="1" i="1" dirty="0"/>
              <a:t> </a:t>
            </a:r>
            <a:r>
              <a:rPr lang="en-US" b="1" i="1" dirty="0" err="1"/>
              <a:t>firmy</a:t>
            </a:r>
            <a:r>
              <a:rPr lang="en-US" b="1" i="1" dirty="0"/>
              <a:t> (Opportunities)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Rychle rostoucí trh;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technologie, objevy;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Slabá konkurence, bankrot konkurence či jiné oslabení konkurence;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Vhodná vládní nařízení;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Demografický vývoj vhodným směrem, změny chování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Snižující se zájem o substituční produkty;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Snazší vstup na zahraniční trhy.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5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hrozby</a:t>
            </a:r>
            <a:r>
              <a:rPr lang="en-US" b="1" i="1" dirty="0"/>
              <a:t> z </a:t>
            </a:r>
            <a:r>
              <a:rPr lang="en-US" b="1" i="1" dirty="0" err="1"/>
              <a:t>venku</a:t>
            </a:r>
            <a:r>
              <a:rPr lang="en-US" b="1" i="1" dirty="0"/>
              <a:t> (Threats)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Vstup nové konkurence – ze západu nebo východu;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Vzestup náhradních, substitučních produktů;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Konečný životní cyklus produktu;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Měnící se potřeby a vkus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Demografie – stárnutí populace, stěhování do měst;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Vládní legislativa nevhodným směrem;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Špatná kondice dodavatelů či odběratelů;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Nepříznivé směnné kurzy měn.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10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29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5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44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52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61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r>
              <a:rPr lang="cs-CZ" sz="1800" b="1" dirty="0"/>
              <a:t>Vnitřní prostředí firmy tvoří zdroje firmy </a:t>
            </a:r>
            <a:r>
              <a:rPr lang="cs-CZ" sz="1800" dirty="0"/>
              <a:t>(materiálové, finanční a lidské):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Management a jeho zaměstnanci (jejich kvalita);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Organizační struktura;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Kultura firmy;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Mezilidské vztahy;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Etika;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Materiální prostředí.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Vnitřní prostředí se vztahuje na faktory, které</a:t>
            </a:r>
            <a:r>
              <a:rPr lang="cs-CZ" sz="1800" b="1" dirty="0"/>
              <a:t> mohou být podnikem přímo řízeny a manažery ovlivňovány</a:t>
            </a:r>
            <a:r>
              <a:rPr lang="cs-CZ" sz="1800" dirty="0"/>
              <a:t>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33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66170A0A-FA57-1B3A-814A-9A598F33735D}"/>
              </a:ext>
            </a:extLst>
          </p:cNvPr>
          <p:cNvGrpSpPr>
            <a:grpSpLocks/>
          </p:cNvGrpSpPr>
          <p:nvPr/>
        </p:nvGrpSpPr>
        <p:grpSpPr bwMode="auto">
          <a:xfrm>
            <a:off x="1042736" y="1997242"/>
            <a:ext cx="6104021" cy="3950692"/>
            <a:chOff x="1069" y="1156"/>
            <a:chExt cx="3622" cy="3000"/>
          </a:xfrm>
        </p:grpSpPr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02929934-E41D-B3B8-0237-F0B5AB66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zpomalení až zastavení růstu trhu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hospodářská recese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nepříznivé demografické změny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vstup nízkonákladových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zahraničních konkurentů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nepříznivý vývoj měnových kurzů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rostoucí vyjednávací síla dodavatelů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 zákazníků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CAC30F9-1A83-64EE-52FF-A97A9E7A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zrušení obchodních překážek 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potenciálních zahraničních trzích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vznik nových skupin zákazníků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snížení překážek při vstupu do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nového odvětví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pokles intenzity rivality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vertikální integrace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9B8770A6-3098-F1E2-EB6C-CC67D041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externí ohrožení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29FC94AF-2016-1DCF-C782-9E2AC5832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externí příležitosti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B1F84994-70DF-91FB-828A-76EAF2FA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zastaralé výrobní zařízení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neucelená distribuční síť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nedostatek řídících talentů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podprůměrná ziskovost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neznámá výrobní značka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zaostávání ve výzkumu a vývoji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drahá pracovní síla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FB86DF27-2AFE-AEBF-8C27-1903A6D4E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dostatek finančních zdrojů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vlastní technologie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přesvědčivá reklama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nízké náklady v podmínkách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hromadné výroby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originální inovace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zkušení a vzdělaní manažeři</a:t>
              </a:r>
              <a:endPara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EB06BFA8-7C91-40CE-D2FB-231EF00D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78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interní slabé stránky 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5005732E-84F1-C821-5ADB-8C4190B3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1170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interní silné stránky</a:t>
              </a:r>
              <a:endPara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A2D3CB91-5A5E-E46A-38BB-914F8FDE8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49DA08F6-A8C4-617A-2EF7-495B54D3A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4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E7228662-70D3-435E-00B7-ACE703499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50EB2350-7316-3094-74F0-B70705BD3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4EE42E4E-B7DE-BB0A-4C15-668EFF236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89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D875B0AB-CBA4-1C2F-7A7B-C93B8EF3A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A84545DB-B9D3-C948-440B-69A341864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260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43">
              <a:extLst>
                <a:ext uri="{FF2B5EF4-FFF2-40B4-BE49-F238E27FC236}">
                  <a16:creationId xmlns:a16="http://schemas.microsoft.com/office/drawing/2014/main" id="{BD96F1D6-3D27-969C-D8DF-E300B5F4F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281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2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b="1" dirty="0"/>
              <a:t> Syntéza výsledků analýzy SWOT 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73A76CC-60CE-73F5-96D1-391BDD4CA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7955" y="1908778"/>
          <a:ext cx="4804614" cy="391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3581" imgH="4763572" progId="Word.Document.8">
                  <p:embed/>
                </p:oleObj>
              </mc:Choice>
              <mc:Fallback>
                <p:oleObj name="Dokument" r:id="rId3" imgW="5853581" imgH="4763572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E73A76CC-60CE-73F5-96D1-391BDD4CA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955" y="1908778"/>
                        <a:ext cx="4804614" cy="3916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14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755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b="1" dirty="0"/>
              <a:t> Syntéza výsledků analýzy SWOT 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D90C77-6F66-B7E8-6ABF-EBAB8FD89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581" y="1855621"/>
          <a:ext cx="5592763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9340" imgH="2476842" progId="Word.Document.8">
                  <p:embed/>
                </p:oleObj>
              </mc:Choice>
              <mc:Fallback>
                <p:oleObj name="Dokument" r:id="rId3" imgW="5859340" imgH="2476842" progId="Word.Documen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4D90C77-6F66-B7E8-6ABF-EBAB8FD89B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81" y="1855621"/>
                        <a:ext cx="5592763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37">
            <a:extLst>
              <a:ext uri="{FF2B5EF4-FFF2-40B4-BE49-F238E27FC236}">
                <a16:creationId xmlns:a16="http://schemas.microsoft.com/office/drawing/2014/main" id="{87633818-BE55-D007-61B8-0A7478E9AB6E}"/>
              </a:ext>
            </a:extLst>
          </p:cNvPr>
          <p:cNvGrpSpPr>
            <a:grpSpLocks/>
          </p:cNvGrpSpPr>
          <p:nvPr/>
        </p:nvGrpSpPr>
        <p:grpSpPr bwMode="auto">
          <a:xfrm>
            <a:off x="1138989" y="4188326"/>
            <a:ext cx="2632229" cy="1798805"/>
            <a:chOff x="748" y="2389"/>
            <a:chExt cx="2011" cy="1928"/>
          </a:xfrm>
        </p:grpSpPr>
        <p:sp>
          <p:nvSpPr>
            <p:cNvPr id="5" name="AutoShape 673">
              <a:extLst>
                <a:ext uri="{FF2B5EF4-FFF2-40B4-BE49-F238E27FC236}">
                  <a16:creationId xmlns:a16="http://schemas.microsoft.com/office/drawing/2014/main" id="{3313A436-4602-9F20-4D30-835E8BBC49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2389"/>
              <a:ext cx="2011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675">
              <a:extLst>
                <a:ext uri="{FF2B5EF4-FFF2-40B4-BE49-F238E27FC236}">
                  <a16:creationId xmlns:a16="http://schemas.microsoft.com/office/drawing/2014/main" id="{C1F62A1D-6B6C-D635-3390-4FBD4D23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2390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678">
              <a:extLst>
                <a:ext uri="{FF2B5EF4-FFF2-40B4-BE49-F238E27FC236}">
                  <a16:creationId xmlns:a16="http://schemas.microsoft.com/office/drawing/2014/main" id="{D1654B67-D6B8-5D2B-24BE-2891EC6D6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" y="3168"/>
              <a:ext cx="604" cy="374"/>
              <a:chOff x="761" y="3168"/>
              <a:chExt cx="604" cy="374"/>
            </a:xfrm>
          </p:grpSpPr>
          <p:sp>
            <p:nvSpPr>
              <p:cNvPr id="669" name="Rectangle 676">
                <a:extLst>
                  <a:ext uri="{FF2B5EF4-FFF2-40B4-BE49-F238E27FC236}">
                    <a16:creationId xmlns:a16="http://schemas.microsoft.com/office/drawing/2014/main" id="{DCABC668-0B9C-3224-9F0F-BE9E1E6AF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0" name="Rectangle 677">
                <a:extLst>
                  <a:ext uri="{FF2B5EF4-FFF2-40B4-BE49-F238E27FC236}">
                    <a16:creationId xmlns:a16="http://schemas.microsoft.com/office/drawing/2014/main" id="{5C6FA24F-D8EE-1ACD-26DA-15E110DF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679">
              <a:extLst>
                <a:ext uri="{FF2B5EF4-FFF2-40B4-BE49-F238E27FC236}">
                  <a16:creationId xmlns:a16="http://schemas.microsoft.com/office/drawing/2014/main" id="{DB678079-1402-44C6-28B5-FDEEE7AFF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680">
              <a:extLst>
                <a:ext uri="{FF2B5EF4-FFF2-40B4-BE49-F238E27FC236}">
                  <a16:creationId xmlns:a16="http://schemas.microsoft.com/office/drawing/2014/main" id="{614D7D20-D580-2209-3359-B2A0BB361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681">
              <a:extLst>
                <a:ext uri="{FF2B5EF4-FFF2-40B4-BE49-F238E27FC236}">
                  <a16:creationId xmlns:a16="http://schemas.microsoft.com/office/drawing/2014/main" id="{12B7D5DF-1A94-1C53-F991-34F8288F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682">
              <a:extLst>
                <a:ext uri="{FF2B5EF4-FFF2-40B4-BE49-F238E27FC236}">
                  <a16:creationId xmlns:a16="http://schemas.microsoft.com/office/drawing/2014/main" id="{71755D87-5900-AE1E-A160-FBBEDA320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683">
              <a:extLst>
                <a:ext uri="{FF2B5EF4-FFF2-40B4-BE49-F238E27FC236}">
                  <a16:creationId xmlns:a16="http://schemas.microsoft.com/office/drawing/2014/main" id="{C7C53256-B740-0619-B3B9-42182BA03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684">
              <a:extLst>
                <a:ext uri="{FF2B5EF4-FFF2-40B4-BE49-F238E27FC236}">
                  <a16:creationId xmlns:a16="http://schemas.microsoft.com/office/drawing/2014/main" id="{0E2A7D03-A307-8EF0-0E00-7CBDDD63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685">
              <a:extLst>
                <a:ext uri="{FF2B5EF4-FFF2-40B4-BE49-F238E27FC236}">
                  <a16:creationId xmlns:a16="http://schemas.microsoft.com/office/drawing/2014/main" id="{052F6AE4-C868-8C18-A19C-526739197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686">
              <a:extLst>
                <a:ext uri="{FF2B5EF4-FFF2-40B4-BE49-F238E27FC236}">
                  <a16:creationId xmlns:a16="http://schemas.microsoft.com/office/drawing/2014/main" id="{2267FC56-FCDD-C9E9-6844-EB65E4614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87">
              <a:extLst>
                <a:ext uri="{FF2B5EF4-FFF2-40B4-BE49-F238E27FC236}">
                  <a16:creationId xmlns:a16="http://schemas.microsoft.com/office/drawing/2014/main" id="{B197A326-EA59-D830-0F8A-D50BD0A0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688">
              <a:extLst>
                <a:ext uri="{FF2B5EF4-FFF2-40B4-BE49-F238E27FC236}">
                  <a16:creationId xmlns:a16="http://schemas.microsoft.com/office/drawing/2014/main" id="{BF0A3392-B994-FCAE-66A1-27B66BCA8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689">
              <a:extLst>
                <a:ext uri="{FF2B5EF4-FFF2-40B4-BE49-F238E27FC236}">
                  <a16:creationId xmlns:a16="http://schemas.microsoft.com/office/drawing/2014/main" id="{DE2EBD46-F87B-03F6-949D-7CB8C45C4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90">
              <a:extLst>
                <a:ext uri="{FF2B5EF4-FFF2-40B4-BE49-F238E27FC236}">
                  <a16:creationId xmlns:a16="http://schemas.microsoft.com/office/drawing/2014/main" id="{576267F3-4636-EE0E-4EE3-1692A1293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691">
              <a:extLst>
                <a:ext uri="{FF2B5EF4-FFF2-40B4-BE49-F238E27FC236}">
                  <a16:creationId xmlns:a16="http://schemas.microsoft.com/office/drawing/2014/main" id="{D17A20A2-C6B9-6BE5-0C38-65DAAA31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92">
              <a:extLst>
                <a:ext uri="{FF2B5EF4-FFF2-40B4-BE49-F238E27FC236}">
                  <a16:creationId xmlns:a16="http://schemas.microsoft.com/office/drawing/2014/main" id="{3DEC240A-B096-BFB0-E643-AE3FF922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693">
              <a:extLst>
                <a:ext uri="{FF2B5EF4-FFF2-40B4-BE49-F238E27FC236}">
                  <a16:creationId xmlns:a16="http://schemas.microsoft.com/office/drawing/2014/main" id="{00620430-A476-2475-4B2A-C319FB1D9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694">
              <a:extLst>
                <a:ext uri="{FF2B5EF4-FFF2-40B4-BE49-F238E27FC236}">
                  <a16:creationId xmlns:a16="http://schemas.microsoft.com/office/drawing/2014/main" id="{C83A8713-ACCB-2A8A-9EDB-89B638131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95">
              <a:extLst>
                <a:ext uri="{FF2B5EF4-FFF2-40B4-BE49-F238E27FC236}">
                  <a16:creationId xmlns:a16="http://schemas.microsoft.com/office/drawing/2014/main" id="{59F7476C-78F2-D9B6-0C43-7E71AF82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696">
              <a:extLst>
                <a:ext uri="{FF2B5EF4-FFF2-40B4-BE49-F238E27FC236}">
                  <a16:creationId xmlns:a16="http://schemas.microsoft.com/office/drawing/2014/main" id="{D2937DCE-356C-F080-E846-84392D5EB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97">
              <a:extLst>
                <a:ext uri="{FF2B5EF4-FFF2-40B4-BE49-F238E27FC236}">
                  <a16:creationId xmlns:a16="http://schemas.microsoft.com/office/drawing/2014/main" id="{F42FC291-87EF-E59D-CCFA-328506723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698">
              <a:extLst>
                <a:ext uri="{FF2B5EF4-FFF2-40B4-BE49-F238E27FC236}">
                  <a16:creationId xmlns:a16="http://schemas.microsoft.com/office/drawing/2014/main" id="{5F474AFE-561E-6063-2803-42D418014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699">
              <a:extLst>
                <a:ext uri="{FF2B5EF4-FFF2-40B4-BE49-F238E27FC236}">
                  <a16:creationId xmlns:a16="http://schemas.microsoft.com/office/drawing/2014/main" id="{95D313A1-9423-1C5A-A511-8DF13A100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700">
              <a:extLst>
                <a:ext uri="{FF2B5EF4-FFF2-40B4-BE49-F238E27FC236}">
                  <a16:creationId xmlns:a16="http://schemas.microsoft.com/office/drawing/2014/main" id="{C2282BB1-E3D2-C9B8-BFFC-8860513A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701">
              <a:extLst>
                <a:ext uri="{FF2B5EF4-FFF2-40B4-BE49-F238E27FC236}">
                  <a16:creationId xmlns:a16="http://schemas.microsoft.com/office/drawing/2014/main" id="{63C69D6E-24A5-0A02-B54B-3F505B91F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702">
              <a:extLst>
                <a:ext uri="{FF2B5EF4-FFF2-40B4-BE49-F238E27FC236}">
                  <a16:creationId xmlns:a16="http://schemas.microsoft.com/office/drawing/2014/main" id="{73D2DB2F-AF14-A393-3D75-215DA42EF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703">
              <a:extLst>
                <a:ext uri="{FF2B5EF4-FFF2-40B4-BE49-F238E27FC236}">
                  <a16:creationId xmlns:a16="http://schemas.microsoft.com/office/drawing/2014/main" id="{37772CC8-2BB0-0EE0-F72A-D4BE7EE8E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704">
              <a:extLst>
                <a:ext uri="{FF2B5EF4-FFF2-40B4-BE49-F238E27FC236}">
                  <a16:creationId xmlns:a16="http://schemas.microsoft.com/office/drawing/2014/main" id="{C058953E-F0A2-BBAB-A632-1353E90BF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705">
              <a:extLst>
                <a:ext uri="{FF2B5EF4-FFF2-40B4-BE49-F238E27FC236}">
                  <a16:creationId xmlns:a16="http://schemas.microsoft.com/office/drawing/2014/main" id="{AD9F510D-921B-4167-9EDA-2FDCBBD62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706">
              <a:extLst>
                <a:ext uri="{FF2B5EF4-FFF2-40B4-BE49-F238E27FC236}">
                  <a16:creationId xmlns:a16="http://schemas.microsoft.com/office/drawing/2014/main" id="{A46E378F-8316-58BE-A8AD-58EB422D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707">
              <a:extLst>
                <a:ext uri="{FF2B5EF4-FFF2-40B4-BE49-F238E27FC236}">
                  <a16:creationId xmlns:a16="http://schemas.microsoft.com/office/drawing/2014/main" id="{C12E57B5-F971-4F14-06C4-FC9A587CE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708">
              <a:extLst>
                <a:ext uri="{FF2B5EF4-FFF2-40B4-BE49-F238E27FC236}">
                  <a16:creationId xmlns:a16="http://schemas.microsoft.com/office/drawing/2014/main" id="{8C52E512-7F6B-28DB-8E14-710B7D35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709">
              <a:extLst>
                <a:ext uri="{FF2B5EF4-FFF2-40B4-BE49-F238E27FC236}">
                  <a16:creationId xmlns:a16="http://schemas.microsoft.com/office/drawing/2014/main" id="{81D8A4CC-C0FD-AE32-B2D9-92CF13813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710">
              <a:extLst>
                <a:ext uri="{FF2B5EF4-FFF2-40B4-BE49-F238E27FC236}">
                  <a16:creationId xmlns:a16="http://schemas.microsoft.com/office/drawing/2014/main" id="{4F54EB90-EC32-F24F-2029-29B8F5EE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711">
              <a:extLst>
                <a:ext uri="{FF2B5EF4-FFF2-40B4-BE49-F238E27FC236}">
                  <a16:creationId xmlns:a16="http://schemas.microsoft.com/office/drawing/2014/main" id="{E1B1A191-A61E-1897-3649-8E8D998D7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712">
              <a:extLst>
                <a:ext uri="{FF2B5EF4-FFF2-40B4-BE49-F238E27FC236}">
                  <a16:creationId xmlns:a16="http://schemas.microsoft.com/office/drawing/2014/main" id="{20D382DE-7321-3A62-51E4-EF992E0A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713">
              <a:extLst>
                <a:ext uri="{FF2B5EF4-FFF2-40B4-BE49-F238E27FC236}">
                  <a16:creationId xmlns:a16="http://schemas.microsoft.com/office/drawing/2014/main" id="{40F735CC-5CEC-E08C-6204-9B557A623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714">
              <a:extLst>
                <a:ext uri="{FF2B5EF4-FFF2-40B4-BE49-F238E27FC236}">
                  <a16:creationId xmlns:a16="http://schemas.microsoft.com/office/drawing/2014/main" id="{1FB2FBE4-C467-14E6-D85A-44F85C56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715">
              <a:extLst>
                <a:ext uri="{FF2B5EF4-FFF2-40B4-BE49-F238E27FC236}">
                  <a16:creationId xmlns:a16="http://schemas.microsoft.com/office/drawing/2014/main" id="{D6862B07-F019-FB37-0852-C834F0D08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716">
              <a:extLst>
                <a:ext uri="{FF2B5EF4-FFF2-40B4-BE49-F238E27FC236}">
                  <a16:creationId xmlns:a16="http://schemas.microsoft.com/office/drawing/2014/main" id="{889D3F46-97F5-AA22-31A4-C40FF1FE6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717">
              <a:extLst>
                <a:ext uri="{FF2B5EF4-FFF2-40B4-BE49-F238E27FC236}">
                  <a16:creationId xmlns:a16="http://schemas.microsoft.com/office/drawing/2014/main" id="{76AB604C-5022-FAE2-21E8-7FA68883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718">
              <a:extLst>
                <a:ext uri="{FF2B5EF4-FFF2-40B4-BE49-F238E27FC236}">
                  <a16:creationId xmlns:a16="http://schemas.microsoft.com/office/drawing/2014/main" id="{BBDDBD39-5BC4-652F-22D1-E6FD6694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719">
              <a:extLst>
                <a:ext uri="{FF2B5EF4-FFF2-40B4-BE49-F238E27FC236}">
                  <a16:creationId xmlns:a16="http://schemas.microsoft.com/office/drawing/2014/main" id="{C27A5F5D-C5FA-8E0A-457D-083EB8E99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720">
              <a:extLst>
                <a:ext uri="{FF2B5EF4-FFF2-40B4-BE49-F238E27FC236}">
                  <a16:creationId xmlns:a16="http://schemas.microsoft.com/office/drawing/2014/main" id="{4A0FAC26-7792-3556-B867-5AE1F6BA5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721">
              <a:extLst>
                <a:ext uri="{FF2B5EF4-FFF2-40B4-BE49-F238E27FC236}">
                  <a16:creationId xmlns:a16="http://schemas.microsoft.com/office/drawing/2014/main" id="{9CA8801A-3011-6A21-41E3-693FCC9C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722">
              <a:extLst>
                <a:ext uri="{FF2B5EF4-FFF2-40B4-BE49-F238E27FC236}">
                  <a16:creationId xmlns:a16="http://schemas.microsoft.com/office/drawing/2014/main" id="{DD2B6397-890B-B43A-59B7-911F38C8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723">
              <a:extLst>
                <a:ext uri="{FF2B5EF4-FFF2-40B4-BE49-F238E27FC236}">
                  <a16:creationId xmlns:a16="http://schemas.microsoft.com/office/drawing/2014/main" id="{FCC3FCDA-4362-6BEE-8D72-0456913B9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Line 724">
              <a:extLst>
                <a:ext uri="{FF2B5EF4-FFF2-40B4-BE49-F238E27FC236}">
                  <a16:creationId xmlns:a16="http://schemas.microsoft.com/office/drawing/2014/main" id="{091F4C53-F821-4175-B4D8-7B26BEF09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725">
              <a:extLst>
                <a:ext uri="{FF2B5EF4-FFF2-40B4-BE49-F238E27FC236}">
                  <a16:creationId xmlns:a16="http://schemas.microsoft.com/office/drawing/2014/main" id="{DB102F08-64F3-2F3C-125B-943F2F364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726">
              <a:extLst>
                <a:ext uri="{FF2B5EF4-FFF2-40B4-BE49-F238E27FC236}">
                  <a16:creationId xmlns:a16="http://schemas.microsoft.com/office/drawing/2014/main" id="{77196F89-F48F-362C-3ED4-CC01BB2AD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727">
              <a:extLst>
                <a:ext uri="{FF2B5EF4-FFF2-40B4-BE49-F238E27FC236}">
                  <a16:creationId xmlns:a16="http://schemas.microsoft.com/office/drawing/2014/main" id="{453378FB-ECA4-68D6-885C-83C3B3BC1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728">
              <a:extLst>
                <a:ext uri="{FF2B5EF4-FFF2-40B4-BE49-F238E27FC236}">
                  <a16:creationId xmlns:a16="http://schemas.microsoft.com/office/drawing/2014/main" id="{84A5DC5A-412A-FC54-AD1D-A6AA0490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729">
              <a:extLst>
                <a:ext uri="{FF2B5EF4-FFF2-40B4-BE49-F238E27FC236}">
                  <a16:creationId xmlns:a16="http://schemas.microsoft.com/office/drawing/2014/main" id="{AE9BD892-43C4-DA09-C2D8-2C9B41DF5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730">
              <a:extLst>
                <a:ext uri="{FF2B5EF4-FFF2-40B4-BE49-F238E27FC236}">
                  <a16:creationId xmlns:a16="http://schemas.microsoft.com/office/drawing/2014/main" id="{151F443B-8D74-8CB9-278B-613C278CB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731">
              <a:extLst>
                <a:ext uri="{FF2B5EF4-FFF2-40B4-BE49-F238E27FC236}">
                  <a16:creationId xmlns:a16="http://schemas.microsoft.com/office/drawing/2014/main" id="{1BB09C34-E072-F0C7-800D-6D92B449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732">
              <a:extLst>
                <a:ext uri="{FF2B5EF4-FFF2-40B4-BE49-F238E27FC236}">
                  <a16:creationId xmlns:a16="http://schemas.microsoft.com/office/drawing/2014/main" id="{36203263-5E9C-9CF3-145E-3445344C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733">
              <a:extLst>
                <a:ext uri="{FF2B5EF4-FFF2-40B4-BE49-F238E27FC236}">
                  <a16:creationId xmlns:a16="http://schemas.microsoft.com/office/drawing/2014/main" id="{0E5CB132-3393-4C2E-24AD-58D8346DE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734">
              <a:extLst>
                <a:ext uri="{FF2B5EF4-FFF2-40B4-BE49-F238E27FC236}">
                  <a16:creationId xmlns:a16="http://schemas.microsoft.com/office/drawing/2014/main" id="{4640226B-0DA4-99D9-07A6-50E267E67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735">
              <a:extLst>
                <a:ext uri="{FF2B5EF4-FFF2-40B4-BE49-F238E27FC236}">
                  <a16:creationId xmlns:a16="http://schemas.microsoft.com/office/drawing/2014/main" id="{0EC34900-DFA3-8E4B-AD1B-480E8CC0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736">
              <a:extLst>
                <a:ext uri="{FF2B5EF4-FFF2-40B4-BE49-F238E27FC236}">
                  <a16:creationId xmlns:a16="http://schemas.microsoft.com/office/drawing/2014/main" id="{107491F1-19A9-6ABF-02E7-E82C7F7A9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737">
              <a:extLst>
                <a:ext uri="{FF2B5EF4-FFF2-40B4-BE49-F238E27FC236}">
                  <a16:creationId xmlns:a16="http://schemas.microsoft.com/office/drawing/2014/main" id="{A6F9549B-7EAD-6C6D-8EF7-A085C512D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Line 738">
              <a:extLst>
                <a:ext uri="{FF2B5EF4-FFF2-40B4-BE49-F238E27FC236}">
                  <a16:creationId xmlns:a16="http://schemas.microsoft.com/office/drawing/2014/main" id="{A0117408-A3A5-9CD1-FAB9-1BEDAF661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739">
              <a:extLst>
                <a:ext uri="{FF2B5EF4-FFF2-40B4-BE49-F238E27FC236}">
                  <a16:creationId xmlns:a16="http://schemas.microsoft.com/office/drawing/2014/main" id="{3BC906D2-555C-5515-BCDA-E7788ECB3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740">
              <a:extLst>
                <a:ext uri="{FF2B5EF4-FFF2-40B4-BE49-F238E27FC236}">
                  <a16:creationId xmlns:a16="http://schemas.microsoft.com/office/drawing/2014/main" id="{88753B34-26BE-B913-EBD3-AC113801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Line 741">
              <a:extLst>
                <a:ext uri="{FF2B5EF4-FFF2-40B4-BE49-F238E27FC236}">
                  <a16:creationId xmlns:a16="http://schemas.microsoft.com/office/drawing/2014/main" id="{5D818930-E4B5-8B15-099C-EF27FA916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42">
              <a:extLst>
                <a:ext uri="{FF2B5EF4-FFF2-40B4-BE49-F238E27FC236}">
                  <a16:creationId xmlns:a16="http://schemas.microsoft.com/office/drawing/2014/main" id="{92D0F2DF-737A-68F0-5C0A-7CB4D2ACA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Line 743">
              <a:extLst>
                <a:ext uri="{FF2B5EF4-FFF2-40B4-BE49-F238E27FC236}">
                  <a16:creationId xmlns:a16="http://schemas.microsoft.com/office/drawing/2014/main" id="{B7AE4F69-1371-1A68-3D4A-9F3B02B0E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44">
              <a:extLst>
                <a:ext uri="{FF2B5EF4-FFF2-40B4-BE49-F238E27FC236}">
                  <a16:creationId xmlns:a16="http://schemas.microsoft.com/office/drawing/2014/main" id="{4A5FABA3-059C-4F1B-A5C3-1163D2543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Line 745">
              <a:extLst>
                <a:ext uri="{FF2B5EF4-FFF2-40B4-BE49-F238E27FC236}">
                  <a16:creationId xmlns:a16="http://schemas.microsoft.com/office/drawing/2014/main" id="{7198CC72-6844-50BC-C8E4-36EA7EDF3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6">
              <a:extLst>
                <a:ext uri="{FF2B5EF4-FFF2-40B4-BE49-F238E27FC236}">
                  <a16:creationId xmlns:a16="http://schemas.microsoft.com/office/drawing/2014/main" id="{176FA376-9D71-C1B8-58A4-E4D7F5F85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Line 747">
              <a:extLst>
                <a:ext uri="{FF2B5EF4-FFF2-40B4-BE49-F238E27FC236}">
                  <a16:creationId xmlns:a16="http://schemas.microsoft.com/office/drawing/2014/main" id="{194DA9E9-B0DE-9966-1A50-3B021DEE5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48">
              <a:extLst>
                <a:ext uri="{FF2B5EF4-FFF2-40B4-BE49-F238E27FC236}">
                  <a16:creationId xmlns:a16="http://schemas.microsoft.com/office/drawing/2014/main" id="{E46DEC63-D940-9FAB-8C61-0505938F2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749">
              <a:extLst>
                <a:ext uri="{FF2B5EF4-FFF2-40B4-BE49-F238E27FC236}">
                  <a16:creationId xmlns:a16="http://schemas.microsoft.com/office/drawing/2014/main" id="{B46B5941-8A9F-40C8-1060-A0384B3B3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750">
              <a:extLst>
                <a:ext uri="{FF2B5EF4-FFF2-40B4-BE49-F238E27FC236}">
                  <a16:creationId xmlns:a16="http://schemas.microsoft.com/office/drawing/2014/main" id="{A3F599CF-3126-08DB-173C-E47489692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751">
              <a:extLst>
                <a:ext uri="{FF2B5EF4-FFF2-40B4-BE49-F238E27FC236}">
                  <a16:creationId xmlns:a16="http://schemas.microsoft.com/office/drawing/2014/main" id="{60033549-CFFF-867F-0F8F-A1030BF6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752">
              <a:extLst>
                <a:ext uri="{FF2B5EF4-FFF2-40B4-BE49-F238E27FC236}">
                  <a16:creationId xmlns:a16="http://schemas.microsoft.com/office/drawing/2014/main" id="{2EC6E972-353F-32DD-2752-10B3709F4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753">
              <a:extLst>
                <a:ext uri="{FF2B5EF4-FFF2-40B4-BE49-F238E27FC236}">
                  <a16:creationId xmlns:a16="http://schemas.microsoft.com/office/drawing/2014/main" id="{8A3F085A-7E32-619B-4F2D-DDB51C7DE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754">
              <a:extLst>
                <a:ext uri="{FF2B5EF4-FFF2-40B4-BE49-F238E27FC236}">
                  <a16:creationId xmlns:a16="http://schemas.microsoft.com/office/drawing/2014/main" id="{15200ED0-DDAD-98AC-E06B-0D7ACAACE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Line 755">
              <a:extLst>
                <a:ext uri="{FF2B5EF4-FFF2-40B4-BE49-F238E27FC236}">
                  <a16:creationId xmlns:a16="http://schemas.microsoft.com/office/drawing/2014/main" id="{2A525FE9-4FC6-96C3-7C79-B4DF88817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756">
              <a:extLst>
                <a:ext uri="{FF2B5EF4-FFF2-40B4-BE49-F238E27FC236}">
                  <a16:creationId xmlns:a16="http://schemas.microsoft.com/office/drawing/2014/main" id="{ADFA9305-97CD-D8E0-EC28-E646A89D4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757">
              <a:extLst>
                <a:ext uri="{FF2B5EF4-FFF2-40B4-BE49-F238E27FC236}">
                  <a16:creationId xmlns:a16="http://schemas.microsoft.com/office/drawing/2014/main" id="{32D02F80-3444-D22D-AC57-BCA66433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Line 758">
              <a:extLst>
                <a:ext uri="{FF2B5EF4-FFF2-40B4-BE49-F238E27FC236}">
                  <a16:creationId xmlns:a16="http://schemas.microsoft.com/office/drawing/2014/main" id="{8E44DF2A-23FC-D502-71B4-B409D2C1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759">
              <a:extLst>
                <a:ext uri="{FF2B5EF4-FFF2-40B4-BE49-F238E27FC236}">
                  <a16:creationId xmlns:a16="http://schemas.microsoft.com/office/drawing/2014/main" id="{03576FB0-8CB2-1280-B31A-3E1B67FA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Line 760">
              <a:extLst>
                <a:ext uri="{FF2B5EF4-FFF2-40B4-BE49-F238E27FC236}">
                  <a16:creationId xmlns:a16="http://schemas.microsoft.com/office/drawing/2014/main" id="{97554790-B115-B5EC-F3EF-52D096115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761">
              <a:extLst>
                <a:ext uri="{FF2B5EF4-FFF2-40B4-BE49-F238E27FC236}">
                  <a16:creationId xmlns:a16="http://schemas.microsoft.com/office/drawing/2014/main" id="{7F377B66-CFCC-4AC3-130D-784B45A85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762">
              <a:extLst>
                <a:ext uri="{FF2B5EF4-FFF2-40B4-BE49-F238E27FC236}">
                  <a16:creationId xmlns:a16="http://schemas.microsoft.com/office/drawing/2014/main" id="{B8C2D378-B6C2-8AD0-F383-8A0F9C79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Line 763">
              <a:extLst>
                <a:ext uri="{FF2B5EF4-FFF2-40B4-BE49-F238E27FC236}">
                  <a16:creationId xmlns:a16="http://schemas.microsoft.com/office/drawing/2014/main" id="{F902EFAA-B83D-6C76-233F-B5BD39B50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764">
              <a:extLst>
                <a:ext uri="{FF2B5EF4-FFF2-40B4-BE49-F238E27FC236}">
                  <a16:creationId xmlns:a16="http://schemas.microsoft.com/office/drawing/2014/main" id="{A07C172D-3361-4087-B843-F8F4110E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Line 765">
              <a:extLst>
                <a:ext uri="{FF2B5EF4-FFF2-40B4-BE49-F238E27FC236}">
                  <a16:creationId xmlns:a16="http://schemas.microsoft.com/office/drawing/2014/main" id="{433AE6CA-31D0-0743-5CD3-CBC784E96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766">
              <a:extLst>
                <a:ext uri="{FF2B5EF4-FFF2-40B4-BE49-F238E27FC236}">
                  <a16:creationId xmlns:a16="http://schemas.microsoft.com/office/drawing/2014/main" id="{F03B4FD0-DFCD-72F4-E0A6-12F28569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767">
              <a:extLst>
                <a:ext uri="{FF2B5EF4-FFF2-40B4-BE49-F238E27FC236}">
                  <a16:creationId xmlns:a16="http://schemas.microsoft.com/office/drawing/2014/main" id="{1DA62C4D-0388-419F-79A8-A210C1F3F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Line 768">
              <a:extLst>
                <a:ext uri="{FF2B5EF4-FFF2-40B4-BE49-F238E27FC236}">
                  <a16:creationId xmlns:a16="http://schemas.microsoft.com/office/drawing/2014/main" id="{2A855EC6-2EEF-C16C-413B-32F9EE041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769">
              <a:extLst>
                <a:ext uri="{FF2B5EF4-FFF2-40B4-BE49-F238E27FC236}">
                  <a16:creationId xmlns:a16="http://schemas.microsoft.com/office/drawing/2014/main" id="{353CA4CA-FC39-E296-ED89-67A25820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Line 770">
              <a:extLst>
                <a:ext uri="{FF2B5EF4-FFF2-40B4-BE49-F238E27FC236}">
                  <a16:creationId xmlns:a16="http://schemas.microsoft.com/office/drawing/2014/main" id="{BAA848E8-B304-574C-EC3B-905BE65A4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Line 771">
              <a:extLst>
                <a:ext uri="{FF2B5EF4-FFF2-40B4-BE49-F238E27FC236}">
                  <a16:creationId xmlns:a16="http://schemas.microsoft.com/office/drawing/2014/main" id="{1C29E014-7F03-B07F-096F-3F25B6BB9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772">
              <a:extLst>
                <a:ext uri="{FF2B5EF4-FFF2-40B4-BE49-F238E27FC236}">
                  <a16:creationId xmlns:a16="http://schemas.microsoft.com/office/drawing/2014/main" id="{F77B6276-7001-2EAD-C889-25FFC0AC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Line 773">
              <a:extLst>
                <a:ext uri="{FF2B5EF4-FFF2-40B4-BE49-F238E27FC236}">
                  <a16:creationId xmlns:a16="http://schemas.microsoft.com/office/drawing/2014/main" id="{CDF7153C-F6B9-0882-0A42-619AB71B1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774">
              <a:extLst>
                <a:ext uri="{FF2B5EF4-FFF2-40B4-BE49-F238E27FC236}">
                  <a16:creationId xmlns:a16="http://schemas.microsoft.com/office/drawing/2014/main" id="{A1201069-4D3C-D989-2FBE-3F109689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775">
              <a:extLst>
                <a:ext uri="{FF2B5EF4-FFF2-40B4-BE49-F238E27FC236}">
                  <a16:creationId xmlns:a16="http://schemas.microsoft.com/office/drawing/2014/main" id="{E8721E21-9081-F822-BD6C-A7C7ED6B3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776">
              <a:extLst>
                <a:ext uri="{FF2B5EF4-FFF2-40B4-BE49-F238E27FC236}">
                  <a16:creationId xmlns:a16="http://schemas.microsoft.com/office/drawing/2014/main" id="{C5CBCABD-C06A-6310-7FF7-146212CAE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777">
              <a:extLst>
                <a:ext uri="{FF2B5EF4-FFF2-40B4-BE49-F238E27FC236}">
                  <a16:creationId xmlns:a16="http://schemas.microsoft.com/office/drawing/2014/main" id="{9791E083-2175-81B3-30B4-6040CAD7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Line 778">
              <a:extLst>
                <a:ext uri="{FF2B5EF4-FFF2-40B4-BE49-F238E27FC236}">
                  <a16:creationId xmlns:a16="http://schemas.microsoft.com/office/drawing/2014/main" id="{6678B874-65EE-518E-36CF-622EA6735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Line 779">
              <a:extLst>
                <a:ext uri="{FF2B5EF4-FFF2-40B4-BE49-F238E27FC236}">
                  <a16:creationId xmlns:a16="http://schemas.microsoft.com/office/drawing/2014/main" id="{A06C6C34-2F4B-48CB-148F-C09D1F359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780">
              <a:extLst>
                <a:ext uri="{FF2B5EF4-FFF2-40B4-BE49-F238E27FC236}">
                  <a16:creationId xmlns:a16="http://schemas.microsoft.com/office/drawing/2014/main" id="{14783F21-BADD-1CEF-D1DA-D07BBD911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Line 781">
              <a:extLst>
                <a:ext uri="{FF2B5EF4-FFF2-40B4-BE49-F238E27FC236}">
                  <a16:creationId xmlns:a16="http://schemas.microsoft.com/office/drawing/2014/main" id="{B71A2730-61D0-8289-5618-A7DDEB416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782">
              <a:extLst>
                <a:ext uri="{FF2B5EF4-FFF2-40B4-BE49-F238E27FC236}">
                  <a16:creationId xmlns:a16="http://schemas.microsoft.com/office/drawing/2014/main" id="{80EF8705-EDC0-7CCD-6BA3-2F6011675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783">
              <a:extLst>
                <a:ext uri="{FF2B5EF4-FFF2-40B4-BE49-F238E27FC236}">
                  <a16:creationId xmlns:a16="http://schemas.microsoft.com/office/drawing/2014/main" id="{3436F528-4BF0-BF57-2969-5770F24B8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784">
              <a:extLst>
                <a:ext uri="{FF2B5EF4-FFF2-40B4-BE49-F238E27FC236}">
                  <a16:creationId xmlns:a16="http://schemas.microsoft.com/office/drawing/2014/main" id="{F99CB1F7-2B0F-56AC-F2C1-5251815B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Line 785">
              <a:extLst>
                <a:ext uri="{FF2B5EF4-FFF2-40B4-BE49-F238E27FC236}">
                  <a16:creationId xmlns:a16="http://schemas.microsoft.com/office/drawing/2014/main" id="{FF9C1C53-DAD6-283D-ADEA-87E15C227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786">
              <a:extLst>
                <a:ext uri="{FF2B5EF4-FFF2-40B4-BE49-F238E27FC236}">
                  <a16:creationId xmlns:a16="http://schemas.microsoft.com/office/drawing/2014/main" id="{971AB980-66CA-D5B6-CC6F-F5FE6EB9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787">
              <a:extLst>
                <a:ext uri="{FF2B5EF4-FFF2-40B4-BE49-F238E27FC236}">
                  <a16:creationId xmlns:a16="http://schemas.microsoft.com/office/drawing/2014/main" id="{2AF1F808-B4B3-C09B-F17D-0C6F1375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Line 788">
              <a:extLst>
                <a:ext uri="{FF2B5EF4-FFF2-40B4-BE49-F238E27FC236}">
                  <a16:creationId xmlns:a16="http://schemas.microsoft.com/office/drawing/2014/main" id="{D1C648DB-A67A-4CA0-3A19-12860CCAD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789">
              <a:extLst>
                <a:ext uri="{FF2B5EF4-FFF2-40B4-BE49-F238E27FC236}">
                  <a16:creationId xmlns:a16="http://schemas.microsoft.com/office/drawing/2014/main" id="{8DC32DDE-F45B-6C64-88B4-DC3690158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790">
              <a:extLst>
                <a:ext uri="{FF2B5EF4-FFF2-40B4-BE49-F238E27FC236}">
                  <a16:creationId xmlns:a16="http://schemas.microsoft.com/office/drawing/2014/main" id="{5096B32F-3805-1D81-57D6-98E42F0C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791">
              <a:extLst>
                <a:ext uri="{FF2B5EF4-FFF2-40B4-BE49-F238E27FC236}">
                  <a16:creationId xmlns:a16="http://schemas.microsoft.com/office/drawing/2014/main" id="{D4EA4CB3-D517-6A77-216F-56E37B75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792">
              <a:extLst>
                <a:ext uri="{FF2B5EF4-FFF2-40B4-BE49-F238E27FC236}">
                  <a16:creationId xmlns:a16="http://schemas.microsoft.com/office/drawing/2014/main" id="{81BE753A-5753-A56C-0EDE-D6E5A3714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793">
              <a:extLst>
                <a:ext uri="{FF2B5EF4-FFF2-40B4-BE49-F238E27FC236}">
                  <a16:creationId xmlns:a16="http://schemas.microsoft.com/office/drawing/2014/main" id="{CAC1EA65-5930-82A9-049F-92963C7FE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794">
              <a:extLst>
                <a:ext uri="{FF2B5EF4-FFF2-40B4-BE49-F238E27FC236}">
                  <a16:creationId xmlns:a16="http://schemas.microsoft.com/office/drawing/2014/main" id="{6FFEF613-13EB-6D8B-C1A4-41A93E91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Line 795">
              <a:extLst>
                <a:ext uri="{FF2B5EF4-FFF2-40B4-BE49-F238E27FC236}">
                  <a16:creationId xmlns:a16="http://schemas.microsoft.com/office/drawing/2014/main" id="{18AC8AB6-2CE4-0B47-B05B-EE21CBB88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796">
              <a:extLst>
                <a:ext uri="{FF2B5EF4-FFF2-40B4-BE49-F238E27FC236}">
                  <a16:creationId xmlns:a16="http://schemas.microsoft.com/office/drawing/2014/main" id="{D8857A7E-3BCE-9616-6387-FC417836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Line 797">
              <a:extLst>
                <a:ext uri="{FF2B5EF4-FFF2-40B4-BE49-F238E27FC236}">
                  <a16:creationId xmlns:a16="http://schemas.microsoft.com/office/drawing/2014/main" id="{6F14146A-EBAB-87E3-040B-14FE5BA63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798">
              <a:extLst>
                <a:ext uri="{FF2B5EF4-FFF2-40B4-BE49-F238E27FC236}">
                  <a16:creationId xmlns:a16="http://schemas.microsoft.com/office/drawing/2014/main" id="{7EE15FE3-4FD3-B480-5FC8-668A8C6B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799">
              <a:extLst>
                <a:ext uri="{FF2B5EF4-FFF2-40B4-BE49-F238E27FC236}">
                  <a16:creationId xmlns:a16="http://schemas.microsoft.com/office/drawing/2014/main" id="{C9F8DAA9-5B0B-5390-B154-D8974CF2E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Line 800">
              <a:extLst>
                <a:ext uri="{FF2B5EF4-FFF2-40B4-BE49-F238E27FC236}">
                  <a16:creationId xmlns:a16="http://schemas.microsoft.com/office/drawing/2014/main" id="{48A222C6-CF5B-0036-66BD-E9D07B17F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801">
              <a:extLst>
                <a:ext uri="{FF2B5EF4-FFF2-40B4-BE49-F238E27FC236}">
                  <a16:creationId xmlns:a16="http://schemas.microsoft.com/office/drawing/2014/main" id="{8D0BE631-B751-BCD6-260D-BE2B4B31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Line 802">
              <a:extLst>
                <a:ext uri="{FF2B5EF4-FFF2-40B4-BE49-F238E27FC236}">
                  <a16:creationId xmlns:a16="http://schemas.microsoft.com/office/drawing/2014/main" id="{EE49A14D-BBB5-7B86-0FB4-8CF90B7DC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Line 803">
              <a:extLst>
                <a:ext uri="{FF2B5EF4-FFF2-40B4-BE49-F238E27FC236}">
                  <a16:creationId xmlns:a16="http://schemas.microsoft.com/office/drawing/2014/main" id="{981ADE90-9A9A-F2CF-A27E-175F9B4C5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804">
              <a:extLst>
                <a:ext uri="{FF2B5EF4-FFF2-40B4-BE49-F238E27FC236}">
                  <a16:creationId xmlns:a16="http://schemas.microsoft.com/office/drawing/2014/main" id="{14D1CC83-4481-EB18-7611-5DBD054E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7" name="Group 807">
              <a:extLst>
                <a:ext uri="{FF2B5EF4-FFF2-40B4-BE49-F238E27FC236}">
                  <a16:creationId xmlns:a16="http://schemas.microsoft.com/office/drawing/2014/main" id="{97217950-D66B-52CF-340C-3472850B3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0" y="3168"/>
              <a:ext cx="604" cy="374"/>
              <a:chOff x="1480" y="3168"/>
              <a:chExt cx="604" cy="374"/>
            </a:xfrm>
          </p:grpSpPr>
          <p:sp>
            <p:nvSpPr>
              <p:cNvPr id="667" name="Rectangle 805">
                <a:extLst>
                  <a:ext uri="{FF2B5EF4-FFF2-40B4-BE49-F238E27FC236}">
                    <a16:creationId xmlns:a16="http://schemas.microsoft.com/office/drawing/2014/main" id="{9A55C5E8-D4E4-455B-FDEF-AEFA7C12E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8" name="Rectangle 806">
                <a:extLst>
                  <a:ext uri="{FF2B5EF4-FFF2-40B4-BE49-F238E27FC236}">
                    <a16:creationId xmlns:a16="http://schemas.microsoft.com/office/drawing/2014/main" id="{C55075D9-59D4-F3A1-60BE-DE404F96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8" name="Rectangle 808">
              <a:extLst>
                <a:ext uri="{FF2B5EF4-FFF2-40B4-BE49-F238E27FC236}">
                  <a16:creationId xmlns:a16="http://schemas.microsoft.com/office/drawing/2014/main" id="{2C2638C6-6243-489E-F9F3-432AE242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809">
              <a:extLst>
                <a:ext uri="{FF2B5EF4-FFF2-40B4-BE49-F238E27FC236}">
                  <a16:creationId xmlns:a16="http://schemas.microsoft.com/office/drawing/2014/main" id="{D5285091-EF6F-D4D4-8E52-AC376E6E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810">
              <a:extLst>
                <a:ext uri="{FF2B5EF4-FFF2-40B4-BE49-F238E27FC236}">
                  <a16:creationId xmlns:a16="http://schemas.microsoft.com/office/drawing/2014/main" id="{71D4AA3B-28EB-EA55-CCAB-03F78C784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Rectangle 811">
              <a:extLst>
                <a:ext uri="{FF2B5EF4-FFF2-40B4-BE49-F238E27FC236}">
                  <a16:creationId xmlns:a16="http://schemas.microsoft.com/office/drawing/2014/main" id="{5FE8091E-01F5-2303-09C2-7C4B0E40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Rectangle 812">
              <a:extLst>
                <a:ext uri="{FF2B5EF4-FFF2-40B4-BE49-F238E27FC236}">
                  <a16:creationId xmlns:a16="http://schemas.microsoft.com/office/drawing/2014/main" id="{C987BCC1-D5F8-504A-5146-4C17658E2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Rectangle 813">
              <a:extLst>
                <a:ext uri="{FF2B5EF4-FFF2-40B4-BE49-F238E27FC236}">
                  <a16:creationId xmlns:a16="http://schemas.microsoft.com/office/drawing/2014/main" id="{2D7FD40B-833E-19E3-ACEC-D6EB126A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Line 814">
              <a:extLst>
                <a:ext uri="{FF2B5EF4-FFF2-40B4-BE49-F238E27FC236}">
                  <a16:creationId xmlns:a16="http://schemas.microsoft.com/office/drawing/2014/main" id="{619B908C-845C-028C-F19A-FEC0F4C0C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Line 815">
              <a:extLst>
                <a:ext uri="{FF2B5EF4-FFF2-40B4-BE49-F238E27FC236}">
                  <a16:creationId xmlns:a16="http://schemas.microsoft.com/office/drawing/2014/main" id="{A48B4DE0-B216-15E7-53BF-9938D9411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816">
              <a:extLst>
                <a:ext uri="{FF2B5EF4-FFF2-40B4-BE49-F238E27FC236}">
                  <a16:creationId xmlns:a16="http://schemas.microsoft.com/office/drawing/2014/main" id="{FD2D3C4B-A385-BDC3-0206-A955B0C1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Line 817">
              <a:extLst>
                <a:ext uri="{FF2B5EF4-FFF2-40B4-BE49-F238E27FC236}">
                  <a16:creationId xmlns:a16="http://schemas.microsoft.com/office/drawing/2014/main" id="{E091C0EC-20D9-2BF2-8949-8BECDC2EF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Line 818">
              <a:extLst>
                <a:ext uri="{FF2B5EF4-FFF2-40B4-BE49-F238E27FC236}">
                  <a16:creationId xmlns:a16="http://schemas.microsoft.com/office/drawing/2014/main" id="{DF138B60-7E20-8ABD-3424-DB118A6FA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819">
              <a:extLst>
                <a:ext uri="{FF2B5EF4-FFF2-40B4-BE49-F238E27FC236}">
                  <a16:creationId xmlns:a16="http://schemas.microsoft.com/office/drawing/2014/main" id="{441B158C-F19F-98D7-4DE0-5527A745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Line 820">
              <a:extLst>
                <a:ext uri="{FF2B5EF4-FFF2-40B4-BE49-F238E27FC236}">
                  <a16:creationId xmlns:a16="http://schemas.microsoft.com/office/drawing/2014/main" id="{D5ACDE3E-5810-4BE1-B472-20D66E069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821">
              <a:extLst>
                <a:ext uri="{FF2B5EF4-FFF2-40B4-BE49-F238E27FC236}">
                  <a16:creationId xmlns:a16="http://schemas.microsoft.com/office/drawing/2014/main" id="{D5B59923-5CBF-4168-4561-EAE51D367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Line 822">
              <a:extLst>
                <a:ext uri="{FF2B5EF4-FFF2-40B4-BE49-F238E27FC236}">
                  <a16:creationId xmlns:a16="http://schemas.microsoft.com/office/drawing/2014/main" id="{733F327C-231E-8900-BA33-DACD68481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Line 823">
              <a:extLst>
                <a:ext uri="{FF2B5EF4-FFF2-40B4-BE49-F238E27FC236}">
                  <a16:creationId xmlns:a16="http://schemas.microsoft.com/office/drawing/2014/main" id="{2E5570E0-D44F-F89F-E067-A992D00D8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824">
              <a:extLst>
                <a:ext uri="{FF2B5EF4-FFF2-40B4-BE49-F238E27FC236}">
                  <a16:creationId xmlns:a16="http://schemas.microsoft.com/office/drawing/2014/main" id="{0183E6F9-DFFD-B910-7DD1-7C58A89CA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Line 825">
              <a:extLst>
                <a:ext uri="{FF2B5EF4-FFF2-40B4-BE49-F238E27FC236}">
                  <a16:creationId xmlns:a16="http://schemas.microsoft.com/office/drawing/2014/main" id="{5F6F14BB-7B61-3572-0B45-D900C4DD5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826">
              <a:extLst>
                <a:ext uri="{FF2B5EF4-FFF2-40B4-BE49-F238E27FC236}">
                  <a16:creationId xmlns:a16="http://schemas.microsoft.com/office/drawing/2014/main" id="{36A2273F-83F8-C5D0-970E-A8FCC6B3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Line 827">
              <a:extLst>
                <a:ext uri="{FF2B5EF4-FFF2-40B4-BE49-F238E27FC236}">
                  <a16:creationId xmlns:a16="http://schemas.microsoft.com/office/drawing/2014/main" id="{BF0163C2-EFAD-FCC9-4462-12C24B00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Line 828">
              <a:extLst>
                <a:ext uri="{FF2B5EF4-FFF2-40B4-BE49-F238E27FC236}">
                  <a16:creationId xmlns:a16="http://schemas.microsoft.com/office/drawing/2014/main" id="{08D716A8-939A-75C3-A7FA-0EC4E7F6F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829">
              <a:extLst>
                <a:ext uri="{FF2B5EF4-FFF2-40B4-BE49-F238E27FC236}">
                  <a16:creationId xmlns:a16="http://schemas.microsoft.com/office/drawing/2014/main" id="{4AA75F2C-BB66-2483-CB0E-C0B2BC6A0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Line 830">
              <a:extLst>
                <a:ext uri="{FF2B5EF4-FFF2-40B4-BE49-F238E27FC236}">
                  <a16:creationId xmlns:a16="http://schemas.microsoft.com/office/drawing/2014/main" id="{CC3E329E-3553-F5DA-0D07-44474856E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831">
              <a:extLst>
                <a:ext uri="{FF2B5EF4-FFF2-40B4-BE49-F238E27FC236}">
                  <a16:creationId xmlns:a16="http://schemas.microsoft.com/office/drawing/2014/main" id="{5B8A529E-0BAC-B798-7205-D6CB0AB12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Line 832">
              <a:extLst>
                <a:ext uri="{FF2B5EF4-FFF2-40B4-BE49-F238E27FC236}">
                  <a16:creationId xmlns:a16="http://schemas.microsoft.com/office/drawing/2014/main" id="{622C3D4F-D4A6-4FC1-0DFB-E7535E0A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Line 833">
              <a:extLst>
                <a:ext uri="{FF2B5EF4-FFF2-40B4-BE49-F238E27FC236}">
                  <a16:creationId xmlns:a16="http://schemas.microsoft.com/office/drawing/2014/main" id="{4443A34C-5957-4A50-EFB0-B8C1C03F8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834">
              <a:extLst>
                <a:ext uri="{FF2B5EF4-FFF2-40B4-BE49-F238E27FC236}">
                  <a16:creationId xmlns:a16="http://schemas.microsoft.com/office/drawing/2014/main" id="{3AD108CC-20AF-39CA-61B8-6159E994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Line 835">
              <a:extLst>
                <a:ext uri="{FF2B5EF4-FFF2-40B4-BE49-F238E27FC236}">
                  <a16:creationId xmlns:a16="http://schemas.microsoft.com/office/drawing/2014/main" id="{5B4B2C42-CB06-0FDC-5064-D722D4ABE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Line 836">
              <a:extLst>
                <a:ext uri="{FF2B5EF4-FFF2-40B4-BE49-F238E27FC236}">
                  <a16:creationId xmlns:a16="http://schemas.microsoft.com/office/drawing/2014/main" id="{0006A542-52EB-F796-594A-F4DD3E166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837">
              <a:extLst>
                <a:ext uri="{FF2B5EF4-FFF2-40B4-BE49-F238E27FC236}">
                  <a16:creationId xmlns:a16="http://schemas.microsoft.com/office/drawing/2014/main" id="{BD3F3E37-50EF-48B4-D82A-7A68F409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Line 838">
              <a:extLst>
                <a:ext uri="{FF2B5EF4-FFF2-40B4-BE49-F238E27FC236}">
                  <a16:creationId xmlns:a16="http://schemas.microsoft.com/office/drawing/2014/main" id="{5EEE81E3-F879-CD57-14C8-56F7B8676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839">
              <a:extLst>
                <a:ext uri="{FF2B5EF4-FFF2-40B4-BE49-F238E27FC236}">
                  <a16:creationId xmlns:a16="http://schemas.microsoft.com/office/drawing/2014/main" id="{B5ECDA3F-31E1-A85A-7808-590092FC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Line 840">
              <a:extLst>
                <a:ext uri="{FF2B5EF4-FFF2-40B4-BE49-F238E27FC236}">
                  <a16:creationId xmlns:a16="http://schemas.microsoft.com/office/drawing/2014/main" id="{05DB1526-F1D1-6A48-E86D-B338A1137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841">
              <a:extLst>
                <a:ext uri="{FF2B5EF4-FFF2-40B4-BE49-F238E27FC236}">
                  <a16:creationId xmlns:a16="http://schemas.microsoft.com/office/drawing/2014/main" id="{4EAAC40D-01FD-1563-7577-172F9C77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Line 842">
              <a:extLst>
                <a:ext uri="{FF2B5EF4-FFF2-40B4-BE49-F238E27FC236}">
                  <a16:creationId xmlns:a16="http://schemas.microsoft.com/office/drawing/2014/main" id="{70D3A500-C030-A931-AC2E-41007F2EE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843">
              <a:extLst>
                <a:ext uri="{FF2B5EF4-FFF2-40B4-BE49-F238E27FC236}">
                  <a16:creationId xmlns:a16="http://schemas.microsoft.com/office/drawing/2014/main" id="{97AFAEB5-C5DF-B32C-E839-6258A03B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Line 844">
              <a:extLst>
                <a:ext uri="{FF2B5EF4-FFF2-40B4-BE49-F238E27FC236}">
                  <a16:creationId xmlns:a16="http://schemas.microsoft.com/office/drawing/2014/main" id="{60F74627-4A6A-F90A-D775-6969FA51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Rectangle 845">
              <a:extLst>
                <a:ext uri="{FF2B5EF4-FFF2-40B4-BE49-F238E27FC236}">
                  <a16:creationId xmlns:a16="http://schemas.microsoft.com/office/drawing/2014/main" id="{2E43D813-5BEF-F5E7-3668-4763C182C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Rectangle 846">
              <a:extLst>
                <a:ext uri="{FF2B5EF4-FFF2-40B4-BE49-F238E27FC236}">
                  <a16:creationId xmlns:a16="http://schemas.microsoft.com/office/drawing/2014/main" id="{DAE2557A-66C3-7ECB-8DD7-D22668DD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Rectangle 847">
              <a:extLst>
                <a:ext uri="{FF2B5EF4-FFF2-40B4-BE49-F238E27FC236}">
                  <a16:creationId xmlns:a16="http://schemas.microsoft.com/office/drawing/2014/main" id="{FCD357C7-1290-CF95-AAA0-94340047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Rectangle 848">
              <a:extLst>
                <a:ext uri="{FF2B5EF4-FFF2-40B4-BE49-F238E27FC236}">
                  <a16:creationId xmlns:a16="http://schemas.microsoft.com/office/drawing/2014/main" id="{A8614F6E-3CD7-38F3-96F6-BAA738F8A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Rectangle 849">
              <a:extLst>
                <a:ext uri="{FF2B5EF4-FFF2-40B4-BE49-F238E27FC236}">
                  <a16:creationId xmlns:a16="http://schemas.microsoft.com/office/drawing/2014/main" id="{AEFBB5F5-6CA6-FAB3-68C6-1CC270FFD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Rectangle 850">
              <a:extLst>
                <a:ext uri="{FF2B5EF4-FFF2-40B4-BE49-F238E27FC236}">
                  <a16:creationId xmlns:a16="http://schemas.microsoft.com/office/drawing/2014/main" id="{18AE9C1D-4F74-53D0-04FF-4AB811C1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Rectangle 851">
              <a:extLst>
                <a:ext uri="{FF2B5EF4-FFF2-40B4-BE49-F238E27FC236}">
                  <a16:creationId xmlns:a16="http://schemas.microsoft.com/office/drawing/2014/main" id="{D3F43D6A-9523-1E5A-CBF9-E201351D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Line 852">
              <a:extLst>
                <a:ext uri="{FF2B5EF4-FFF2-40B4-BE49-F238E27FC236}">
                  <a16:creationId xmlns:a16="http://schemas.microsoft.com/office/drawing/2014/main" id="{7B7D2A67-694F-A8E1-C7F9-32BC30C0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Line 853">
              <a:extLst>
                <a:ext uri="{FF2B5EF4-FFF2-40B4-BE49-F238E27FC236}">
                  <a16:creationId xmlns:a16="http://schemas.microsoft.com/office/drawing/2014/main" id="{1296FF20-9C93-779D-6A9D-456B74B0D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854">
              <a:extLst>
                <a:ext uri="{FF2B5EF4-FFF2-40B4-BE49-F238E27FC236}">
                  <a16:creationId xmlns:a16="http://schemas.microsoft.com/office/drawing/2014/main" id="{85A79AC8-7E52-F10C-01C9-51701AD8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Line 855">
              <a:extLst>
                <a:ext uri="{FF2B5EF4-FFF2-40B4-BE49-F238E27FC236}">
                  <a16:creationId xmlns:a16="http://schemas.microsoft.com/office/drawing/2014/main" id="{20DEA5C8-D0E6-01A9-49B8-51872940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856">
              <a:extLst>
                <a:ext uri="{FF2B5EF4-FFF2-40B4-BE49-F238E27FC236}">
                  <a16:creationId xmlns:a16="http://schemas.microsoft.com/office/drawing/2014/main" id="{AA12EC13-1867-F917-1C68-D4EC7ED7B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Line 857">
              <a:extLst>
                <a:ext uri="{FF2B5EF4-FFF2-40B4-BE49-F238E27FC236}">
                  <a16:creationId xmlns:a16="http://schemas.microsoft.com/office/drawing/2014/main" id="{405F22FC-D4A3-5B53-A00C-BCA707D03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Line 858">
              <a:extLst>
                <a:ext uri="{FF2B5EF4-FFF2-40B4-BE49-F238E27FC236}">
                  <a16:creationId xmlns:a16="http://schemas.microsoft.com/office/drawing/2014/main" id="{B6ADE65C-7761-D932-7177-86FA9BC28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859">
              <a:extLst>
                <a:ext uri="{FF2B5EF4-FFF2-40B4-BE49-F238E27FC236}">
                  <a16:creationId xmlns:a16="http://schemas.microsoft.com/office/drawing/2014/main" id="{7D4FE30D-0C23-486E-D625-802038B7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Line 860">
              <a:extLst>
                <a:ext uri="{FF2B5EF4-FFF2-40B4-BE49-F238E27FC236}">
                  <a16:creationId xmlns:a16="http://schemas.microsoft.com/office/drawing/2014/main" id="{B6BA0B17-B65A-FF8F-BD27-9340BC56B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Rectangle 861">
              <a:extLst>
                <a:ext uri="{FF2B5EF4-FFF2-40B4-BE49-F238E27FC236}">
                  <a16:creationId xmlns:a16="http://schemas.microsoft.com/office/drawing/2014/main" id="{3ED49D02-E91B-A2E8-79FB-B721E4BB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Line 862">
              <a:extLst>
                <a:ext uri="{FF2B5EF4-FFF2-40B4-BE49-F238E27FC236}">
                  <a16:creationId xmlns:a16="http://schemas.microsoft.com/office/drawing/2014/main" id="{57FB1C31-6D22-95F3-BCFD-740F26B6D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Line 863">
              <a:extLst>
                <a:ext uri="{FF2B5EF4-FFF2-40B4-BE49-F238E27FC236}">
                  <a16:creationId xmlns:a16="http://schemas.microsoft.com/office/drawing/2014/main" id="{DF984CC1-7519-60F0-32D9-0477179B1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864">
              <a:extLst>
                <a:ext uri="{FF2B5EF4-FFF2-40B4-BE49-F238E27FC236}">
                  <a16:creationId xmlns:a16="http://schemas.microsoft.com/office/drawing/2014/main" id="{351C5453-4FF9-5D53-5428-0A4E5E22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Line 865">
              <a:extLst>
                <a:ext uri="{FF2B5EF4-FFF2-40B4-BE49-F238E27FC236}">
                  <a16:creationId xmlns:a16="http://schemas.microsoft.com/office/drawing/2014/main" id="{A25BE542-794A-89F9-0050-A4A2D1AA2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Rectangle 866">
              <a:extLst>
                <a:ext uri="{FF2B5EF4-FFF2-40B4-BE49-F238E27FC236}">
                  <a16:creationId xmlns:a16="http://schemas.microsoft.com/office/drawing/2014/main" id="{8A5A52EC-56FC-40A4-A1A5-DC972CAF5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Line 867">
              <a:extLst>
                <a:ext uri="{FF2B5EF4-FFF2-40B4-BE49-F238E27FC236}">
                  <a16:creationId xmlns:a16="http://schemas.microsoft.com/office/drawing/2014/main" id="{1C727031-265B-E0AD-E4A0-6E29EEECC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Line 868">
              <a:extLst>
                <a:ext uri="{FF2B5EF4-FFF2-40B4-BE49-F238E27FC236}">
                  <a16:creationId xmlns:a16="http://schemas.microsoft.com/office/drawing/2014/main" id="{FDC5729E-D277-3F58-3911-FF7449CFF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 869">
              <a:extLst>
                <a:ext uri="{FF2B5EF4-FFF2-40B4-BE49-F238E27FC236}">
                  <a16:creationId xmlns:a16="http://schemas.microsoft.com/office/drawing/2014/main" id="{066FFA4C-F931-122F-D3DB-2D0228361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Line 870">
              <a:extLst>
                <a:ext uri="{FF2B5EF4-FFF2-40B4-BE49-F238E27FC236}">
                  <a16:creationId xmlns:a16="http://schemas.microsoft.com/office/drawing/2014/main" id="{244AA3CB-E673-2233-B4B1-56D5B1D87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Rectangle 871">
              <a:extLst>
                <a:ext uri="{FF2B5EF4-FFF2-40B4-BE49-F238E27FC236}">
                  <a16:creationId xmlns:a16="http://schemas.microsoft.com/office/drawing/2014/main" id="{E8B14610-1CA2-7214-3B33-9AAE86C7D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Line 872">
              <a:extLst>
                <a:ext uri="{FF2B5EF4-FFF2-40B4-BE49-F238E27FC236}">
                  <a16:creationId xmlns:a16="http://schemas.microsoft.com/office/drawing/2014/main" id="{2495728E-3BD6-6EF5-218E-0849FBBDC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873">
              <a:extLst>
                <a:ext uri="{FF2B5EF4-FFF2-40B4-BE49-F238E27FC236}">
                  <a16:creationId xmlns:a16="http://schemas.microsoft.com/office/drawing/2014/main" id="{0095427E-16E6-6EF4-25F3-F8623F056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874">
              <a:extLst>
                <a:ext uri="{FF2B5EF4-FFF2-40B4-BE49-F238E27FC236}">
                  <a16:creationId xmlns:a16="http://schemas.microsoft.com/office/drawing/2014/main" id="{AC2404A0-6C69-23FA-4C05-471A61F3E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875">
              <a:extLst>
                <a:ext uri="{FF2B5EF4-FFF2-40B4-BE49-F238E27FC236}">
                  <a16:creationId xmlns:a16="http://schemas.microsoft.com/office/drawing/2014/main" id="{2F78428B-4248-CE0A-863C-533170830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876">
              <a:extLst>
                <a:ext uri="{FF2B5EF4-FFF2-40B4-BE49-F238E27FC236}">
                  <a16:creationId xmlns:a16="http://schemas.microsoft.com/office/drawing/2014/main" id="{60875BD9-5A2E-D21B-DCA3-6BC2D6BC5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Rectangle 877">
              <a:extLst>
                <a:ext uri="{FF2B5EF4-FFF2-40B4-BE49-F238E27FC236}">
                  <a16:creationId xmlns:a16="http://schemas.microsoft.com/office/drawing/2014/main" id="{72E2C93E-3628-7724-E010-88B7DD04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Rectangle 878">
              <a:extLst>
                <a:ext uri="{FF2B5EF4-FFF2-40B4-BE49-F238E27FC236}">
                  <a16:creationId xmlns:a16="http://schemas.microsoft.com/office/drawing/2014/main" id="{C28F99ED-D38A-07AF-2BAD-EFE72430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Rectangle 879">
              <a:extLst>
                <a:ext uri="{FF2B5EF4-FFF2-40B4-BE49-F238E27FC236}">
                  <a16:creationId xmlns:a16="http://schemas.microsoft.com/office/drawing/2014/main" id="{B2EFFA15-B807-4610-B3DC-1F966DC9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Rectangle 880">
              <a:extLst>
                <a:ext uri="{FF2B5EF4-FFF2-40B4-BE49-F238E27FC236}">
                  <a16:creationId xmlns:a16="http://schemas.microsoft.com/office/drawing/2014/main" id="{677E08AA-B18B-FB81-6600-FF359445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881">
              <a:extLst>
                <a:ext uri="{FF2B5EF4-FFF2-40B4-BE49-F238E27FC236}">
                  <a16:creationId xmlns:a16="http://schemas.microsoft.com/office/drawing/2014/main" id="{F4BF01C0-CDCB-277D-0315-69FB2B00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882">
              <a:extLst>
                <a:ext uri="{FF2B5EF4-FFF2-40B4-BE49-F238E27FC236}">
                  <a16:creationId xmlns:a16="http://schemas.microsoft.com/office/drawing/2014/main" id="{00CF56B7-0DC5-B8A1-F635-449576158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Rectangle 883">
              <a:extLst>
                <a:ext uri="{FF2B5EF4-FFF2-40B4-BE49-F238E27FC236}">
                  <a16:creationId xmlns:a16="http://schemas.microsoft.com/office/drawing/2014/main" id="{24A1AF89-7BDF-264A-ADB2-2C04EACEC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Line 884">
              <a:extLst>
                <a:ext uri="{FF2B5EF4-FFF2-40B4-BE49-F238E27FC236}">
                  <a16:creationId xmlns:a16="http://schemas.microsoft.com/office/drawing/2014/main" id="{C281E384-0190-922D-7970-27E29391F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Line 885">
              <a:extLst>
                <a:ext uri="{FF2B5EF4-FFF2-40B4-BE49-F238E27FC236}">
                  <a16:creationId xmlns:a16="http://schemas.microsoft.com/office/drawing/2014/main" id="{B6D7D67D-964E-5FB2-2E4E-5C27BAB5D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ectangle 886">
              <a:extLst>
                <a:ext uri="{FF2B5EF4-FFF2-40B4-BE49-F238E27FC236}">
                  <a16:creationId xmlns:a16="http://schemas.microsoft.com/office/drawing/2014/main" id="{539A3C59-EE6B-1987-4ADF-1493C5C8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Line 887">
              <a:extLst>
                <a:ext uri="{FF2B5EF4-FFF2-40B4-BE49-F238E27FC236}">
                  <a16:creationId xmlns:a16="http://schemas.microsoft.com/office/drawing/2014/main" id="{225DD55A-2371-A955-B437-AC79F73E7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ectangle 888">
              <a:extLst>
                <a:ext uri="{FF2B5EF4-FFF2-40B4-BE49-F238E27FC236}">
                  <a16:creationId xmlns:a16="http://schemas.microsoft.com/office/drawing/2014/main" id="{4A2BD24C-269C-6879-E356-97BD34599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Line 889">
              <a:extLst>
                <a:ext uri="{FF2B5EF4-FFF2-40B4-BE49-F238E27FC236}">
                  <a16:creationId xmlns:a16="http://schemas.microsoft.com/office/drawing/2014/main" id="{08C8700D-9E13-6893-83F9-CD495AE2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Line 890">
              <a:extLst>
                <a:ext uri="{FF2B5EF4-FFF2-40B4-BE49-F238E27FC236}">
                  <a16:creationId xmlns:a16="http://schemas.microsoft.com/office/drawing/2014/main" id="{372111D7-E190-4AE4-2ADC-57C6553AB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891">
              <a:extLst>
                <a:ext uri="{FF2B5EF4-FFF2-40B4-BE49-F238E27FC236}">
                  <a16:creationId xmlns:a16="http://schemas.microsoft.com/office/drawing/2014/main" id="{BE2463E1-F772-3F70-2C07-474B657D7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Line 892">
              <a:extLst>
                <a:ext uri="{FF2B5EF4-FFF2-40B4-BE49-F238E27FC236}">
                  <a16:creationId xmlns:a16="http://schemas.microsoft.com/office/drawing/2014/main" id="{E428B939-CD34-1F6E-C3C6-78586AF30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ectangle 893">
              <a:extLst>
                <a:ext uri="{FF2B5EF4-FFF2-40B4-BE49-F238E27FC236}">
                  <a16:creationId xmlns:a16="http://schemas.microsoft.com/office/drawing/2014/main" id="{E5F44F64-EC86-7534-1E58-78B190B9F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Line 894">
              <a:extLst>
                <a:ext uri="{FF2B5EF4-FFF2-40B4-BE49-F238E27FC236}">
                  <a16:creationId xmlns:a16="http://schemas.microsoft.com/office/drawing/2014/main" id="{79918515-A09B-7A75-4BEC-4A83AF7D2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Line 895">
              <a:extLst>
                <a:ext uri="{FF2B5EF4-FFF2-40B4-BE49-F238E27FC236}">
                  <a16:creationId xmlns:a16="http://schemas.microsoft.com/office/drawing/2014/main" id="{8DF30D8A-7100-8AAB-410B-E009B3E84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896">
              <a:extLst>
                <a:ext uri="{FF2B5EF4-FFF2-40B4-BE49-F238E27FC236}">
                  <a16:creationId xmlns:a16="http://schemas.microsoft.com/office/drawing/2014/main" id="{11B3DD47-B893-D968-5897-9EDD313B3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Line 897">
              <a:extLst>
                <a:ext uri="{FF2B5EF4-FFF2-40B4-BE49-F238E27FC236}">
                  <a16:creationId xmlns:a16="http://schemas.microsoft.com/office/drawing/2014/main" id="{47AE83E6-6812-87AB-BCD4-6476652A8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898">
              <a:extLst>
                <a:ext uri="{FF2B5EF4-FFF2-40B4-BE49-F238E27FC236}">
                  <a16:creationId xmlns:a16="http://schemas.microsoft.com/office/drawing/2014/main" id="{B8D54624-8A04-2249-8DAF-0162D7508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Line 899">
              <a:extLst>
                <a:ext uri="{FF2B5EF4-FFF2-40B4-BE49-F238E27FC236}">
                  <a16:creationId xmlns:a16="http://schemas.microsoft.com/office/drawing/2014/main" id="{2428513F-DE87-2863-2A90-55CF7B2A9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Line 900">
              <a:extLst>
                <a:ext uri="{FF2B5EF4-FFF2-40B4-BE49-F238E27FC236}">
                  <a16:creationId xmlns:a16="http://schemas.microsoft.com/office/drawing/2014/main" id="{9F22FB29-E3C0-BA7A-988A-3B8A8A1EB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01">
              <a:extLst>
                <a:ext uri="{FF2B5EF4-FFF2-40B4-BE49-F238E27FC236}">
                  <a16:creationId xmlns:a16="http://schemas.microsoft.com/office/drawing/2014/main" id="{89FDFB87-0AEB-257E-CB67-AA1F23D6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Line 902">
              <a:extLst>
                <a:ext uri="{FF2B5EF4-FFF2-40B4-BE49-F238E27FC236}">
                  <a16:creationId xmlns:a16="http://schemas.microsoft.com/office/drawing/2014/main" id="{E5DAD578-19D8-4A49-36DB-8F11057DA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ectangle 903">
              <a:extLst>
                <a:ext uri="{FF2B5EF4-FFF2-40B4-BE49-F238E27FC236}">
                  <a16:creationId xmlns:a16="http://schemas.microsoft.com/office/drawing/2014/main" id="{8AD18F40-9674-7EE6-CFC8-B1F6987D1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Line 904">
              <a:extLst>
                <a:ext uri="{FF2B5EF4-FFF2-40B4-BE49-F238E27FC236}">
                  <a16:creationId xmlns:a16="http://schemas.microsoft.com/office/drawing/2014/main" id="{9D8C160B-0EBE-F8FE-011C-CB23EF616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Line 905">
              <a:extLst>
                <a:ext uri="{FF2B5EF4-FFF2-40B4-BE49-F238E27FC236}">
                  <a16:creationId xmlns:a16="http://schemas.microsoft.com/office/drawing/2014/main" id="{49D59B1E-A62B-F338-AF3D-AF6BF0A9A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 906">
              <a:extLst>
                <a:ext uri="{FF2B5EF4-FFF2-40B4-BE49-F238E27FC236}">
                  <a16:creationId xmlns:a16="http://schemas.microsoft.com/office/drawing/2014/main" id="{29BEEC39-B137-55CB-78FA-CDC897BF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Line 907">
              <a:extLst>
                <a:ext uri="{FF2B5EF4-FFF2-40B4-BE49-F238E27FC236}">
                  <a16:creationId xmlns:a16="http://schemas.microsoft.com/office/drawing/2014/main" id="{9A8691F2-758A-E22B-8643-1768DAF94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Line 908">
              <a:extLst>
                <a:ext uri="{FF2B5EF4-FFF2-40B4-BE49-F238E27FC236}">
                  <a16:creationId xmlns:a16="http://schemas.microsoft.com/office/drawing/2014/main" id="{02D279B6-39CF-3BFB-F49B-DC472035E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909">
              <a:extLst>
                <a:ext uri="{FF2B5EF4-FFF2-40B4-BE49-F238E27FC236}">
                  <a16:creationId xmlns:a16="http://schemas.microsoft.com/office/drawing/2014/main" id="{431CF10A-D1C7-0CDF-01B4-18488EAB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Line 910">
              <a:extLst>
                <a:ext uri="{FF2B5EF4-FFF2-40B4-BE49-F238E27FC236}">
                  <a16:creationId xmlns:a16="http://schemas.microsoft.com/office/drawing/2014/main" id="{C80074A2-955E-FCF7-3FCA-C7C83310B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911">
              <a:extLst>
                <a:ext uri="{FF2B5EF4-FFF2-40B4-BE49-F238E27FC236}">
                  <a16:creationId xmlns:a16="http://schemas.microsoft.com/office/drawing/2014/main" id="{81404752-F539-B4E6-1F08-D1D944316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Line 912">
              <a:extLst>
                <a:ext uri="{FF2B5EF4-FFF2-40B4-BE49-F238E27FC236}">
                  <a16:creationId xmlns:a16="http://schemas.microsoft.com/office/drawing/2014/main" id="{8E5A0D87-2824-66A7-297F-0A20324DD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913">
              <a:extLst>
                <a:ext uri="{FF2B5EF4-FFF2-40B4-BE49-F238E27FC236}">
                  <a16:creationId xmlns:a16="http://schemas.microsoft.com/office/drawing/2014/main" id="{864694A2-BF50-117D-133B-22FFDB20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Line 914">
              <a:extLst>
                <a:ext uri="{FF2B5EF4-FFF2-40B4-BE49-F238E27FC236}">
                  <a16:creationId xmlns:a16="http://schemas.microsoft.com/office/drawing/2014/main" id="{C36FE36A-3E32-333F-C4DA-93B394AA7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915">
              <a:extLst>
                <a:ext uri="{FF2B5EF4-FFF2-40B4-BE49-F238E27FC236}">
                  <a16:creationId xmlns:a16="http://schemas.microsoft.com/office/drawing/2014/main" id="{A3E627B7-6ABB-BA7C-4C85-1D3A1E79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916">
              <a:extLst>
                <a:ext uri="{FF2B5EF4-FFF2-40B4-BE49-F238E27FC236}">
                  <a16:creationId xmlns:a16="http://schemas.microsoft.com/office/drawing/2014/main" id="{1C97552A-0989-82F8-C45D-0093992C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Line 917">
              <a:extLst>
                <a:ext uri="{FF2B5EF4-FFF2-40B4-BE49-F238E27FC236}">
                  <a16:creationId xmlns:a16="http://schemas.microsoft.com/office/drawing/2014/main" id="{5C418073-3129-B937-6D2B-DD6F81613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918">
              <a:extLst>
                <a:ext uri="{FF2B5EF4-FFF2-40B4-BE49-F238E27FC236}">
                  <a16:creationId xmlns:a16="http://schemas.microsoft.com/office/drawing/2014/main" id="{C8E28C2F-876A-B221-4722-0B745E208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Line 919">
              <a:extLst>
                <a:ext uri="{FF2B5EF4-FFF2-40B4-BE49-F238E27FC236}">
                  <a16:creationId xmlns:a16="http://schemas.microsoft.com/office/drawing/2014/main" id="{C52CA599-6A42-57FE-FEA5-A748C144C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920">
              <a:extLst>
                <a:ext uri="{FF2B5EF4-FFF2-40B4-BE49-F238E27FC236}">
                  <a16:creationId xmlns:a16="http://schemas.microsoft.com/office/drawing/2014/main" id="{642AD9CA-4ED7-E2F7-6594-0EFC0ED5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Line 921">
              <a:extLst>
                <a:ext uri="{FF2B5EF4-FFF2-40B4-BE49-F238E27FC236}">
                  <a16:creationId xmlns:a16="http://schemas.microsoft.com/office/drawing/2014/main" id="{09E33AB0-42B1-CC35-952E-ADBA6A928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922">
              <a:extLst>
                <a:ext uri="{FF2B5EF4-FFF2-40B4-BE49-F238E27FC236}">
                  <a16:creationId xmlns:a16="http://schemas.microsoft.com/office/drawing/2014/main" id="{97AFC4E0-CC47-5F91-D0C9-4B44FCBF3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923">
              <a:extLst>
                <a:ext uri="{FF2B5EF4-FFF2-40B4-BE49-F238E27FC236}">
                  <a16:creationId xmlns:a16="http://schemas.microsoft.com/office/drawing/2014/main" id="{D44680B7-657C-8647-3196-31998897E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Line 924">
              <a:extLst>
                <a:ext uri="{FF2B5EF4-FFF2-40B4-BE49-F238E27FC236}">
                  <a16:creationId xmlns:a16="http://schemas.microsoft.com/office/drawing/2014/main" id="{EB2771C0-1FF9-982E-67F8-B56354DEF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Rectangle 925">
              <a:extLst>
                <a:ext uri="{FF2B5EF4-FFF2-40B4-BE49-F238E27FC236}">
                  <a16:creationId xmlns:a16="http://schemas.microsoft.com/office/drawing/2014/main" id="{B0A957ED-662D-0122-DF1C-3AE6A6F91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Line 926">
              <a:extLst>
                <a:ext uri="{FF2B5EF4-FFF2-40B4-BE49-F238E27FC236}">
                  <a16:creationId xmlns:a16="http://schemas.microsoft.com/office/drawing/2014/main" id="{B697E75C-22E9-906F-A742-3E9232D0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927">
              <a:extLst>
                <a:ext uri="{FF2B5EF4-FFF2-40B4-BE49-F238E27FC236}">
                  <a16:creationId xmlns:a16="http://schemas.microsoft.com/office/drawing/2014/main" id="{1F810A7B-B296-9F01-257A-646C12426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Line 928">
              <a:extLst>
                <a:ext uri="{FF2B5EF4-FFF2-40B4-BE49-F238E27FC236}">
                  <a16:creationId xmlns:a16="http://schemas.microsoft.com/office/drawing/2014/main" id="{879DB189-98B1-7216-3F19-1CD1E976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Line 929">
              <a:extLst>
                <a:ext uri="{FF2B5EF4-FFF2-40B4-BE49-F238E27FC236}">
                  <a16:creationId xmlns:a16="http://schemas.microsoft.com/office/drawing/2014/main" id="{273BC33A-E98E-9ED3-1736-F70CBEA5C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930">
              <a:extLst>
                <a:ext uri="{FF2B5EF4-FFF2-40B4-BE49-F238E27FC236}">
                  <a16:creationId xmlns:a16="http://schemas.microsoft.com/office/drawing/2014/main" id="{518C5AA6-5173-B463-DD81-B55C6AA7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Line 931">
              <a:extLst>
                <a:ext uri="{FF2B5EF4-FFF2-40B4-BE49-F238E27FC236}">
                  <a16:creationId xmlns:a16="http://schemas.microsoft.com/office/drawing/2014/main" id="{877DF1AC-035F-22D9-07F5-0B4817681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Line 932">
              <a:extLst>
                <a:ext uri="{FF2B5EF4-FFF2-40B4-BE49-F238E27FC236}">
                  <a16:creationId xmlns:a16="http://schemas.microsoft.com/office/drawing/2014/main" id="{2BC8FBA3-FFAF-89FF-8D41-30708751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933">
              <a:extLst>
                <a:ext uri="{FF2B5EF4-FFF2-40B4-BE49-F238E27FC236}">
                  <a16:creationId xmlns:a16="http://schemas.microsoft.com/office/drawing/2014/main" id="{F2571449-F84D-4F37-7982-CFAB7C4A6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4" name="Group 936">
              <a:extLst>
                <a:ext uri="{FF2B5EF4-FFF2-40B4-BE49-F238E27FC236}">
                  <a16:creationId xmlns:a16="http://schemas.microsoft.com/office/drawing/2014/main" id="{F1EE9DCB-FC8E-EC49-166B-E1112FDDF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678"/>
              <a:ext cx="547" cy="374"/>
              <a:chOff x="2199" y="2678"/>
              <a:chExt cx="547" cy="374"/>
            </a:xfrm>
          </p:grpSpPr>
          <p:sp>
            <p:nvSpPr>
              <p:cNvPr id="665" name="Rectangle 934">
                <a:extLst>
                  <a:ext uri="{FF2B5EF4-FFF2-40B4-BE49-F238E27FC236}">
                    <a16:creationId xmlns:a16="http://schemas.microsoft.com/office/drawing/2014/main" id="{22F511ED-21CF-DAF9-6BF2-D84736828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6" name="Rectangle 935">
                <a:extLst>
                  <a:ext uri="{FF2B5EF4-FFF2-40B4-BE49-F238E27FC236}">
                    <a16:creationId xmlns:a16="http://schemas.microsoft.com/office/drawing/2014/main" id="{73511559-EF72-CB0D-D046-BBCF70E4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5" name="Rectangle 937">
              <a:extLst>
                <a:ext uri="{FF2B5EF4-FFF2-40B4-BE49-F238E27FC236}">
                  <a16:creationId xmlns:a16="http://schemas.microsoft.com/office/drawing/2014/main" id="{71297AC6-348A-23F0-6595-30110073D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938">
              <a:extLst>
                <a:ext uri="{FF2B5EF4-FFF2-40B4-BE49-F238E27FC236}">
                  <a16:creationId xmlns:a16="http://schemas.microsoft.com/office/drawing/2014/main" id="{9ED75100-0217-E837-B3C8-7BF63CCC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70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939">
              <a:extLst>
                <a:ext uri="{FF2B5EF4-FFF2-40B4-BE49-F238E27FC236}">
                  <a16:creationId xmlns:a16="http://schemas.microsoft.com/office/drawing/2014/main" id="{4A6F3FF9-E29A-6AB6-BF85-5938BA99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940">
              <a:extLst>
                <a:ext uri="{FF2B5EF4-FFF2-40B4-BE49-F238E27FC236}">
                  <a16:creationId xmlns:a16="http://schemas.microsoft.com/office/drawing/2014/main" id="{B4018C11-9492-79BB-A089-067063BBB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70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Rectangle 941">
              <a:extLst>
                <a:ext uri="{FF2B5EF4-FFF2-40B4-BE49-F238E27FC236}">
                  <a16:creationId xmlns:a16="http://schemas.microsoft.com/office/drawing/2014/main" id="{E7E054DF-0E54-CA9E-A76D-024DBB7B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Rectangle 942">
              <a:extLst>
                <a:ext uri="{FF2B5EF4-FFF2-40B4-BE49-F238E27FC236}">
                  <a16:creationId xmlns:a16="http://schemas.microsoft.com/office/drawing/2014/main" id="{EA85191E-7815-E6E3-019F-61C2B13FB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Line 943">
              <a:extLst>
                <a:ext uri="{FF2B5EF4-FFF2-40B4-BE49-F238E27FC236}">
                  <a16:creationId xmlns:a16="http://schemas.microsoft.com/office/drawing/2014/main" id="{E40C8D70-7549-724E-0E8D-462A60076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Line 944">
              <a:extLst>
                <a:ext uri="{FF2B5EF4-FFF2-40B4-BE49-F238E27FC236}">
                  <a16:creationId xmlns:a16="http://schemas.microsoft.com/office/drawing/2014/main" id="{D14889E5-6A2E-B107-B328-D511A3B74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Rectangle 945">
              <a:extLst>
                <a:ext uri="{FF2B5EF4-FFF2-40B4-BE49-F238E27FC236}">
                  <a16:creationId xmlns:a16="http://schemas.microsoft.com/office/drawing/2014/main" id="{3EB046AD-2137-1B17-7A30-4A401ABA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Line 946">
              <a:extLst>
                <a:ext uri="{FF2B5EF4-FFF2-40B4-BE49-F238E27FC236}">
                  <a16:creationId xmlns:a16="http://schemas.microsoft.com/office/drawing/2014/main" id="{75B70C71-73B5-C66F-9D6D-47C47D667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Line 947">
              <a:extLst>
                <a:ext uri="{FF2B5EF4-FFF2-40B4-BE49-F238E27FC236}">
                  <a16:creationId xmlns:a16="http://schemas.microsoft.com/office/drawing/2014/main" id="{4D0211F0-5A13-A1FE-58F6-0A5E37696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Rectangle 948">
              <a:extLst>
                <a:ext uri="{FF2B5EF4-FFF2-40B4-BE49-F238E27FC236}">
                  <a16:creationId xmlns:a16="http://schemas.microsoft.com/office/drawing/2014/main" id="{D30E6EB1-C748-9DA1-2C35-3087FAAA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Line 949">
              <a:extLst>
                <a:ext uri="{FF2B5EF4-FFF2-40B4-BE49-F238E27FC236}">
                  <a16:creationId xmlns:a16="http://schemas.microsoft.com/office/drawing/2014/main" id="{27DEE56F-A4D9-6A70-2259-CF2E6FCA8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Rectangle 950">
              <a:extLst>
                <a:ext uri="{FF2B5EF4-FFF2-40B4-BE49-F238E27FC236}">
                  <a16:creationId xmlns:a16="http://schemas.microsoft.com/office/drawing/2014/main" id="{BFB3EE9A-AF19-1C58-7330-31FE7F81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Line 951">
              <a:extLst>
                <a:ext uri="{FF2B5EF4-FFF2-40B4-BE49-F238E27FC236}">
                  <a16:creationId xmlns:a16="http://schemas.microsoft.com/office/drawing/2014/main" id="{431EAF9D-3FD1-9263-8C8D-607040B5E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Line 952">
              <a:extLst>
                <a:ext uri="{FF2B5EF4-FFF2-40B4-BE49-F238E27FC236}">
                  <a16:creationId xmlns:a16="http://schemas.microsoft.com/office/drawing/2014/main" id="{B188DE94-B482-4750-3788-A106051F1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Rectangle 953">
              <a:extLst>
                <a:ext uri="{FF2B5EF4-FFF2-40B4-BE49-F238E27FC236}">
                  <a16:creationId xmlns:a16="http://schemas.microsoft.com/office/drawing/2014/main" id="{D5E0EEF6-5B3A-8F48-EEB0-0F986B70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Line 954">
              <a:extLst>
                <a:ext uri="{FF2B5EF4-FFF2-40B4-BE49-F238E27FC236}">
                  <a16:creationId xmlns:a16="http://schemas.microsoft.com/office/drawing/2014/main" id="{E7818512-0522-CBD7-63D5-1780B2FB5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Rectangle 955">
              <a:extLst>
                <a:ext uri="{FF2B5EF4-FFF2-40B4-BE49-F238E27FC236}">
                  <a16:creationId xmlns:a16="http://schemas.microsoft.com/office/drawing/2014/main" id="{EBF639CD-47B0-674B-E4AD-30F89556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67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Line 956">
              <a:extLst>
                <a:ext uri="{FF2B5EF4-FFF2-40B4-BE49-F238E27FC236}">
                  <a16:creationId xmlns:a16="http://schemas.microsoft.com/office/drawing/2014/main" id="{E5082FAA-0A2A-B56D-C4DF-18386FADE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Line 957">
              <a:extLst>
                <a:ext uri="{FF2B5EF4-FFF2-40B4-BE49-F238E27FC236}">
                  <a16:creationId xmlns:a16="http://schemas.microsoft.com/office/drawing/2014/main" id="{7392844B-11BA-F5B6-6943-699881F74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Rectangle 958">
              <a:extLst>
                <a:ext uri="{FF2B5EF4-FFF2-40B4-BE49-F238E27FC236}">
                  <a16:creationId xmlns:a16="http://schemas.microsoft.com/office/drawing/2014/main" id="{7D78168B-E5D5-79C2-4F83-0D2A6E097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67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Line 959">
              <a:extLst>
                <a:ext uri="{FF2B5EF4-FFF2-40B4-BE49-F238E27FC236}">
                  <a16:creationId xmlns:a16="http://schemas.microsoft.com/office/drawing/2014/main" id="{475F528B-79E3-1FA8-F786-AA1F1C1D6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67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Rectangle 960">
              <a:extLst>
                <a:ext uri="{FF2B5EF4-FFF2-40B4-BE49-F238E27FC236}">
                  <a16:creationId xmlns:a16="http://schemas.microsoft.com/office/drawing/2014/main" id="{E23334E5-D378-D991-8335-351165B46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Line 961">
              <a:extLst>
                <a:ext uri="{FF2B5EF4-FFF2-40B4-BE49-F238E27FC236}">
                  <a16:creationId xmlns:a16="http://schemas.microsoft.com/office/drawing/2014/main" id="{625C6EAB-F320-2DAB-2077-AB2E3EA32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Line 962">
              <a:extLst>
                <a:ext uri="{FF2B5EF4-FFF2-40B4-BE49-F238E27FC236}">
                  <a16:creationId xmlns:a16="http://schemas.microsoft.com/office/drawing/2014/main" id="{152990AA-E718-ED96-63FA-4BCEE2844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Rectangle 963">
              <a:extLst>
                <a:ext uri="{FF2B5EF4-FFF2-40B4-BE49-F238E27FC236}">
                  <a16:creationId xmlns:a16="http://schemas.microsoft.com/office/drawing/2014/main" id="{38F30D85-4FED-9CE2-4D75-ABEB0E3C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Line 964">
              <a:extLst>
                <a:ext uri="{FF2B5EF4-FFF2-40B4-BE49-F238E27FC236}">
                  <a16:creationId xmlns:a16="http://schemas.microsoft.com/office/drawing/2014/main" id="{541FCE6E-28D2-4389-D234-764FDE6D5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Line 965">
              <a:extLst>
                <a:ext uri="{FF2B5EF4-FFF2-40B4-BE49-F238E27FC236}">
                  <a16:creationId xmlns:a16="http://schemas.microsoft.com/office/drawing/2014/main" id="{A8BCF3FA-7A20-67C2-7248-A66675BF2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Rectangle 966">
              <a:extLst>
                <a:ext uri="{FF2B5EF4-FFF2-40B4-BE49-F238E27FC236}">
                  <a16:creationId xmlns:a16="http://schemas.microsoft.com/office/drawing/2014/main" id="{3E3B7384-23B7-EB6E-FD68-6F5BA3BF4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Line 967">
              <a:extLst>
                <a:ext uri="{FF2B5EF4-FFF2-40B4-BE49-F238E27FC236}">
                  <a16:creationId xmlns:a16="http://schemas.microsoft.com/office/drawing/2014/main" id="{8127910A-7E27-A26B-5752-DC49CD1DA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968">
              <a:extLst>
                <a:ext uri="{FF2B5EF4-FFF2-40B4-BE49-F238E27FC236}">
                  <a16:creationId xmlns:a16="http://schemas.microsoft.com/office/drawing/2014/main" id="{94DC61A3-DD90-BB2C-34F3-0B195767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Line 969">
              <a:extLst>
                <a:ext uri="{FF2B5EF4-FFF2-40B4-BE49-F238E27FC236}">
                  <a16:creationId xmlns:a16="http://schemas.microsoft.com/office/drawing/2014/main" id="{E0C738BD-82C0-45E0-3894-D54B9ED55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970">
              <a:extLst>
                <a:ext uri="{FF2B5EF4-FFF2-40B4-BE49-F238E27FC236}">
                  <a16:creationId xmlns:a16="http://schemas.microsoft.com/office/drawing/2014/main" id="{E611DAA3-3A02-F73A-BA4E-0EC2638E9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68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Line 971">
              <a:extLst>
                <a:ext uri="{FF2B5EF4-FFF2-40B4-BE49-F238E27FC236}">
                  <a16:creationId xmlns:a16="http://schemas.microsoft.com/office/drawing/2014/main" id="{F234A5BD-6122-4D77-4017-A8D5A0670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972">
              <a:extLst>
                <a:ext uri="{FF2B5EF4-FFF2-40B4-BE49-F238E27FC236}">
                  <a16:creationId xmlns:a16="http://schemas.microsoft.com/office/drawing/2014/main" id="{37D84284-B195-7245-903A-6F596587F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Line 973">
              <a:extLst>
                <a:ext uri="{FF2B5EF4-FFF2-40B4-BE49-F238E27FC236}">
                  <a16:creationId xmlns:a16="http://schemas.microsoft.com/office/drawing/2014/main" id="{0D05E563-2BA9-395E-9D62-70042314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Rectangle 974">
              <a:extLst>
                <a:ext uri="{FF2B5EF4-FFF2-40B4-BE49-F238E27FC236}">
                  <a16:creationId xmlns:a16="http://schemas.microsoft.com/office/drawing/2014/main" id="{06B64AAE-A681-6436-AC36-7E94C5B5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82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Rectangle 975">
              <a:extLst>
                <a:ext uri="{FF2B5EF4-FFF2-40B4-BE49-F238E27FC236}">
                  <a16:creationId xmlns:a16="http://schemas.microsoft.com/office/drawing/2014/main" id="{E5E1F848-8094-64C5-A51F-2E6EEACB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Rectangle 976">
              <a:extLst>
                <a:ext uri="{FF2B5EF4-FFF2-40B4-BE49-F238E27FC236}">
                  <a16:creationId xmlns:a16="http://schemas.microsoft.com/office/drawing/2014/main" id="{F6E66845-A6BB-9D86-D8FD-5D5AEF31C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82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977">
              <a:extLst>
                <a:ext uri="{FF2B5EF4-FFF2-40B4-BE49-F238E27FC236}">
                  <a16:creationId xmlns:a16="http://schemas.microsoft.com/office/drawing/2014/main" id="{006F085D-2166-7155-4725-2B425E51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Rectangle 978">
              <a:extLst>
                <a:ext uri="{FF2B5EF4-FFF2-40B4-BE49-F238E27FC236}">
                  <a16:creationId xmlns:a16="http://schemas.microsoft.com/office/drawing/2014/main" id="{EB971A9C-22D1-49C5-0E8E-2FE261462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82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Rectangle 979">
              <a:extLst>
                <a:ext uri="{FF2B5EF4-FFF2-40B4-BE49-F238E27FC236}">
                  <a16:creationId xmlns:a16="http://schemas.microsoft.com/office/drawing/2014/main" id="{BEC8BBB9-02C2-36A3-7A29-2F9BC4E7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Rectangle 980">
              <a:extLst>
                <a:ext uri="{FF2B5EF4-FFF2-40B4-BE49-F238E27FC236}">
                  <a16:creationId xmlns:a16="http://schemas.microsoft.com/office/drawing/2014/main" id="{D11D4C38-2253-878D-BE8D-43291128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Line 981">
              <a:extLst>
                <a:ext uri="{FF2B5EF4-FFF2-40B4-BE49-F238E27FC236}">
                  <a16:creationId xmlns:a16="http://schemas.microsoft.com/office/drawing/2014/main" id="{7EB64DF9-CBF1-6EC7-47B0-69BBCA1B1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Line 982">
              <a:extLst>
                <a:ext uri="{FF2B5EF4-FFF2-40B4-BE49-F238E27FC236}">
                  <a16:creationId xmlns:a16="http://schemas.microsoft.com/office/drawing/2014/main" id="{D83F8F53-DE7C-28D0-A05E-730C0C685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Rectangle 983">
              <a:extLst>
                <a:ext uri="{FF2B5EF4-FFF2-40B4-BE49-F238E27FC236}">
                  <a16:creationId xmlns:a16="http://schemas.microsoft.com/office/drawing/2014/main" id="{72917516-9316-6050-8DE8-1D46FDCC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Line 984">
              <a:extLst>
                <a:ext uri="{FF2B5EF4-FFF2-40B4-BE49-F238E27FC236}">
                  <a16:creationId xmlns:a16="http://schemas.microsoft.com/office/drawing/2014/main" id="{8EE6EB83-60DF-18B1-7172-72F338B6F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Rectangle 985">
              <a:extLst>
                <a:ext uri="{FF2B5EF4-FFF2-40B4-BE49-F238E27FC236}">
                  <a16:creationId xmlns:a16="http://schemas.microsoft.com/office/drawing/2014/main" id="{9545C08D-AF74-4019-DE54-F8493E80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Line 986">
              <a:extLst>
                <a:ext uri="{FF2B5EF4-FFF2-40B4-BE49-F238E27FC236}">
                  <a16:creationId xmlns:a16="http://schemas.microsoft.com/office/drawing/2014/main" id="{2C8FFE22-D77E-1AA9-87B0-797CBDCC7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Line 987">
              <a:extLst>
                <a:ext uri="{FF2B5EF4-FFF2-40B4-BE49-F238E27FC236}">
                  <a16:creationId xmlns:a16="http://schemas.microsoft.com/office/drawing/2014/main" id="{E322A8A6-4622-0296-EB57-2E4705700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Rectangle 988">
              <a:extLst>
                <a:ext uri="{FF2B5EF4-FFF2-40B4-BE49-F238E27FC236}">
                  <a16:creationId xmlns:a16="http://schemas.microsoft.com/office/drawing/2014/main" id="{0AD196FB-596C-294C-8261-CE1AB078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Line 989">
              <a:extLst>
                <a:ext uri="{FF2B5EF4-FFF2-40B4-BE49-F238E27FC236}">
                  <a16:creationId xmlns:a16="http://schemas.microsoft.com/office/drawing/2014/main" id="{B5E4E079-A05E-34BC-527D-C05D86CE7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990">
              <a:extLst>
                <a:ext uri="{FF2B5EF4-FFF2-40B4-BE49-F238E27FC236}">
                  <a16:creationId xmlns:a16="http://schemas.microsoft.com/office/drawing/2014/main" id="{B281ACB2-3D4E-5691-E8CE-70ABFCA1A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0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Line 991">
              <a:extLst>
                <a:ext uri="{FF2B5EF4-FFF2-40B4-BE49-F238E27FC236}">
                  <a16:creationId xmlns:a16="http://schemas.microsoft.com/office/drawing/2014/main" id="{03DF19D6-6324-6A6E-F3A0-00F5E1781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Line 992">
              <a:extLst>
                <a:ext uri="{FF2B5EF4-FFF2-40B4-BE49-F238E27FC236}">
                  <a16:creationId xmlns:a16="http://schemas.microsoft.com/office/drawing/2014/main" id="{FF9C5CA2-85AE-17BD-068A-AAB63CF3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Rectangle 993">
              <a:extLst>
                <a:ext uri="{FF2B5EF4-FFF2-40B4-BE49-F238E27FC236}">
                  <a16:creationId xmlns:a16="http://schemas.microsoft.com/office/drawing/2014/main" id="{74D08569-DC5C-ADE6-F5D2-7FE62818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80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Line 994">
              <a:extLst>
                <a:ext uri="{FF2B5EF4-FFF2-40B4-BE49-F238E27FC236}">
                  <a16:creationId xmlns:a16="http://schemas.microsoft.com/office/drawing/2014/main" id="{28DF24C5-930A-1FE3-912A-4F60228DE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80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Rectangle 995">
              <a:extLst>
                <a:ext uri="{FF2B5EF4-FFF2-40B4-BE49-F238E27FC236}">
                  <a16:creationId xmlns:a16="http://schemas.microsoft.com/office/drawing/2014/main" id="{DA76F7BC-730B-36D4-A73B-406A5B18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Line 996">
              <a:extLst>
                <a:ext uri="{FF2B5EF4-FFF2-40B4-BE49-F238E27FC236}">
                  <a16:creationId xmlns:a16="http://schemas.microsoft.com/office/drawing/2014/main" id="{C547B8DE-77A3-E02B-83BB-A2CA43C2B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Line 997">
              <a:extLst>
                <a:ext uri="{FF2B5EF4-FFF2-40B4-BE49-F238E27FC236}">
                  <a16:creationId xmlns:a16="http://schemas.microsoft.com/office/drawing/2014/main" id="{A120B25A-8E68-9725-FA5A-DC94ABD17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Rectangle 998">
              <a:extLst>
                <a:ext uri="{FF2B5EF4-FFF2-40B4-BE49-F238E27FC236}">
                  <a16:creationId xmlns:a16="http://schemas.microsoft.com/office/drawing/2014/main" id="{B45949DC-186B-024A-B664-5D527D08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Line 999">
              <a:extLst>
                <a:ext uri="{FF2B5EF4-FFF2-40B4-BE49-F238E27FC236}">
                  <a16:creationId xmlns:a16="http://schemas.microsoft.com/office/drawing/2014/main" id="{46FE1585-2EA7-AF7B-0EA8-989992946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1000">
              <a:extLst>
                <a:ext uri="{FF2B5EF4-FFF2-40B4-BE49-F238E27FC236}">
                  <a16:creationId xmlns:a16="http://schemas.microsoft.com/office/drawing/2014/main" id="{94A89AF1-1E91-4E19-8FAF-B8508C4A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Line 1001">
              <a:extLst>
                <a:ext uri="{FF2B5EF4-FFF2-40B4-BE49-F238E27FC236}">
                  <a16:creationId xmlns:a16="http://schemas.microsoft.com/office/drawing/2014/main" id="{6EBDA630-374A-FFEB-B66B-EBDD14556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Rectangle 1002">
              <a:extLst>
                <a:ext uri="{FF2B5EF4-FFF2-40B4-BE49-F238E27FC236}">
                  <a16:creationId xmlns:a16="http://schemas.microsoft.com/office/drawing/2014/main" id="{857D5482-8AAA-3668-0001-FCC1639D2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0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Line 1003">
              <a:extLst>
                <a:ext uri="{FF2B5EF4-FFF2-40B4-BE49-F238E27FC236}">
                  <a16:creationId xmlns:a16="http://schemas.microsoft.com/office/drawing/2014/main" id="{D32267D7-258A-1664-E60E-D38678D35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1004">
              <a:extLst>
                <a:ext uri="{FF2B5EF4-FFF2-40B4-BE49-F238E27FC236}">
                  <a16:creationId xmlns:a16="http://schemas.microsoft.com/office/drawing/2014/main" id="{6E8AD7C7-DAE1-E832-73EB-A0CC0DCDE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Line 1005">
              <a:extLst>
                <a:ext uri="{FF2B5EF4-FFF2-40B4-BE49-F238E27FC236}">
                  <a16:creationId xmlns:a16="http://schemas.microsoft.com/office/drawing/2014/main" id="{26D71F26-7EB8-50FB-5FBB-16C755FF8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 1006">
              <a:extLst>
                <a:ext uri="{FF2B5EF4-FFF2-40B4-BE49-F238E27FC236}">
                  <a16:creationId xmlns:a16="http://schemas.microsoft.com/office/drawing/2014/main" id="{F0E2D762-249F-36E5-C9C8-67BE82C5C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95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Rectangle 1007">
              <a:extLst>
                <a:ext uri="{FF2B5EF4-FFF2-40B4-BE49-F238E27FC236}">
                  <a16:creationId xmlns:a16="http://schemas.microsoft.com/office/drawing/2014/main" id="{8D3E8A49-2B7A-A53F-9E53-AF0C8672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Rectangle 1008">
              <a:extLst>
                <a:ext uri="{FF2B5EF4-FFF2-40B4-BE49-F238E27FC236}">
                  <a16:creationId xmlns:a16="http://schemas.microsoft.com/office/drawing/2014/main" id="{F772F883-D493-B6E2-77FA-435FCD7D0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95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Rectangle 1009">
              <a:extLst>
                <a:ext uri="{FF2B5EF4-FFF2-40B4-BE49-F238E27FC236}">
                  <a16:creationId xmlns:a16="http://schemas.microsoft.com/office/drawing/2014/main" id="{15F368BF-076D-D87D-8A62-08B9882F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Rectangle 1010">
              <a:extLst>
                <a:ext uri="{FF2B5EF4-FFF2-40B4-BE49-F238E27FC236}">
                  <a16:creationId xmlns:a16="http://schemas.microsoft.com/office/drawing/2014/main" id="{CB5380D8-BC88-29A6-B76E-9EB13455E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95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Rectangle 1011">
              <a:extLst>
                <a:ext uri="{FF2B5EF4-FFF2-40B4-BE49-F238E27FC236}">
                  <a16:creationId xmlns:a16="http://schemas.microsoft.com/office/drawing/2014/main" id="{78FFD669-387D-2389-BB36-6BD83F15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Rectangle 1012">
              <a:extLst>
                <a:ext uri="{FF2B5EF4-FFF2-40B4-BE49-F238E27FC236}">
                  <a16:creationId xmlns:a16="http://schemas.microsoft.com/office/drawing/2014/main" id="{74BFA3C6-A113-D61D-0BBD-5E0C668B4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Line 1013">
              <a:extLst>
                <a:ext uri="{FF2B5EF4-FFF2-40B4-BE49-F238E27FC236}">
                  <a16:creationId xmlns:a16="http://schemas.microsoft.com/office/drawing/2014/main" id="{826CB378-2D90-4761-963A-25ED9E497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Line 1014">
              <a:extLst>
                <a:ext uri="{FF2B5EF4-FFF2-40B4-BE49-F238E27FC236}">
                  <a16:creationId xmlns:a16="http://schemas.microsoft.com/office/drawing/2014/main" id="{CE13467F-15B2-F9CF-D3C2-46CBA1504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Rectangle 1015">
              <a:extLst>
                <a:ext uri="{FF2B5EF4-FFF2-40B4-BE49-F238E27FC236}">
                  <a16:creationId xmlns:a16="http://schemas.microsoft.com/office/drawing/2014/main" id="{67A8E0EB-DFF0-FB57-CB53-7266A31CC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Line 1016">
              <a:extLst>
                <a:ext uri="{FF2B5EF4-FFF2-40B4-BE49-F238E27FC236}">
                  <a16:creationId xmlns:a16="http://schemas.microsoft.com/office/drawing/2014/main" id="{0043F5E0-76F7-A2CC-3063-5C645D077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1017">
              <a:extLst>
                <a:ext uri="{FF2B5EF4-FFF2-40B4-BE49-F238E27FC236}">
                  <a16:creationId xmlns:a16="http://schemas.microsoft.com/office/drawing/2014/main" id="{09961D7B-EC09-565B-D7B6-3554BD86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Line 1018">
              <a:extLst>
                <a:ext uri="{FF2B5EF4-FFF2-40B4-BE49-F238E27FC236}">
                  <a16:creationId xmlns:a16="http://schemas.microsoft.com/office/drawing/2014/main" id="{FB3B0F45-9BB8-944E-2851-369D0329A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Line 1019">
              <a:extLst>
                <a:ext uri="{FF2B5EF4-FFF2-40B4-BE49-F238E27FC236}">
                  <a16:creationId xmlns:a16="http://schemas.microsoft.com/office/drawing/2014/main" id="{CE5CCBC8-E81C-4D85-C2F3-5B30E1F6E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1020">
              <a:extLst>
                <a:ext uri="{FF2B5EF4-FFF2-40B4-BE49-F238E27FC236}">
                  <a16:creationId xmlns:a16="http://schemas.microsoft.com/office/drawing/2014/main" id="{CD1BF93F-1036-C854-83E7-8A43B95F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Line 1021">
              <a:extLst>
                <a:ext uri="{FF2B5EF4-FFF2-40B4-BE49-F238E27FC236}">
                  <a16:creationId xmlns:a16="http://schemas.microsoft.com/office/drawing/2014/main" id="{8F409D8F-2B27-C51D-5774-CD7E11E06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tangle 1022">
              <a:extLst>
                <a:ext uri="{FF2B5EF4-FFF2-40B4-BE49-F238E27FC236}">
                  <a16:creationId xmlns:a16="http://schemas.microsoft.com/office/drawing/2014/main" id="{CE1D3D17-5EA5-8632-04CA-F9E99829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Line 1023">
              <a:extLst>
                <a:ext uri="{FF2B5EF4-FFF2-40B4-BE49-F238E27FC236}">
                  <a16:creationId xmlns:a16="http://schemas.microsoft.com/office/drawing/2014/main" id="{6905DCD3-39A9-93A9-6945-8ACADA7C3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Line 1024">
              <a:extLst>
                <a:ext uri="{FF2B5EF4-FFF2-40B4-BE49-F238E27FC236}">
                  <a16:creationId xmlns:a16="http://schemas.microsoft.com/office/drawing/2014/main" id="{E2D2E961-A786-0B0D-9DF5-6F2C0326B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Rectangle 1025">
              <a:extLst>
                <a:ext uri="{FF2B5EF4-FFF2-40B4-BE49-F238E27FC236}">
                  <a16:creationId xmlns:a16="http://schemas.microsoft.com/office/drawing/2014/main" id="{AF4E2A5C-3FAF-F3D4-0667-BF8C5ACB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92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Line 1026">
              <a:extLst>
                <a:ext uri="{FF2B5EF4-FFF2-40B4-BE49-F238E27FC236}">
                  <a16:creationId xmlns:a16="http://schemas.microsoft.com/office/drawing/2014/main" id="{233DF33A-D69C-47CC-30E4-8D8FAA0D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92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Rectangle 1027">
              <a:extLst>
                <a:ext uri="{FF2B5EF4-FFF2-40B4-BE49-F238E27FC236}">
                  <a16:creationId xmlns:a16="http://schemas.microsoft.com/office/drawing/2014/main" id="{6D4DEBC6-04A2-602E-9608-BEE9FC6E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Line 1028">
              <a:extLst>
                <a:ext uri="{FF2B5EF4-FFF2-40B4-BE49-F238E27FC236}">
                  <a16:creationId xmlns:a16="http://schemas.microsoft.com/office/drawing/2014/main" id="{3CA5809C-8DA3-3439-948E-81D41E59C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Line 1029">
              <a:extLst>
                <a:ext uri="{FF2B5EF4-FFF2-40B4-BE49-F238E27FC236}">
                  <a16:creationId xmlns:a16="http://schemas.microsoft.com/office/drawing/2014/main" id="{DA432BDB-26AA-08A3-FB4E-2C57C7828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Rectangle 1030">
              <a:extLst>
                <a:ext uri="{FF2B5EF4-FFF2-40B4-BE49-F238E27FC236}">
                  <a16:creationId xmlns:a16="http://schemas.microsoft.com/office/drawing/2014/main" id="{B1A1DA87-2906-49DD-C2F8-768F793D5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Line 1031">
              <a:extLst>
                <a:ext uri="{FF2B5EF4-FFF2-40B4-BE49-F238E27FC236}">
                  <a16:creationId xmlns:a16="http://schemas.microsoft.com/office/drawing/2014/main" id="{1925BD17-F3D4-7C6B-DF2A-88226CE50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Rectangle 1032">
              <a:extLst>
                <a:ext uri="{FF2B5EF4-FFF2-40B4-BE49-F238E27FC236}">
                  <a16:creationId xmlns:a16="http://schemas.microsoft.com/office/drawing/2014/main" id="{EE0AF31A-A2A3-4F75-8F85-D2347BC6D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Line 1033">
              <a:extLst>
                <a:ext uri="{FF2B5EF4-FFF2-40B4-BE49-F238E27FC236}">
                  <a16:creationId xmlns:a16="http://schemas.microsoft.com/office/drawing/2014/main" id="{3351B3B4-CC25-B196-014E-69D5A2CB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Line 1034">
              <a:extLst>
                <a:ext uri="{FF2B5EF4-FFF2-40B4-BE49-F238E27FC236}">
                  <a16:creationId xmlns:a16="http://schemas.microsoft.com/office/drawing/2014/main" id="{2E9AA6E3-0299-55BB-656D-B9DD1ACA0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Rectangle 1035">
              <a:extLst>
                <a:ext uri="{FF2B5EF4-FFF2-40B4-BE49-F238E27FC236}">
                  <a16:creationId xmlns:a16="http://schemas.microsoft.com/office/drawing/2014/main" id="{A1A64EFA-65D0-97D8-DD96-A855C189C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Line 1036">
              <a:extLst>
                <a:ext uri="{FF2B5EF4-FFF2-40B4-BE49-F238E27FC236}">
                  <a16:creationId xmlns:a16="http://schemas.microsoft.com/office/drawing/2014/main" id="{44194F3F-4FE2-1D0D-1EFE-2174213D1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Line 1037">
              <a:extLst>
                <a:ext uri="{FF2B5EF4-FFF2-40B4-BE49-F238E27FC236}">
                  <a16:creationId xmlns:a16="http://schemas.microsoft.com/office/drawing/2014/main" id="{EFF94F4A-FE0F-C926-AA23-CF5BAF736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Rectangle 1038">
              <a:extLst>
                <a:ext uri="{FF2B5EF4-FFF2-40B4-BE49-F238E27FC236}">
                  <a16:creationId xmlns:a16="http://schemas.microsoft.com/office/drawing/2014/main" id="{8EA5688E-2FFC-EDC8-9F34-E80C517E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Line 1039">
              <a:extLst>
                <a:ext uri="{FF2B5EF4-FFF2-40B4-BE49-F238E27FC236}">
                  <a16:creationId xmlns:a16="http://schemas.microsoft.com/office/drawing/2014/main" id="{E27DE0FB-D749-7D86-9F51-446B64E07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Rectangle 1040">
              <a:extLst>
                <a:ext uri="{FF2B5EF4-FFF2-40B4-BE49-F238E27FC236}">
                  <a16:creationId xmlns:a16="http://schemas.microsoft.com/office/drawing/2014/main" id="{115BD9E6-F248-D04F-B7B6-4D4BBDCC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Line 1041">
              <a:extLst>
                <a:ext uri="{FF2B5EF4-FFF2-40B4-BE49-F238E27FC236}">
                  <a16:creationId xmlns:a16="http://schemas.microsoft.com/office/drawing/2014/main" id="{CAF09589-29EC-6767-3CCF-A8C896BD5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Rectangle 1042">
              <a:extLst>
                <a:ext uri="{FF2B5EF4-FFF2-40B4-BE49-F238E27FC236}">
                  <a16:creationId xmlns:a16="http://schemas.microsoft.com/office/drawing/2014/main" id="{3BF6ADBD-C234-7AF6-06D8-D1A0A9BE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Line 1043">
              <a:extLst>
                <a:ext uri="{FF2B5EF4-FFF2-40B4-BE49-F238E27FC236}">
                  <a16:creationId xmlns:a16="http://schemas.microsoft.com/office/drawing/2014/main" id="{8EF76D28-624D-6F3D-40C0-34C98AA25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Line 1044">
              <a:extLst>
                <a:ext uri="{FF2B5EF4-FFF2-40B4-BE49-F238E27FC236}">
                  <a16:creationId xmlns:a16="http://schemas.microsoft.com/office/drawing/2014/main" id="{AC19B572-2C50-0EEC-3703-DEB4E7B09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1045">
              <a:extLst>
                <a:ext uri="{FF2B5EF4-FFF2-40B4-BE49-F238E27FC236}">
                  <a16:creationId xmlns:a16="http://schemas.microsoft.com/office/drawing/2014/main" id="{096CD511-F984-3D61-DF5B-21865F912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Line 1046">
              <a:extLst>
                <a:ext uri="{FF2B5EF4-FFF2-40B4-BE49-F238E27FC236}">
                  <a16:creationId xmlns:a16="http://schemas.microsoft.com/office/drawing/2014/main" id="{A1B57E8B-E9DF-85C6-61FC-E4E4C012A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Rectangle 1047">
              <a:extLst>
                <a:ext uri="{FF2B5EF4-FFF2-40B4-BE49-F238E27FC236}">
                  <a16:creationId xmlns:a16="http://schemas.microsoft.com/office/drawing/2014/main" id="{439BA857-6712-3BCA-B759-098CEE92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Line 1048">
              <a:extLst>
                <a:ext uri="{FF2B5EF4-FFF2-40B4-BE49-F238E27FC236}">
                  <a16:creationId xmlns:a16="http://schemas.microsoft.com/office/drawing/2014/main" id="{A5EAB09F-960E-CCAE-F403-46FE07ED6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Rectangle 1049">
              <a:extLst>
                <a:ext uri="{FF2B5EF4-FFF2-40B4-BE49-F238E27FC236}">
                  <a16:creationId xmlns:a16="http://schemas.microsoft.com/office/drawing/2014/main" id="{FA330297-703D-4D47-69E4-C25CB292F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051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Line 1050">
              <a:extLst>
                <a:ext uri="{FF2B5EF4-FFF2-40B4-BE49-F238E27FC236}">
                  <a16:creationId xmlns:a16="http://schemas.microsoft.com/office/drawing/2014/main" id="{9BE810EC-1FC0-A982-E0DF-1452C66FA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Line 1051">
              <a:extLst>
                <a:ext uri="{FF2B5EF4-FFF2-40B4-BE49-F238E27FC236}">
                  <a16:creationId xmlns:a16="http://schemas.microsoft.com/office/drawing/2014/main" id="{AA187063-A4C5-82C9-18C4-F3E4C127D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Rectangle 1052">
              <a:extLst>
                <a:ext uri="{FF2B5EF4-FFF2-40B4-BE49-F238E27FC236}">
                  <a16:creationId xmlns:a16="http://schemas.microsoft.com/office/drawing/2014/main" id="{2DBE597A-7A7A-5F35-813F-3DFA722D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051"/>
              <a:ext cx="18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Line 1053">
              <a:extLst>
                <a:ext uri="{FF2B5EF4-FFF2-40B4-BE49-F238E27FC236}">
                  <a16:creationId xmlns:a16="http://schemas.microsoft.com/office/drawing/2014/main" id="{BF3E7461-A409-C727-2856-67A5C97F7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05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Rectangle 1054">
              <a:extLst>
                <a:ext uri="{FF2B5EF4-FFF2-40B4-BE49-F238E27FC236}">
                  <a16:creationId xmlns:a16="http://schemas.microsoft.com/office/drawing/2014/main" id="{16751ABA-046F-C520-BD8E-DE8CAF36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Line 1055">
              <a:extLst>
                <a:ext uri="{FF2B5EF4-FFF2-40B4-BE49-F238E27FC236}">
                  <a16:creationId xmlns:a16="http://schemas.microsoft.com/office/drawing/2014/main" id="{F0CA4815-19D5-2510-E03F-8686ED56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Rectangle 1056">
              <a:extLst>
                <a:ext uri="{FF2B5EF4-FFF2-40B4-BE49-F238E27FC236}">
                  <a16:creationId xmlns:a16="http://schemas.microsoft.com/office/drawing/2014/main" id="{F9270D29-D439-A2CF-35AF-1A00812D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Line 1057">
              <a:extLst>
                <a:ext uri="{FF2B5EF4-FFF2-40B4-BE49-F238E27FC236}">
                  <a16:creationId xmlns:a16="http://schemas.microsoft.com/office/drawing/2014/main" id="{33CDFF5E-56C1-FE67-B832-A61BEEBA9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Line 1058">
              <a:extLst>
                <a:ext uri="{FF2B5EF4-FFF2-40B4-BE49-F238E27FC236}">
                  <a16:creationId xmlns:a16="http://schemas.microsoft.com/office/drawing/2014/main" id="{30655811-019A-F8A1-786D-1C996787C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Rectangle 1059">
              <a:extLst>
                <a:ext uri="{FF2B5EF4-FFF2-40B4-BE49-F238E27FC236}">
                  <a16:creationId xmlns:a16="http://schemas.microsoft.com/office/drawing/2014/main" id="{F22F5A5D-9341-6BC0-3762-0A7B25CF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Line 1060">
              <a:extLst>
                <a:ext uri="{FF2B5EF4-FFF2-40B4-BE49-F238E27FC236}">
                  <a16:creationId xmlns:a16="http://schemas.microsoft.com/office/drawing/2014/main" id="{68251CDB-82C0-9275-A706-0D2EC6648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Line 1061">
              <a:extLst>
                <a:ext uri="{FF2B5EF4-FFF2-40B4-BE49-F238E27FC236}">
                  <a16:creationId xmlns:a16="http://schemas.microsoft.com/office/drawing/2014/main" id="{13897F4C-F9CD-E6C9-643A-FC548ED86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Rectangle 1062">
              <a:extLst>
                <a:ext uri="{FF2B5EF4-FFF2-40B4-BE49-F238E27FC236}">
                  <a16:creationId xmlns:a16="http://schemas.microsoft.com/office/drawing/2014/main" id="{F5EF9782-5CFC-E11D-73EB-C89FB149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05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91" name="Group 1065">
              <a:extLst>
                <a:ext uri="{FF2B5EF4-FFF2-40B4-BE49-F238E27FC236}">
                  <a16:creationId xmlns:a16="http://schemas.microsoft.com/office/drawing/2014/main" id="{8AA05184-A61D-F5B0-29A8-03DCB7000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3168"/>
              <a:ext cx="547" cy="374"/>
              <a:chOff x="2199" y="3168"/>
              <a:chExt cx="547" cy="374"/>
            </a:xfrm>
          </p:grpSpPr>
          <p:sp>
            <p:nvSpPr>
              <p:cNvPr id="663" name="Rectangle 1063">
                <a:extLst>
                  <a:ext uri="{FF2B5EF4-FFF2-40B4-BE49-F238E27FC236}">
                    <a16:creationId xmlns:a16="http://schemas.microsoft.com/office/drawing/2014/main" id="{79C1F6D6-8887-99D2-79A2-5C9FC8C6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16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4" name="Rectangle 1064">
                <a:extLst>
                  <a:ext uri="{FF2B5EF4-FFF2-40B4-BE49-F238E27FC236}">
                    <a16:creationId xmlns:a16="http://schemas.microsoft.com/office/drawing/2014/main" id="{C2072117-717D-F461-DFBB-CB7547219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16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2" name="Rectangle 1066">
              <a:extLst>
                <a:ext uri="{FF2B5EF4-FFF2-40B4-BE49-F238E27FC236}">
                  <a16:creationId xmlns:a16="http://schemas.microsoft.com/office/drawing/2014/main" id="{3DEDE2C0-A028-ED17-9A15-68BDFF728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Rectangle 1067">
              <a:extLst>
                <a:ext uri="{FF2B5EF4-FFF2-40B4-BE49-F238E27FC236}">
                  <a16:creationId xmlns:a16="http://schemas.microsoft.com/office/drawing/2014/main" id="{19CBF79F-74F9-CC29-1BFB-D7C36DE3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Rectangle 1068">
              <a:extLst>
                <a:ext uri="{FF2B5EF4-FFF2-40B4-BE49-F238E27FC236}">
                  <a16:creationId xmlns:a16="http://schemas.microsoft.com/office/drawing/2014/main" id="{4178264D-CCD6-6DC3-1C5B-8B1B3052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Rectangle 1069">
              <a:extLst>
                <a:ext uri="{FF2B5EF4-FFF2-40B4-BE49-F238E27FC236}">
                  <a16:creationId xmlns:a16="http://schemas.microsoft.com/office/drawing/2014/main" id="{84D663E2-5648-30FD-414C-3EFBD6B9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Rectangle 1070">
              <a:extLst>
                <a:ext uri="{FF2B5EF4-FFF2-40B4-BE49-F238E27FC236}">
                  <a16:creationId xmlns:a16="http://schemas.microsoft.com/office/drawing/2014/main" id="{343A965F-17D8-7167-8965-CD22AAD2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Rectangle 1071">
              <a:extLst>
                <a:ext uri="{FF2B5EF4-FFF2-40B4-BE49-F238E27FC236}">
                  <a16:creationId xmlns:a16="http://schemas.microsoft.com/office/drawing/2014/main" id="{CA0B0E56-F273-E6DC-5850-42ED85838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Line 1072">
              <a:extLst>
                <a:ext uri="{FF2B5EF4-FFF2-40B4-BE49-F238E27FC236}">
                  <a16:creationId xmlns:a16="http://schemas.microsoft.com/office/drawing/2014/main" id="{309C9D61-4C71-3774-6C97-B0DA3F20B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Line 1073">
              <a:extLst>
                <a:ext uri="{FF2B5EF4-FFF2-40B4-BE49-F238E27FC236}">
                  <a16:creationId xmlns:a16="http://schemas.microsoft.com/office/drawing/2014/main" id="{7F689454-341D-5083-7B40-FFC2947B1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Rectangle 1074">
              <a:extLst>
                <a:ext uri="{FF2B5EF4-FFF2-40B4-BE49-F238E27FC236}">
                  <a16:creationId xmlns:a16="http://schemas.microsoft.com/office/drawing/2014/main" id="{27C3E7C8-6853-8C3F-66CF-B23644FA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Line 1075">
              <a:extLst>
                <a:ext uri="{FF2B5EF4-FFF2-40B4-BE49-F238E27FC236}">
                  <a16:creationId xmlns:a16="http://schemas.microsoft.com/office/drawing/2014/main" id="{FDD1F0CB-A0A8-2D15-2F44-F8DDB8E40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Line 1076">
              <a:extLst>
                <a:ext uri="{FF2B5EF4-FFF2-40B4-BE49-F238E27FC236}">
                  <a16:creationId xmlns:a16="http://schemas.microsoft.com/office/drawing/2014/main" id="{0593E324-E780-77D4-7AC3-FB5A5E842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Rectangle 1077">
              <a:extLst>
                <a:ext uri="{FF2B5EF4-FFF2-40B4-BE49-F238E27FC236}">
                  <a16:creationId xmlns:a16="http://schemas.microsoft.com/office/drawing/2014/main" id="{9FE1F4CF-992E-1228-7C28-4D1C7B69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Line 1078">
              <a:extLst>
                <a:ext uri="{FF2B5EF4-FFF2-40B4-BE49-F238E27FC236}">
                  <a16:creationId xmlns:a16="http://schemas.microsoft.com/office/drawing/2014/main" id="{02B8CD9B-C45A-E625-4BFF-F7AF0476B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Rectangle 1079">
              <a:extLst>
                <a:ext uri="{FF2B5EF4-FFF2-40B4-BE49-F238E27FC236}">
                  <a16:creationId xmlns:a16="http://schemas.microsoft.com/office/drawing/2014/main" id="{542E71D1-2F99-2FF2-52A7-1625DCF7B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Line 1080">
              <a:extLst>
                <a:ext uri="{FF2B5EF4-FFF2-40B4-BE49-F238E27FC236}">
                  <a16:creationId xmlns:a16="http://schemas.microsoft.com/office/drawing/2014/main" id="{6232C417-7765-34EA-F423-48E6621E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Line 1081">
              <a:extLst>
                <a:ext uri="{FF2B5EF4-FFF2-40B4-BE49-F238E27FC236}">
                  <a16:creationId xmlns:a16="http://schemas.microsoft.com/office/drawing/2014/main" id="{98263F7F-5D99-0A9E-3CC6-C28EB01A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Rectangle 1082">
              <a:extLst>
                <a:ext uri="{FF2B5EF4-FFF2-40B4-BE49-F238E27FC236}">
                  <a16:creationId xmlns:a16="http://schemas.microsoft.com/office/drawing/2014/main" id="{9DBEDC03-D0ED-5587-216E-F0C5B3BC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Line 1083">
              <a:extLst>
                <a:ext uri="{FF2B5EF4-FFF2-40B4-BE49-F238E27FC236}">
                  <a16:creationId xmlns:a16="http://schemas.microsoft.com/office/drawing/2014/main" id="{C8D5F081-9147-F581-3986-16A881DF9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Rectangle 1084">
              <a:extLst>
                <a:ext uri="{FF2B5EF4-FFF2-40B4-BE49-F238E27FC236}">
                  <a16:creationId xmlns:a16="http://schemas.microsoft.com/office/drawing/2014/main" id="{1BF3CFD3-5C69-9AAA-D670-D92A05DD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Line 1085">
              <a:extLst>
                <a:ext uri="{FF2B5EF4-FFF2-40B4-BE49-F238E27FC236}">
                  <a16:creationId xmlns:a16="http://schemas.microsoft.com/office/drawing/2014/main" id="{1E3D72D0-0382-10C1-8420-6C68E6FE3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Line 1086">
              <a:extLst>
                <a:ext uri="{FF2B5EF4-FFF2-40B4-BE49-F238E27FC236}">
                  <a16:creationId xmlns:a16="http://schemas.microsoft.com/office/drawing/2014/main" id="{9902247F-7F2E-9CFF-9F46-13FA1ED6B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Rectangle 1087">
              <a:extLst>
                <a:ext uri="{FF2B5EF4-FFF2-40B4-BE49-F238E27FC236}">
                  <a16:creationId xmlns:a16="http://schemas.microsoft.com/office/drawing/2014/main" id="{3454A0B6-32DD-6A14-300D-1502D8308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16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Line 1088">
              <a:extLst>
                <a:ext uri="{FF2B5EF4-FFF2-40B4-BE49-F238E27FC236}">
                  <a16:creationId xmlns:a16="http://schemas.microsoft.com/office/drawing/2014/main" id="{1B6A9E86-F91F-2C42-1F5D-44086998A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16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Rectangle 1089">
              <a:extLst>
                <a:ext uri="{FF2B5EF4-FFF2-40B4-BE49-F238E27FC236}">
                  <a16:creationId xmlns:a16="http://schemas.microsoft.com/office/drawing/2014/main" id="{1C2BB941-A347-1F7C-9505-A94043CB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Line 1090">
              <a:extLst>
                <a:ext uri="{FF2B5EF4-FFF2-40B4-BE49-F238E27FC236}">
                  <a16:creationId xmlns:a16="http://schemas.microsoft.com/office/drawing/2014/main" id="{B4B7C27B-97DC-E61E-D654-AC56002AC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Line 1091">
              <a:extLst>
                <a:ext uri="{FF2B5EF4-FFF2-40B4-BE49-F238E27FC236}">
                  <a16:creationId xmlns:a16="http://schemas.microsoft.com/office/drawing/2014/main" id="{608CA7F8-AFC5-A8CA-BDDF-9A6A7C97D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Rectangle 1092">
              <a:extLst>
                <a:ext uri="{FF2B5EF4-FFF2-40B4-BE49-F238E27FC236}">
                  <a16:creationId xmlns:a16="http://schemas.microsoft.com/office/drawing/2014/main" id="{491B6E26-D2C9-FE57-4238-68264A183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Line 1093">
              <a:extLst>
                <a:ext uri="{FF2B5EF4-FFF2-40B4-BE49-F238E27FC236}">
                  <a16:creationId xmlns:a16="http://schemas.microsoft.com/office/drawing/2014/main" id="{FA9012DB-3252-6E46-A5A5-8E89038B1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Line 1094">
              <a:extLst>
                <a:ext uri="{FF2B5EF4-FFF2-40B4-BE49-F238E27FC236}">
                  <a16:creationId xmlns:a16="http://schemas.microsoft.com/office/drawing/2014/main" id="{23B1D176-9E7A-7716-9A13-2D9CD5D6E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Rectangle 1095">
              <a:extLst>
                <a:ext uri="{FF2B5EF4-FFF2-40B4-BE49-F238E27FC236}">
                  <a16:creationId xmlns:a16="http://schemas.microsoft.com/office/drawing/2014/main" id="{B8204FB6-2138-25D2-33D6-7B60C4D1D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Line 1096">
              <a:extLst>
                <a:ext uri="{FF2B5EF4-FFF2-40B4-BE49-F238E27FC236}">
                  <a16:creationId xmlns:a16="http://schemas.microsoft.com/office/drawing/2014/main" id="{F4A92B91-EE0C-B7DA-69E1-5FEF50118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Rectangle 1097">
              <a:extLst>
                <a:ext uri="{FF2B5EF4-FFF2-40B4-BE49-F238E27FC236}">
                  <a16:creationId xmlns:a16="http://schemas.microsoft.com/office/drawing/2014/main" id="{B5F8662E-F19A-A504-3D20-5A1A46071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Line 1098">
              <a:extLst>
                <a:ext uri="{FF2B5EF4-FFF2-40B4-BE49-F238E27FC236}">
                  <a16:creationId xmlns:a16="http://schemas.microsoft.com/office/drawing/2014/main" id="{FB6BA37E-5B54-5C89-81C4-1FCB9DE6D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Rectangle 1099">
              <a:extLst>
                <a:ext uri="{FF2B5EF4-FFF2-40B4-BE49-F238E27FC236}">
                  <a16:creationId xmlns:a16="http://schemas.microsoft.com/office/drawing/2014/main" id="{C9C1C22C-EDA6-0E63-89EA-8EB018EFE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Line 1100">
              <a:extLst>
                <a:ext uri="{FF2B5EF4-FFF2-40B4-BE49-F238E27FC236}">
                  <a16:creationId xmlns:a16="http://schemas.microsoft.com/office/drawing/2014/main" id="{DD94F745-EC33-5817-29E7-A2679D67B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Rectangle 1101">
              <a:extLst>
                <a:ext uri="{FF2B5EF4-FFF2-40B4-BE49-F238E27FC236}">
                  <a16:creationId xmlns:a16="http://schemas.microsoft.com/office/drawing/2014/main" id="{6C439BFB-C418-967F-C4DC-0DF797F0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Line 1102">
              <a:extLst>
                <a:ext uri="{FF2B5EF4-FFF2-40B4-BE49-F238E27FC236}">
                  <a16:creationId xmlns:a16="http://schemas.microsoft.com/office/drawing/2014/main" id="{B3AF38A9-2F74-0BA0-E1FF-4057D7E5B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1103">
              <a:extLst>
                <a:ext uri="{FF2B5EF4-FFF2-40B4-BE49-F238E27FC236}">
                  <a16:creationId xmlns:a16="http://schemas.microsoft.com/office/drawing/2014/main" id="{DE16AFC9-A2FF-A815-149D-654AD0AE6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Rectangle 1104">
              <a:extLst>
                <a:ext uri="{FF2B5EF4-FFF2-40B4-BE49-F238E27FC236}">
                  <a16:creationId xmlns:a16="http://schemas.microsoft.com/office/drawing/2014/main" id="{E6B6CB1E-A34F-81BA-555F-668FAC372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Rectangle 1105">
              <a:extLst>
                <a:ext uri="{FF2B5EF4-FFF2-40B4-BE49-F238E27FC236}">
                  <a16:creationId xmlns:a16="http://schemas.microsoft.com/office/drawing/2014/main" id="{225C2027-3EDA-30BD-1844-025F98178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Rectangle 1106">
              <a:extLst>
                <a:ext uri="{FF2B5EF4-FFF2-40B4-BE49-F238E27FC236}">
                  <a16:creationId xmlns:a16="http://schemas.microsoft.com/office/drawing/2014/main" id="{0CC32ACB-29F2-9007-323E-E94F7E9E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Rectangle 1107">
              <a:extLst>
                <a:ext uri="{FF2B5EF4-FFF2-40B4-BE49-F238E27FC236}">
                  <a16:creationId xmlns:a16="http://schemas.microsoft.com/office/drawing/2014/main" id="{980DA34B-F7F4-D6D2-0402-5F51A6AF3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Rectangle 1108">
              <a:extLst>
                <a:ext uri="{FF2B5EF4-FFF2-40B4-BE49-F238E27FC236}">
                  <a16:creationId xmlns:a16="http://schemas.microsoft.com/office/drawing/2014/main" id="{E6E2C2A0-B21A-0FCA-AB6A-3E42CE925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Rectangle 1109">
              <a:extLst>
                <a:ext uri="{FF2B5EF4-FFF2-40B4-BE49-F238E27FC236}">
                  <a16:creationId xmlns:a16="http://schemas.microsoft.com/office/drawing/2014/main" id="{D6C7B39A-0F49-54AF-F114-869FC065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Line 1110">
              <a:extLst>
                <a:ext uri="{FF2B5EF4-FFF2-40B4-BE49-F238E27FC236}">
                  <a16:creationId xmlns:a16="http://schemas.microsoft.com/office/drawing/2014/main" id="{8E47D5B1-5616-D962-6613-575C9C970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Line 1111">
              <a:extLst>
                <a:ext uri="{FF2B5EF4-FFF2-40B4-BE49-F238E27FC236}">
                  <a16:creationId xmlns:a16="http://schemas.microsoft.com/office/drawing/2014/main" id="{5CD34ADE-1E3B-0EAC-6EFE-9A04C1AFC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Rectangle 1112">
              <a:extLst>
                <a:ext uri="{FF2B5EF4-FFF2-40B4-BE49-F238E27FC236}">
                  <a16:creationId xmlns:a16="http://schemas.microsoft.com/office/drawing/2014/main" id="{CF10C35D-C9E6-5D23-2DEF-5ED9AA8C7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Line 1113">
              <a:extLst>
                <a:ext uri="{FF2B5EF4-FFF2-40B4-BE49-F238E27FC236}">
                  <a16:creationId xmlns:a16="http://schemas.microsoft.com/office/drawing/2014/main" id="{3D788B51-08F9-28C5-14A5-5A54B2F18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Rectangle 1114">
              <a:extLst>
                <a:ext uri="{FF2B5EF4-FFF2-40B4-BE49-F238E27FC236}">
                  <a16:creationId xmlns:a16="http://schemas.microsoft.com/office/drawing/2014/main" id="{4A154D1C-B5A0-3DB9-61F1-BFA25B80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Line 1115">
              <a:extLst>
                <a:ext uri="{FF2B5EF4-FFF2-40B4-BE49-F238E27FC236}">
                  <a16:creationId xmlns:a16="http://schemas.microsoft.com/office/drawing/2014/main" id="{693D8F4E-5A5D-921F-6A3F-BB79B38D2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Line 1116">
              <a:extLst>
                <a:ext uri="{FF2B5EF4-FFF2-40B4-BE49-F238E27FC236}">
                  <a16:creationId xmlns:a16="http://schemas.microsoft.com/office/drawing/2014/main" id="{18C38925-52D1-AA6A-4731-411E54523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Rectangle 1117">
              <a:extLst>
                <a:ext uri="{FF2B5EF4-FFF2-40B4-BE49-F238E27FC236}">
                  <a16:creationId xmlns:a16="http://schemas.microsoft.com/office/drawing/2014/main" id="{938C7BB7-8E22-1E00-BEE2-06B5731B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Line 1118">
              <a:extLst>
                <a:ext uri="{FF2B5EF4-FFF2-40B4-BE49-F238E27FC236}">
                  <a16:creationId xmlns:a16="http://schemas.microsoft.com/office/drawing/2014/main" id="{7D13A7A0-C44A-C151-1A1D-0B6EFCAAA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Rectangle 1119">
              <a:extLst>
                <a:ext uri="{FF2B5EF4-FFF2-40B4-BE49-F238E27FC236}">
                  <a16:creationId xmlns:a16="http://schemas.microsoft.com/office/drawing/2014/main" id="{759AB3EE-65BB-65FD-0E84-B473912AF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Line 1120">
              <a:extLst>
                <a:ext uri="{FF2B5EF4-FFF2-40B4-BE49-F238E27FC236}">
                  <a16:creationId xmlns:a16="http://schemas.microsoft.com/office/drawing/2014/main" id="{D599E08F-82D7-EF68-7B12-81FBE51B8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Line 1121">
              <a:extLst>
                <a:ext uri="{FF2B5EF4-FFF2-40B4-BE49-F238E27FC236}">
                  <a16:creationId xmlns:a16="http://schemas.microsoft.com/office/drawing/2014/main" id="{39C74186-2131-5683-C298-98AECB012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Rectangle 1122">
              <a:extLst>
                <a:ext uri="{FF2B5EF4-FFF2-40B4-BE49-F238E27FC236}">
                  <a16:creationId xmlns:a16="http://schemas.microsoft.com/office/drawing/2014/main" id="{2709B4DC-83A4-0667-72B1-CBFFCFBF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29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Line 1123">
              <a:extLst>
                <a:ext uri="{FF2B5EF4-FFF2-40B4-BE49-F238E27FC236}">
                  <a16:creationId xmlns:a16="http://schemas.microsoft.com/office/drawing/2014/main" id="{2118FC1C-10A7-393B-753D-D13B98DB6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29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Rectangle 1124">
              <a:extLst>
                <a:ext uri="{FF2B5EF4-FFF2-40B4-BE49-F238E27FC236}">
                  <a16:creationId xmlns:a16="http://schemas.microsoft.com/office/drawing/2014/main" id="{DBA2177E-3CD2-A8BC-2F04-EA246113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Line 1125">
              <a:extLst>
                <a:ext uri="{FF2B5EF4-FFF2-40B4-BE49-F238E27FC236}">
                  <a16:creationId xmlns:a16="http://schemas.microsoft.com/office/drawing/2014/main" id="{71126003-FA23-75FF-C2BE-818474F45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Line 1126">
              <a:extLst>
                <a:ext uri="{FF2B5EF4-FFF2-40B4-BE49-F238E27FC236}">
                  <a16:creationId xmlns:a16="http://schemas.microsoft.com/office/drawing/2014/main" id="{9791BE47-A851-F480-3D96-17FBACAB5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Rectangle 1127">
              <a:extLst>
                <a:ext uri="{FF2B5EF4-FFF2-40B4-BE49-F238E27FC236}">
                  <a16:creationId xmlns:a16="http://schemas.microsoft.com/office/drawing/2014/main" id="{0B0F743A-B51D-DC12-4390-D136D2A6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Line 1128">
              <a:extLst>
                <a:ext uri="{FF2B5EF4-FFF2-40B4-BE49-F238E27FC236}">
                  <a16:creationId xmlns:a16="http://schemas.microsoft.com/office/drawing/2014/main" id="{9C3A4957-C6AE-7CA6-3A4E-E4B90AC0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Rectangle 1129">
              <a:extLst>
                <a:ext uri="{FF2B5EF4-FFF2-40B4-BE49-F238E27FC236}">
                  <a16:creationId xmlns:a16="http://schemas.microsoft.com/office/drawing/2014/main" id="{13695793-CDC7-C0B2-8A99-E35C4AF1D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Line 1130">
              <a:extLst>
                <a:ext uri="{FF2B5EF4-FFF2-40B4-BE49-F238E27FC236}">
                  <a16:creationId xmlns:a16="http://schemas.microsoft.com/office/drawing/2014/main" id="{8066FD9D-1B49-CEAA-DC2A-4D28624E5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Rectangle 1131">
              <a:extLst>
                <a:ext uri="{FF2B5EF4-FFF2-40B4-BE49-F238E27FC236}">
                  <a16:creationId xmlns:a16="http://schemas.microsoft.com/office/drawing/2014/main" id="{BA450C73-705A-B61D-D53D-D6A74F4A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Line 1132">
              <a:extLst>
                <a:ext uri="{FF2B5EF4-FFF2-40B4-BE49-F238E27FC236}">
                  <a16:creationId xmlns:a16="http://schemas.microsoft.com/office/drawing/2014/main" id="{39DD2E86-107B-503C-099D-36733C93B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Rectangle 1133">
              <a:extLst>
                <a:ext uri="{FF2B5EF4-FFF2-40B4-BE49-F238E27FC236}">
                  <a16:creationId xmlns:a16="http://schemas.microsoft.com/office/drawing/2014/main" id="{259EF1F3-BD4A-20EC-5847-D281C1E7B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Line 1134">
              <a:extLst>
                <a:ext uri="{FF2B5EF4-FFF2-40B4-BE49-F238E27FC236}">
                  <a16:creationId xmlns:a16="http://schemas.microsoft.com/office/drawing/2014/main" id="{35AEDCAF-AB9A-3E7E-AFD9-07B95DF09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Rectangle 1135">
              <a:extLst>
                <a:ext uri="{FF2B5EF4-FFF2-40B4-BE49-F238E27FC236}">
                  <a16:creationId xmlns:a16="http://schemas.microsoft.com/office/drawing/2014/main" id="{428E4B64-E61A-E2B3-A2A9-FE410012B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Rectangle 1136">
              <a:extLst>
                <a:ext uri="{FF2B5EF4-FFF2-40B4-BE49-F238E27FC236}">
                  <a16:creationId xmlns:a16="http://schemas.microsoft.com/office/drawing/2014/main" id="{297CF659-0D79-CB73-61C2-9378E426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Rectangle 1137">
              <a:extLst>
                <a:ext uri="{FF2B5EF4-FFF2-40B4-BE49-F238E27FC236}">
                  <a16:creationId xmlns:a16="http://schemas.microsoft.com/office/drawing/2014/main" id="{0D589A47-9D53-1DD4-B2F2-DE13F588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Rectangle 1138">
              <a:extLst>
                <a:ext uri="{FF2B5EF4-FFF2-40B4-BE49-F238E27FC236}">
                  <a16:creationId xmlns:a16="http://schemas.microsoft.com/office/drawing/2014/main" id="{B647E4C5-1B43-E60B-7539-37AFBE458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5" name="Rectangle 1139">
              <a:extLst>
                <a:ext uri="{FF2B5EF4-FFF2-40B4-BE49-F238E27FC236}">
                  <a16:creationId xmlns:a16="http://schemas.microsoft.com/office/drawing/2014/main" id="{4B096166-7AFA-57FE-C2CB-AD44FE29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Rectangle 1140">
              <a:extLst>
                <a:ext uri="{FF2B5EF4-FFF2-40B4-BE49-F238E27FC236}">
                  <a16:creationId xmlns:a16="http://schemas.microsoft.com/office/drawing/2014/main" id="{B02F090B-B71C-B4BB-4282-27A2D9DB6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7" name="Rectangle 1141">
              <a:extLst>
                <a:ext uri="{FF2B5EF4-FFF2-40B4-BE49-F238E27FC236}">
                  <a16:creationId xmlns:a16="http://schemas.microsoft.com/office/drawing/2014/main" id="{96B92F60-EA00-8F1D-ADCC-390E031A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Line 1142">
              <a:extLst>
                <a:ext uri="{FF2B5EF4-FFF2-40B4-BE49-F238E27FC236}">
                  <a16:creationId xmlns:a16="http://schemas.microsoft.com/office/drawing/2014/main" id="{FD14C34E-4BB2-F235-1521-2BD35B478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Line 1143">
              <a:extLst>
                <a:ext uri="{FF2B5EF4-FFF2-40B4-BE49-F238E27FC236}">
                  <a16:creationId xmlns:a16="http://schemas.microsoft.com/office/drawing/2014/main" id="{125A23E9-E2A8-2FA7-E223-EB729A088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Rectangle 1144">
              <a:extLst>
                <a:ext uri="{FF2B5EF4-FFF2-40B4-BE49-F238E27FC236}">
                  <a16:creationId xmlns:a16="http://schemas.microsoft.com/office/drawing/2014/main" id="{D8FA06B4-5DF5-95E2-C527-04EF50E7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1" name="Line 1145">
              <a:extLst>
                <a:ext uri="{FF2B5EF4-FFF2-40B4-BE49-F238E27FC236}">
                  <a16:creationId xmlns:a16="http://schemas.microsoft.com/office/drawing/2014/main" id="{FDF7EFBE-0AE0-76F7-9498-7AF7AED20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Rectangle 1146">
              <a:extLst>
                <a:ext uri="{FF2B5EF4-FFF2-40B4-BE49-F238E27FC236}">
                  <a16:creationId xmlns:a16="http://schemas.microsoft.com/office/drawing/2014/main" id="{0CDE3266-2BCB-EB3E-AA30-BDE73F682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3" name="Line 1147">
              <a:extLst>
                <a:ext uri="{FF2B5EF4-FFF2-40B4-BE49-F238E27FC236}">
                  <a16:creationId xmlns:a16="http://schemas.microsoft.com/office/drawing/2014/main" id="{F7E3A53B-5992-9E71-FCE3-7A6E8B724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Line 1148">
              <a:extLst>
                <a:ext uri="{FF2B5EF4-FFF2-40B4-BE49-F238E27FC236}">
                  <a16:creationId xmlns:a16="http://schemas.microsoft.com/office/drawing/2014/main" id="{D457C699-19E9-8D1C-4853-75FC22E81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Rectangle 1149">
              <a:extLst>
                <a:ext uri="{FF2B5EF4-FFF2-40B4-BE49-F238E27FC236}">
                  <a16:creationId xmlns:a16="http://schemas.microsoft.com/office/drawing/2014/main" id="{37650198-B3CC-74C7-5EEB-AD485C13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6" name="Line 1150">
              <a:extLst>
                <a:ext uri="{FF2B5EF4-FFF2-40B4-BE49-F238E27FC236}">
                  <a16:creationId xmlns:a16="http://schemas.microsoft.com/office/drawing/2014/main" id="{A62F238E-4AF7-F39A-88D0-0E079E33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Rectangle 1151">
              <a:extLst>
                <a:ext uri="{FF2B5EF4-FFF2-40B4-BE49-F238E27FC236}">
                  <a16:creationId xmlns:a16="http://schemas.microsoft.com/office/drawing/2014/main" id="{0145F8F1-9F67-A8D0-9CD8-048F1763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8" name="Line 1152">
              <a:extLst>
                <a:ext uri="{FF2B5EF4-FFF2-40B4-BE49-F238E27FC236}">
                  <a16:creationId xmlns:a16="http://schemas.microsoft.com/office/drawing/2014/main" id="{69B97A6E-E2D5-869F-0B1D-00E097AC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Line 1153">
              <a:extLst>
                <a:ext uri="{FF2B5EF4-FFF2-40B4-BE49-F238E27FC236}">
                  <a16:creationId xmlns:a16="http://schemas.microsoft.com/office/drawing/2014/main" id="{1A4EC9F4-DB5C-4D57-E81E-9A5FE984C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Rectangle 1154">
              <a:extLst>
                <a:ext uri="{FF2B5EF4-FFF2-40B4-BE49-F238E27FC236}">
                  <a16:creationId xmlns:a16="http://schemas.microsoft.com/office/drawing/2014/main" id="{71640A04-53B1-5D81-2D18-ECD25AC2B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41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" name="Line 1155">
              <a:extLst>
                <a:ext uri="{FF2B5EF4-FFF2-40B4-BE49-F238E27FC236}">
                  <a16:creationId xmlns:a16="http://schemas.microsoft.com/office/drawing/2014/main" id="{28AFE701-D3E6-CB44-1A3A-642768970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41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Rectangle 1156">
              <a:extLst>
                <a:ext uri="{FF2B5EF4-FFF2-40B4-BE49-F238E27FC236}">
                  <a16:creationId xmlns:a16="http://schemas.microsoft.com/office/drawing/2014/main" id="{0639E7A0-DCA9-C756-C7D9-59C2DAE02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3" name="Line 1157">
              <a:extLst>
                <a:ext uri="{FF2B5EF4-FFF2-40B4-BE49-F238E27FC236}">
                  <a16:creationId xmlns:a16="http://schemas.microsoft.com/office/drawing/2014/main" id="{22EBC3E1-7612-361B-DCA3-8EE2D7A46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Line 1158">
              <a:extLst>
                <a:ext uri="{FF2B5EF4-FFF2-40B4-BE49-F238E27FC236}">
                  <a16:creationId xmlns:a16="http://schemas.microsoft.com/office/drawing/2014/main" id="{E9FC1514-32EE-F5BE-0A7C-1742A86F6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Rectangle 1159">
              <a:extLst>
                <a:ext uri="{FF2B5EF4-FFF2-40B4-BE49-F238E27FC236}">
                  <a16:creationId xmlns:a16="http://schemas.microsoft.com/office/drawing/2014/main" id="{00717B27-E648-68EC-EC69-51338B93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6" name="Line 1160">
              <a:extLst>
                <a:ext uri="{FF2B5EF4-FFF2-40B4-BE49-F238E27FC236}">
                  <a16:creationId xmlns:a16="http://schemas.microsoft.com/office/drawing/2014/main" id="{8FFA8249-DEC6-DCE1-FF5E-021ADADEE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Rectangle 1161">
              <a:extLst>
                <a:ext uri="{FF2B5EF4-FFF2-40B4-BE49-F238E27FC236}">
                  <a16:creationId xmlns:a16="http://schemas.microsoft.com/office/drawing/2014/main" id="{54507512-98D6-7F4C-0F6B-8516B6F49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8" name="Line 1162">
              <a:extLst>
                <a:ext uri="{FF2B5EF4-FFF2-40B4-BE49-F238E27FC236}">
                  <a16:creationId xmlns:a16="http://schemas.microsoft.com/office/drawing/2014/main" id="{41268569-4F71-D95F-7688-2094AC029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Line 1163">
              <a:extLst>
                <a:ext uri="{FF2B5EF4-FFF2-40B4-BE49-F238E27FC236}">
                  <a16:creationId xmlns:a16="http://schemas.microsoft.com/office/drawing/2014/main" id="{DB18DA97-A973-E92D-97A1-E4544F9A7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Rectangle 1164">
              <a:extLst>
                <a:ext uri="{FF2B5EF4-FFF2-40B4-BE49-F238E27FC236}">
                  <a16:creationId xmlns:a16="http://schemas.microsoft.com/office/drawing/2014/main" id="{51A3EED8-BED6-D696-7C89-20B9E5BF7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" name="Line 1165">
              <a:extLst>
                <a:ext uri="{FF2B5EF4-FFF2-40B4-BE49-F238E27FC236}">
                  <a16:creationId xmlns:a16="http://schemas.microsoft.com/office/drawing/2014/main" id="{186E0288-E57D-4BBD-18EF-A44390611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Line 1166">
              <a:extLst>
                <a:ext uri="{FF2B5EF4-FFF2-40B4-BE49-F238E27FC236}">
                  <a16:creationId xmlns:a16="http://schemas.microsoft.com/office/drawing/2014/main" id="{79A405EE-2584-1B1B-988E-A26F8F91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Rectangle 1167">
              <a:extLst>
                <a:ext uri="{FF2B5EF4-FFF2-40B4-BE49-F238E27FC236}">
                  <a16:creationId xmlns:a16="http://schemas.microsoft.com/office/drawing/2014/main" id="{21F1DABE-EF83-6099-2046-CEE91CCD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4" name="Line 1168">
              <a:extLst>
                <a:ext uri="{FF2B5EF4-FFF2-40B4-BE49-F238E27FC236}">
                  <a16:creationId xmlns:a16="http://schemas.microsoft.com/office/drawing/2014/main" id="{48C0B11A-BC2C-1AAF-F221-F1289C4A0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Rectangle 1169">
              <a:extLst>
                <a:ext uri="{FF2B5EF4-FFF2-40B4-BE49-F238E27FC236}">
                  <a16:creationId xmlns:a16="http://schemas.microsoft.com/office/drawing/2014/main" id="{137DED6A-EB16-204B-533E-9610BF06A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6" name="Line 1170">
              <a:extLst>
                <a:ext uri="{FF2B5EF4-FFF2-40B4-BE49-F238E27FC236}">
                  <a16:creationId xmlns:a16="http://schemas.microsoft.com/office/drawing/2014/main" id="{6C640CE1-9349-B2C1-2C1A-A198DAB57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Rectangle 1171">
              <a:extLst>
                <a:ext uri="{FF2B5EF4-FFF2-40B4-BE49-F238E27FC236}">
                  <a16:creationId xmlns:a16="http://schemas.microsoft.com/office/drawing/2014/main" id="{80D98527-C34A-411F-CD76-BD0E17389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8" name="Line 1172">
              <a:extLst>
                <a:ext uri="{FF2B5EF4-FFF2-40B4-BE49-F238E27FC236}">
                  <a16:creationId xmlns:a16="http://schemas.microsoft.com/office/drawing/2014/main" id="{4CB57567-41F0-2960-A75A-DD79EAB1E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Line 1173">
              <a:extLst>
                <a:ext uri="{FF2B5EF4-FFF2-40B4-BE49-F238E27FC236}">
                  <a16:creationId xmlns:a16="http://schemas.microsoft.com/office/drawing/2014/main" id="{AF918772-B888-54EA-621F-270A7B062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Rectangle 1174">
              <a:extLst>
                <a:ext uri="{FF2B5EF4-FFF2-40B4-BE49-F238E27FC236}">
                  <a16:creationId xmlns:a16="http://schemas.microsoft.com/office/drawing/2014/main" id="{BFB2E279-D84B-8531-20F2-FCA4EFAFA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1" name="Line 1175">
              <a:extLst>
                <a:ext uri="{FF2B5EF4-FFF2-40B4-BE49-F238E27FC236}">
                  <a16:creationId xmlns:a16="http://schemas.microsoft.com/office/drawing/2014/main" id="{E189C822-53E0-39AF-B437-F2B230E2A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Rectangle 1176">
              <a:extLst>
                <a:ext uri="{FF2B5EF4-FFF2-40B4-BE49-F238E27FC236}">
                  <a16:creationId xmlns:a16="http://schemas.microsoft.com/office/drawing/2014/main" id="{8A375193-FEAA-5886-DD2A-B95D3126D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3" name="Line 1177">
              <a:extLst>
                <a:ext uri="{FF2B5EF4-FFF2-40B4-BE49-F238E27FC236}">
                  <a16:creationId xmlns:a16="http://schemas.microsoft.com/office/drawing/2014/main" id="{081EF345-7706-7C54-FF21-D25B379A9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Rectangle 1178">
              <a:extLst>
                <a:ext uri="{FF2B5EF4-FFF2-40B4-BE49-F238E27FC236}">
                  <a16:creationId xmlns:a16="http://schemas.microsoft.com/office/drawing/2014/main" id="{3E250BA1-BD07-C91C-40FE-F585CD3CB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5" name="Line 1179">
              <a:extLst>
                <a:ext uri="{FF2B5EF4-FFF2-40B4-BE49-F238E27FC236}">
                  <a16:creationId xmlns:a16="http://schemas.microsoft.com/office/drawing/2014/main" id="{A94D94E5-EC9C-5251-C77B-85E29AE7E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Line 1180">
              <a:extLst>
                <a:ext uri="{FF2B5EF4-FFF2-40B4-BE49-F238E27FC236}">
                  <a16:creationId xmlns:a16="http://schemas.microsoft.com/office/drawing/2014/main" id="{B91A65FC-7D45-E9E5-B411-4194F9DF1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Rectangle 1181">
              <a:extLst>
                <a:ext uri="{FF2B5EF4-FFF2-40B4-BE49-F238E27FC236}">
                  <a16:creationId xmlns:a16="http://schemas.microsoft.com/office/drawing/2014/main" id="{1E285DE8-339C-4B51-3CB4-6D84E8F4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54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8" name="Line 1182">
              <a:extLst>
                <a:ext uri="{FF2B5EF4-FFF2-40B4-BE49-F238E27FC236}">
                  <a16:creationId xmlns:a16="http://schemas.microsoft.com/office/drawing/2014/main" id="{E3C584F3-7F83-B514-CFDE-20912796C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54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Rectangle 1183">
              <a:extLst>
                <a:ext uri="{FF2B5EF4-FFF2-40B4-BE49-F238E27FC236}">
                  <a16:creationId xmlns:a16="http://schemas.microsoft.com/office/drawing/2014/main" id="{AC6CCF87-CCC7-C4F9-9FAC-CFED0B7D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0" name="Line 1184">
              <a:extLst>
                <a:ext uri="{FF2B5EF4-FFF2-40B4-BE49-F238E27FC236}">
                  <a16:creationId xmlns:a16="http://schemas.microsoft.com/office/drawing/2014/main" id="{56A73D15-5A19-6F56-D2D3-F53B19514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Rectangle 1185">
              <a:extLst>
                <a:ext uri="{FF2B5EF4-FFF2-40B4-BE49-F238E27FC236}">
                  <a16:creationId xmlns:a16="http://schemas.microsoft.com/office/drawing/2014/main" id="{8C3C01CF-DCFA-B681-4207-01910C7C2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" name="Line 1186">
              <a:extLst>
                <a:ext uri="{FF2B5EF4-FFF2-40B4-BE49-F238E27FC236}">
                  <a16:creationId xmlns:a16="http://schemas.microsoft.com/office/drawing/2014/main" id="{AFA9F12F-4557-7E29-91F4-AF9EF7500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Line 1187">
              <a:extLst>
                <a:ext uri="{FF2B5EF4-FFF2-40B4-BE49-F238E27FC236}">
                  <a16:creationId xmlns:a16="http://schemas.microsoft.com/office/drawing/2014/main" id="{8344B34E-7E6B-2CE0-C97B-2806EFC3F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Rectangle 1188">
              <a:extLst>
                <a:ext uri="{FF2B5EF4-FFF2-40B4-BE49-F238E27FC236}">
                  <a16:creationId xmlns:a16="http://schemas.microsoft.com/office/drawing/2014/main" id="{7B74DB9E-5B71-411D-8DD8-E28B7C578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" name="Line 1189">
              <a:extLst>
                <a:ext uri="{FF2B5EF4-FFF2-40B4-BE49-F238E27FC236}">
                  <a16:creationId xmlns:a16="http://schemas.microsoft.com/office/drawing/2014/main" id="{52FB3A6F-F4E8-9D98-1A78-14ADAF5AF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Line 1190">
              <a:extLst>
                <a:ext uri="{FF2B5EF4-FFF2-40B4-BE49-F238E27FC236}">
                  <a16:creationId xmlns:a16="http://schemas.microsoft.com/office/drawing/2014/main" id="{325CD41A-6B48-F32A-55B1-1F65E154B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Rectangle 1191">
              <a:extLst>
                <a:ext uri="{FF2B5EF4-FFF2-40B4-BE49-F238E27FC236}">
                  <a16:creationId xmlns:a16="http://schemas.microsoft.com/office/drawing/2014/main" id="{E8CF6A1A-D9B9-0166-8D8A-7C4A2C73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8" name="Group 1194">
              <a:extLst>
                <a:ext uri="{FF2B5EF4-FFF2-40B4-BE49-F238E27FC236}">
                  <a16:creationId xmlns:a16="http://schemas.microsoft.com/office/drawing/2014/main" id="{2BCF68DF-C13F-127B-53BC-65EBF223E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3658"/>
              <a:ext cx="547" cy="374"/>
              <a:chOff x="2199" y="3658"/>
              <a:chExt cx="547" cy="374"/>
            </a:xfrm>
          </p:grpSpPr>
          <p:sp>
            <p:nvSpPr>
              <p:cNvPr id="661" name="Rectangle 1192">
                <a:extLst>
                  <a:ext uri="{FF2B5EF4-FFF2-40B4-BE49-F238E27FC236}">
                    <a16:creationId xmlns:a16="http://schemas.microsoft.com/office/drawing/2014/main" id="{CDDE426F-86BA-30B5-B444-8597339CE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65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2" name="Rectangle 1193">
                <a:extLst>
                  <a:ext uri="{FF2B5EF4-FFF2-40B4-BE49-F238E27FC236}">
                    <a16:creationId xmlns:a16="http://schemas.microsoft.com/office/drawing/2014/main" id="{418EACF7-DA4B-DE59-0ACE-BB2881793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65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9" name="Rectangle 1195">
              <a:extLst>
                <a:ext uri="{FF2B5EF4-FFF2-40B4-BE49-F238E27FC236}">
                  <a16:creationId xmlns:a16="http://schemas.microsoft.com/office/drawing/2014/main" id="{5BB0C872-0812-CFEC-863C-34130BCC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0" name="Rectangle 1196">
              <a:extLst>
                <a:ext uri="{FF2B5EF4-FFF2-40B4-BE49-F238E27FC236}">
                  <a16:creationId xmlns:a16="http://schemas.microsoft.com/office/drawing/2014/main" id="{D0974854-7609-40D2-E415-D8279C97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6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1" name="Rectangle 1197">
              <a:extLst>
                <a:ext uri="{FF2B5EF4-FFF2-40B4-BE49-F238E27FC236}">
                  <a16:creationId xmlns:a16="http://schemas.microsoft.com/office/drawing/2014/main" id="{FA84AA28-B8E7-15DD-1ABD-4B81086C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2" name="Rectangle 1198">
              <a:extLst>
                <a:ext uri="{FF2B5EF4-FFF2-40B4-BE49-F238E27FC236}">
                  <a16:creationId xmlns:a16="http://schemas.microsoft.com/office/drawing/2014/main" id="{1529FBAA-703E-2B33-EF00-CC1BE33D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68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3" name="Rectangle 1199">
              <a:extLst>
                <a:ext uri="{FF2B5EF4-FFF2-40B4-BE49-F238E27FC236}">
                  <a16:creationId xmlns:a16="http://schemas.microsoft.com/office/drawing/2014/main" id="{16A1AD26-2654-F9AC-1EE6-F475BF25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4" name="Rectangle 1200">
              <a:extLst>
                <a:ext uri="{FF2B5EF4-FFF2-40B4-BE49-F238E27FC236}">
                  <a16:creationId xmlns:a16="http://schemas.microsoft.com/office/drawing/2014/main" id="{B1DCFD57-2B5A-8A0F-7D98-20B0654E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5" name="Line 1201">
              <a:extLst>
                <a:ext uri="{FF2B5EF4-FFF2-40B4-BE49-F238E27FC236}">
                  <a16:creationId xmlns:a16="http://schemas.microsoft.com/office/drawing/2014/main" id="{A411AC78-6830-FEC5-B06F-73FF9942E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Line 1202">
              <a:extLst>
                <a:ext uri="{FF2B5EF4-FFF2-40B4-BE49-F238E27FC236}">
                  <a16:creationId xmlns:a16="http://schemas.microsoft.com/office/drawing/2014/main" id="{85D409F6-081F-1F1A-920F-5B8DC3CF5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Rectangle 1203">
              <a:extLst>
                <a:ext uri="{FF2B5EF4-FFF2-40B4-BE49-F238E27FC236}">
                  <a16:creationId xmlns:a16="http://schemas.microsoft.com/office/drawing/2014/main" id="{5F51B580-EFA2-7E3B-18BE-5D8AC6773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8" name="Line 1204">
              <a:extLst>
                <a:ext uri="{FF2B5EF4-FFF2-40B4-BE49-F238E27FC236}">
                  <a16:creationId xmlns:a16="http://schemas.microsoft.com/office/drawing/2014/main" id="{62056AF6-93D0-4C07-97CD-D58662CB5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Line 1205">
              <a:extLst>
                <a:ext uri="{FF2B5EF4-FFF2-40B4-BE49-F238E27FC236}">
                  <a16:creationId xmlns:a16="http://schemas.microsoft.com/office/drawing/2014/main" id="{979E64B5-924D-BBD8-CA4D-40D188F8D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Rectangle 1206">
              <a:extLst>
                <a:ext uri="{FF2B5EF4-FFF2-40B4-BE49-F238E27FC236}">
                  <a16:creationId xmlns:a16="http://schemas.microsoft.com/office/drawing/2014/main" id="{3CABF298-C921-04DB-51EE-0E95DA08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" name="Line 1207">
              <a:extLst>
                <a:ext uri="{FF2B5EF4-FFF2-40B4-BE49-F238E27FC236}">
                  <a16:creationId xmlns:a16="http://schemas.microsoft.com/office/drawing/2014/main" id="{389C4CC3-13C8-7475-24BD-DD0AE2E63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Rectangle 1208">
              <a:extLst>
                <a:ext uri="{FF2B5EF4-FFF2-40B4-BE49-F238E27FC236}">
                  <a16:creationId xmlns:a16="http://schemas.microsoft.com/office/drawing/2014/main" id="{5C869785-F48E-1476-DD7D-10386C05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" name="Line 1209">
              <a:extLst>
                <a:ext uri="{FF2B5EF4-FFF2-40B4-BE49-F238E27FC236}">
                  <a16:creationId xmlns:a16="http://schemas.microsoft.com/office/drawing/2014/main" id="{03A94459-2C64-D212-A2FD-A14EFBAA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Line 1210">
              <a:extLst>
                <a:ext uri="{FF2B5EF4-FFF2-40B4-BE49-F238E27FC236}">
                  <a16:creationId xmlns:a16="http://schemas.microsoft.com/office/drawing/2014/main" id="{285BE8D1-D049-DD2E-E4F1-04DADE42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Rectangle 1211">
              <a:extLst>
                <a:ext uri="{FF2B5EF4-FFF2-40B4-BE49-F238E27FC236}">
                  <a16:creationId xmlns:a16="http://schemas.microsoft.com/office/drawing/2014/main" id="{A89D42A5-9756-AADB-99B2-4B9E1B2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6" name="Line 1212">
              <a:extLst>
                <a:ext uri="{FF2B5EF4-FFF2-40B4-BE49-F238E27FC236}">
                  <a16:creationId xmlns:a16="http://schemas.microsoft.com/office/drawing/2014/main" id="{17DC39D6-6A5E-645D-1C86-ECDA161B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Rectangle 1213">
              <a:extLst>
                <a:ext uri="{FF2B5EF4-FFF2-40B4-BE49-F238E27FC236}">
                  <a16:creationId xmlns:a16="http://schemas.microsoft.com/office/drawing/2014/main" id="{8DD960FC-7902-AE65-8DC4-689C243A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65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8" name="Line 1214">
              <a:extLst>
                <a:ext uri="{FF2B5EF4-FFF2-40B4-BE49-F238E27FC236}">
                  <a16:creationId xmlns:a16="http://schemas.microsoft.com/office/drawing/2014/main" id="{5F500F6C-F410-69F7-6F31-E35CE77DF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Line 1215">
              <a:extLst>
                <a:ext uri="{FF2B5EF4-FFF2-40B4-BE49-F238E27FC236}">
                  <a16:creationId xmlns:a16="http://schemas.microsoft.com/office/drawing/2014/main" id="{11A72A2E-C5BE-1B80-E87D-B81983DA6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Rectangle 1216">
              <a:extLst>
                <a:ext uri="{FF2B5EF4-FFF2-40B4-BE49-F238E27FC236}">
                  <a16:creationId xmlns:a16="http://schemas.microsoft.com/office/drawing/2014/main" id="{021988CE-95C7-2D73-7A10-FA10689F7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65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1" name="Line 1217">
              <a:extLst>
                <a:ext uri="{FF2B5EF4-FFF2-40B4-BE49-F238E27FC236}">
                  <a16:creationId xmlns:a16="http://schemas.microsoft.com/office/drawing/2014/main" id="{D13C0725-6029-A46D-81CB-5263C30D0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65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Rectangle 1218">
              <a:extLst>
                <a:ext uri="{FF2B5EF4-FFF2-40B4-BE49-F238E27FC236}">
                  <a16:creationId xmlns:a16="http://schemas.microsoft.com/office/drawing/2014/main" id="{B49AA49E-694E-E63C-9216-E5C5D464B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3" name="Line 1219">
              <a:extLst>
                <a:ext uri="{FF2B5EF4-FFF2-40B4-BE49-F238E27FC236}">
                  <a16:creationId xmlns:a16="http://schemas.microsoft.com/office/drawing/2014/main" id="{4484D1F5-0ABD-376A-BE39-91A9209F9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Line 1220">
              <a:extLst>
                <a:ext uri="{FF2B5EF4-FFF2-40B4-BE49-F238E27FC236}">
                  <a16:creationId xmlns:a16="http://schemas.microsoft.com/office/drawing/2014/main" id="{1A72632C-358A-C9F2-4DFE-027E92170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Rectangle 1221">
              <a:extLst>
                <a:ext uri="{FF2B5EF4-FFF2-40B4-BE49-F238E27FC236}">
                  <a16:creationId xmlns:a16="http://schemas.microsoft.com/office/drawing/2014/main" id="{F46FEA33-2A1E-DA30-CBB8-B8851166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6" name="Line 1222">
              <a:extLst>
                <a:ext uri="{FF2B5EF4-FFF2-40B4-BE49-F238E27FC236}">
                  <a16:creationId xmlns:a16="http://schemas.microsoft.com/office/drawing/2014/main" id="{E919AE77-5DA0-40C0-E17B-C04EF211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Line 1223">
              <a:extLst>
                <a:ext uri="{FF2B5EF4-FFF2-40B4-BE49-F238E27FC236}">
                  <a16:creationId xmlns:a16="http://schemas.microsoft.com/office/drawing/2014/main" id="{104F3353-4661-08F9-B0A0-C26F808DA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Rectangle 1224">
              <a:extLst>
                <a:ext uri="{FF2B5EF4-FFF2-40B4-BE49-F238E27FC236}">
                  <a16:creationId xmlns:a16="http://schemas.microsoft.com/office/drawing/2014/main" id="{271A97A5-8C5D-A0C7-C83A-81E05817B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9" name="Line 1225">
              <a:extLst>
                <a:ext uri="{FF2B5EF4-FFF2-40B4-BE49-F238E27FC236}">
                  <a16:creationId xmlns:a16="http://schemas.microsoft.com/office/drawing/2014/main" id="{9822655C-6139-6B79-657E-53A4C0EC6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Rectangle 1226">
              <a:extLst>
                <a:ext uri="{FF2B5EF4-FFF2-40B4-BE49-F238E27FC236}">
                  <a16:creationId xmlns:a16="http://schemas.microsoft.com/office/drawing/2014/main" id="{E592465F-D514-D0B5-3453-14E05D23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1" name="Line 1227">
              <a:extLst>
                <a:ext uri="{FF2B5EF4-FFF2-40B4-BE49-F238E27FC236}">
                  <a16:creationId xmlns:a16="http://schemas.microsoft.com/office/drawing/2014/main" id="{F94B007F-F2F0-FDC3-63B2-BFB59C0A9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Rectangle 1228">
              <a:extLst>
                <a:ext uri="{FF2B5EF4-FFF2-40B4-BE49-F238E27FC236}">
                  <a16:creationId xmlns:a16="http://schemas.microsoft.com/office/drawing/2014/main" id="{6D98E162-002D-8E6D-B234-524E0CB5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66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3" name="Line 1229">
              <a:extLst>
                <a:ext uri="{FF2B5EF4-FFF2-40B4-BE49-F238E27FC236}">
                  <a16:creationId xmlns:a16="http://schemas.microsoft.com/office/drawing/2014/main" id="{F3C62081-4C4E-4F70-1DBF-042C5F8A1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Rectangle 1230">
              <a:extLst>
                <a:ext uri="{FF2B5EF4-FFF2-40B4-BE49-F238E27FC236}">
                  <a16:creationId xmlns:a16="http://schemas.microsoft.com/office/drawing/2014/main" id="{7558FDCD-3F9C-3F47-168A-121A3D18B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5" name="Line 1231">
              <a:extLst>
                <a:ext uri="{FF2B5EF4-FFF2-40B4-BE49-F238E27FC236}">
                  <a16:creationId xmlns:a16="http://schemas.microsoft.com/office/drawing/2014/main" id="{404C8EBE-3B83-5754-21B6-699976630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Rectangle 1232">
              <a:extLst>
                <a:ext uri="{FF2B5EF4-FFF2-40B4-BE49-F238E27FC236}">
                  <a16:creationId xmlns:a16="http://schemas.microsoft.com/office/drawing/2014/main" id="{9B99F725-F754-CA0B-DA0E-56247F09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80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7" name="Rectangle 1233">
              <a:extLst>
                <a:ext uri="{FF2B5EF4-FFF2-40B4-BE49-F238E27FC236}">
                  <a16:creationId xmlns:a16="http://schemas.microsoft.com/office/drawing/2014/main" id="{47373F6D-2A14-E14D-F927-96270BEA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8" name="Rectangle 1234">
              <a:extLst>
                <a:ext uri="{FF2B5EF4-FFF2-40B4-BE49-F238E27FC236}">
                  <a16:creationId xmlns:a16="http://schemas.microsoft.com/office/drawing/2014/main" id="{0683AC31-12BA-3B23-3742-99FE8CB7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80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9" name="Rectangle 1235">
              <a:extLst>
                <a:ext uri="{FF2B5EF4-FFF2-40B4-BE49-F238E27FC236}">
                  <a16:creationId xmlns:a16="http://schemas.microsoft.com/office/drawing/2014/main" id="{7271A113-21E4-A169-7D22-79D15C4CF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0" name="Rectangle 1236">
              <a:extLst>
                <a:ext uri="{FF2B5EF4-FFF2-40B4-BE49-F238E27FC236}">
                  <a16:creationId xmlns:a16="http://schemas.microsoft.com/office/drawing/2014/main" id="{7D916F71-78E8-94AD-43E5-D51CFF0B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80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1" name="Rectangle 1237">
              <a:extLst>
                <a:ext uri="{FF2B5EF4-FFF2-40B4-BE49-F238E27FC236}">
                  <a16:creationId xmlns:a16="http://schemas.microsoft.com/office/drawing/2014/main" id="{ABF0390A-7CED-DFE5-EA17-8D8CCE8F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2" name="Rectangle 1238">
              <a:extLst>
                <a:ext uri="{FF2B5EF4-FFF2-40B4-BE49-F238E27FC236}">
                  <a16:creationId xmlns:a16="http://schemas.microsoft.com/office/drawing/2014/main" id="{97F00EAD-18A9-2E17-15DD-E4C07CB4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" name="Line 1239">
              <a:extLst>
                <a:ext uri="{FF2B5EF4-FFF2-40B4-BE49-F238E27FC236}">
                  <a16:creationId xmlns:a16="http://schemas.microsoft.com/office/drawing/2014/main" id="{DB662136-63B0-4CA1-737F-8C778662B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Line 1240">
              <a:extLst>
                <a:ext uri="{FF2B5EF4-FFF2-40B4-BE49-F238E27FC236}">
                  <a16:creationId xmlns:a16="http://schemas.microsoft.com/office/drawing/2014/main" id="{F12A58AB-8F6E-5FC0-F994-E8E96FA66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Rectangle 1241">
              <a:extLst>
                <a:ext uri="{FF2B5EF4-FFF2-40B4-BE49-F238E27FC236}">
                  <a16:creationId xmlns:a16="http://schemas.microsoft.com/office/drawing/2014/main" id="{B301E9CC-668F-8F36-9718-F1EB2F76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6" name="Line 1242">
              <a:extLst>
                <a:ext uri="{FF2B5EF4-FFF2-40B4-BE49-F238E27FC236}">
                  <a16:creationId xmlns:a16="http://schemas.microsoft.com/office/drawing/2014/main" id="{66D79103-67A0-31FE-F81D-2586A991C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Rectangle 1243">
              <a:extLst>
                <a:ext uri="{FF2B5EF4-FFF2-40B4-BE49-F238E27FC236}">
                  <a16:creationId xmlns:a16="http://schemas.microsoft.com/office/drawing/2014/main" id="{D573E532-0780-0409-1B44-87F99AB4A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8" name="Line 1244">
              <a:extLst>
                <a:ext uri="{FF2B5EF4-FFF2-40B4-BE49-F238E27FC236}">
                  <a16:creationId xmlns:a16="http://schemas.microsoft.com/office/drawing/2014/main" id="{0BDBC0BA-92D3-4F63-EC71-45751800A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Line 1245">
              <a:extLst>
                <a:ext uri="{FF2B5EF4-FFF2-40B4-BE49-F238E27FC236}">
                  <a16:creationId xmlns:a16="http://schemas.microsoft.com/office/drawing/2014/main" id="{08CBEAD4-3DD5-2018-6252-1E8186665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Rectangle 1246">
              <a:extLst>
                <a:ext uri="{FF2B5EF4-FFF2-40B4-BE49-F238E27FC236}">
                  <a16:creationId xmlns:a16="http://schemas.microsoft.com/office/drawing/2014/main" id="{D13752B2-2A3C-FEFF-B177-F64F0B9C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1" name="Line 1247">
              <a:extLst>
                <a:ext uri="{FF2B5EF4-FFF2-40B4-BE49-F238E27FC236}">
                  <a16:creationId xmlns:a16="http://schemas.microsoft.com/office/drawing/2014/main" id="{825B0BCE-B404-BB9B-7DB4-13EE44754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Rectangle 1248">
              <a:extLst>
                <a:ext uri="{FF2B5EF4-FFF2-40B4-BE49-F238E27FC236}">
                  <a16:creationId xmlns:a16="http://schemas.microsoft.com/office/drawing/2014/main" id="{8FBE201F-DD1D-2E83-3629-852BDBB5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78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3" name="Line 1249">
              <a:extLst>
                <a:ext uri="{FF2B5EF4-FFF2-40B4-BE49-F238E27FC236}">
                  <a16:creationId xmlns:a16="http://schemas.microsoft.com/office/drawing/2014/main" id="{90F1935D-F0DA-83C6-F6C9-A08491C62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Line 1250">
              <a:extLst>
                <a:ext uri="{FF2B5EF4-FFF2-40B4-BE49-F238E27FC236}">
                  <a16:creationId xmlns:a16="http://schemas.microsoft.com/office/drawing/2014/main" id="{80FA4B50-7C74-22A1-C47D-497E46870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Rectangle 1251">
              <a:extLst>
                <a:ext uri="{FF2B5EF4-FFF2-40B4-BE49-F238E27FC236}">
                  <a16:creationId xmlns:a16="http://schemas.microsoft.com/office/drawing/2014/main" id="{11A6880E-DEED-04EF-4CD0-008468EF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78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6" name="Line 1252">
              <a:extLst>
                <a:ext uri="{FF2B5EF4-FFF2-40B4-BE49-F238E27FC236}">
                  <a16:creationId xmlns:a16="http://schemas.microsoft.com/office/drawing/2014/main" id="{41F22380-DF35-1762-1082-99A4088B7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78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Rectangle 1253">
              <a:extLst>
                <a:ext uri="{FF2B5EF4-FFF2-40B4-BE49-F238E27FC236}">
                  <a16:creationId xmlns:a16="http://schemas.microsoft.com/office/drawing/2014/main" id="{16F6620E-4A63-2BEF-D296-9A61BB60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8" name="Line 1254">
              <a:extLst>
                <a:ext uri="{FF2B5EF4-FFF2-40B4-BE49-F238E27FC236}">
                  <a16:creationId xmlns:a16="http://schemas.microsoft.com/office/drawing/2014/main" id="{43013AC6-F3D9-6962-9917-3CFADBBB2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Line 1255">
              <a:extLst>
                <a:ext uri="{FF2B5EF4-FFF2-40B4-BE49-F238E27FC236}">
                  <a16:creationId xmlns:a16="http://schemas.microsoft.com/office/drawing/2014/main" id="{F914174A-5EF8-0F4A-F436-684FE03DE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Rectangle 1256">
              <a:extLst>
                <a:ext uri="{FF2B5EF4-FFF2-40B4-BE49-F238E27FC236}">
                  <a16:creationId xmlns:a16="http://schemas.microsoft.com/office/drawing/2014/main" id="{D4012306-75F0-5ED8-BB5A-62A458D24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1" name="Line 1257">
              <a:extLst>
                <a:ext uri="{FF2B5EF4-FFF2-40B4-BE49-F238E27FC236}">
                  <a16:creationId xmlns:a16="http://schemas.microsoft.com/office/drawing/2014/main" id="{4AAFAE4E-557F-0764-46E3-C702DD761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Rectangle 1258">
              <a:extLst>
                <a:ext uri="{FF2B5EF4-FFF2-40B4-BE49-F238E27FC236}">
                  <a16:creationId xmlns:a16="http://schemas.microsoft.com/office/drawing/2014/main" id="{84B89A70-4545-482D-7885-E98EC1A2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3" name="Line 1259">
              <a:extLst>
                <a:ext uri="{FF2B5EF4-FFF2-40B4-BE49-F238E27FC236}">
                  <a16:creationId xmlns:a16="http://schemas.microsoft.com/office/drawing/2014/main" id="{9C2B8472-7EF2-8821-3895-43BCD324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Rectangle 1260">
              <a:extLst>
                <a:ext uri="{FF2B5EF4-FFF2-40B4-BE49-F238E27FC236}">
                  <a16:creationId xmlns:a16="http://schemas.microsoft.com/office/drawing/2014/main" id="{ED1EA88C-A2F8-C91E-25B5-ECD39E2A1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78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5" name="Line 1261">
              <a:extLst>
                <a:ext uri="{FF2B5EF4-FFF2-40B4-BE49-F238E27FC236}">
                  <a16:creationId xmlns:a16="http://schemas.microsoft.com/office/drawing/2014/main" id="{ED559739-04BE-1637-68BF-A12FB1EF8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Rectangle 1262">
              <a:extLst>
                <a:ext uri="{FF2B5EF4-FFF2-40B4-BE49-F238E27FC236}">
                  <a16:creationId xmlns:a16="http://schemas.microsoft.com/office/drawing/2014/main" id="{79B146A8-8A5C-88CC-7B23-DBD42E17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7" name="Line 1263">
              <a:extLst>
                <a:ext uri="{FF2B5EF4-FFF2-40B4-BE49-F238E27FC236}">
                  <a16:creationId xmlns:a16="http://schemas.microsoft.com/office/drawing/2014/main" id="{32457FCA-F884-F5CE-AEA9-7D3F769BE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Rectangle 1264">
              <a:extLst>
                <a:ext uri="{FF2B5EF4-FFF2-40B4-BE49-F238E27FC236}">
                  <a16:creationId xmlns:a16="http://schemas.microsoft.com/office/drawing/2014/main" id="{55080EA8-F053-2C81-CE61-13CB31EB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93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9" name="Rectangle 1265">
              <a:extLst>
                <a:ext uri="{FF2B5EF4-FFF2-40B4-BE49-F238E27FC236}">
                  <a16:creationId xmlns:a16="http://schemas.microsoft.com/office/drawing/2014/main" id="{84AF046C-E505-C520-EF9E-286DFB59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0" name="Rectangle 1266">
              <a:extLst>
                <a:ext uri="{FF2B5EF4-FFF2-40B4-BE49-F238E27FC236}">
                  <a16:creationId xmlns:a16="http://schemas.microsoft.com/office/drawing/2014/main" id="{E713C911-0864-C735-D37E-034F0EE7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93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1" name="Rectangle 1267">
              <a:extLst>
                <a:ext uri="{FF2B5EF4-FFF2-40B4-BE49-F238E27FC236}">
                  <a16:creationId xmlns:a16="http://schemas.microsoft.com/office/drawing/2014/main" id="{A80E458C-D0A4-D103-6C6B-F6F412122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2" name="Rectangle 1268">
              <a:extLst>
                <a:ext uri="{FF2B5EF4-FFF2-40B4-BE49-F238E27FC236}">
                  <a16:creationId xmlns:a16="http://schemas.microsoft.com/office/drawing/2014/main" id="{04D566E6-E170-DB79-2F7A-DBA63746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393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3" name="Rectangle 1269">
              <a:extLst>
                <a:ext uri="{FF2B5EF4-FFF2-40B4-BE49-F238E27FC236}">
                  <a16:creationId xmlns:a16="http://schemas.microsoft.com/office/drawing/2014/main" id="{0EF26B86-BED2-3A78-81A5-023CBCA58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4" name="Rectangle 1270">
              <a:extLst>
                <a:ext uri="{FF2B5EF4-FFF2-40B4-BE49-F238E27FC236}">
                  <a16:creationId xmlns:a16="http://schemas.microsoft.com/office/drawing/2014/main" id="{41CE9600-746C-7223-102A-13CEAC30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5" name="Line 1271">
              <a:extLst>
                <a:ext uri="{FF2B5EF4-FFF2-40B4-BE49-F238E27FC236}">
                  <a16:creationId xmlns:a16="http://schemas.microsoft.com/office/drawing/2014/main" id="{3DD2E9C4-2854-E63A-EAB6-2D85833CA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Line 1272">
              <a:extLst>
                <a:ext uri="{FF2B5EF4-FFF2-40B4-BE49-F238E27FC236}">
                  <a16:creationId xmlns:a16="http://schemas.microsoft.com/office/drawing/2014/main" id="{2979FBA7-F73C-3E47-D3CD-9CC314176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Rectangle 1273">
              <a:extLst>
                <a:ext uri="{FF2B5EF4-FFF2-40B4-BE49-F238E27FC236}">
                  <a16:creationId xmlns:a16="http://schemas.microsoft.com/office/drawing/2014/main" id="{61F990AB-AC2E-D119-3A2F-9D7287F34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8" name="Line 1274">
              <a:extLst>
                <a:ext uri="{FF2B5EF4-FFF2-40B4-BE49-F238E27FC236}">
                  <a16:creationId xmlns:a16="http://schemas.microsoft.com/office/drawing/2014/main" id="{3FEB87DD-8762-0F4E-80DF-E1A6A5949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Rectangle 1275">
              <a:extLst>
                <a:ext uri="{FF2B5EF4-FFF2-40B4-BE49-F238E27FC236}">
                  <a16:creationId xmlns:a16="http://schemas.microsoft.com/office/drawing/2014/main" id="{3EDD651D-9B85-0665-606E-7AD38700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" name="Line 1276">
              <a:extLst>
                <a:ext uri="{FF2B5EF4-FFF2-40B4-BE49-F238E27FC236}">
                  <a16:creationId xmlns:a16="http://schemas.microsoft.com/office/drawing/2014/main" id="{67408C27-C7BA-9F07-EBCB-69D6600AA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Line 1277">
              <a:extLst>
                <a:ext uri="{FF2B5EF4-FFF2-40B4-BE49-F238E27FC236}">
                  <a16:creationId xmlns:a16="http://schemas.microsoft.com/office/drawing/2014/main" id="{60472A35-91B6-B660-D4E0-D4D77E6CB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Rectangle 1278">
              <a:extLst>
                <a:ext uri="{FF2B5EF4-FFF2-40B4-BE49-F238E27FC236}">
                  <a16:creationId xmlns:a16="http://schemas.microsoft.com/office/drawing/2014/main" id="{06C52B6F-7893-6DC8-06D7-26D63B00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3" name="Line 1279">
              <a:extLst>
                <a:ext uri="{FF2B5EF4-FFF2-40B4-BE49-F238E27FC236}">
                  <a16:creationId xmlns:a16="http://schemas.microsoft.com/office/drawing/2014/main" id="{38568910-DB33-EA0D-7865-CFA54788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Rectangle 1280">
              <a:extLst>
                <a:ext uri="{FF2B5EF4-FFF2-40B4-BE49-F238E27FC236}">
                  <a16:creationId xmlns:a16="http://schemas.microsoft.com/office/drawing/2014/main" id="{1E6EA7DE-7990-540E-5D44-17BE48777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90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5" name="Line 1281">
              <a:extLst>
                <a:ext uri="{FF2B5EF4-FFF2-40B4-BE49-F238E27FC236}">
                  <a16:creationId xmlns:a16="http://schemas.microsoft.com/office/drawing/2014/main" id="{2622FE21-1AFA-BD85-63AE-42FF23A42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Line 1282">
              <a:extLst>
                <a:ext uri="{FF2B5EF4-FFF2-40B4-BE49-F238E27FC236}">
                  <a16:creationId xmlns:a16="http://schemas.microsoft.com/office/drawing/2014/main" id="{37EE5A53-1F85-079F-94A7-5F29F0FDC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Rectangle 1283">
              <a:extLst>
                <a:ext uri="{FF2B5EF4-FFF2-40B4-BE49-F238E27FC236}">
                  <a16:creationId xmlns:a16="http://schemas.microsoft.com/office/drawing/2014/main" id="{681FEAEB-C47D-FD1B-D295-AAD52B7F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0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8" name="Line 1284">
              <a:extLst>
                <a:ext uri="{FF2B5EF4-FFF2-40B4-BE49-F238E27FC236}">
                  <a16:creationId xmlns:a16="http://schemas.microsoft.com/office/drawing/2014/main" id="{CC5D654D-E711-E0DC-4674-3A308FFD5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90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Rectangle 1285">
              <a:extLst>
                <a:ext uri="{FF2B5EF4-FFF2-40B4-BE49-F238E27FC236}">
                  <a16:creationId xmlns:a16="http://schemas.microsoft.com/office/drawing/2014/main" id="{5A821188-8FEF-E6D4-E9F9-C49A35869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0" name="Line 1286">
              <a:extLst>
                <a:ext uri="{FF2B5EF4-FFF2-40B4-BE49-F238E27FC236}">
                  <a16:creationId xmlns:a16="http://schemas.microsoft.com/office/drawing/2014/main" id="{6735F840-4E8F-5BD9-7616-9B1F374B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Line 1287">
              <a:extLst>
                <a:ext uri="{FF2B5EF4-FFF2-40B4-BE49-F238E27FC236}">
                  <a16:creationId xmlns:a16="http://schemas.microsoft.com/office/drawing/2014/main" id="{98C08C81-01B1-CA87-2777-C7690DD7F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Rectangle 1288">
              <a:extLst>
                <a:ext uri="{FF2B5EF4-FFF2-40B4-BE49-F238E27FC236}">
                  <a16:creationId xmlns:a16="http://schemas.microsoft.com/office/drawing/2014/main" id="{49880817-2F86-B625-80D3-097F0A94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3" name="Line 1289">
              <a:extLst>
                <a:ext uri="{FF2B5EF4-FFF2-40B4-BE49-F238E27FC236}">
                  <a16:creationId xmlns:a16="http://schemas.microsoft.com/office/drawing/2014/main" id="{256D9A17-AF0E-A35E-71DD-24C543744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Rectangle 1290">
              <a:extLst>
                <a:ext uri="{FF2B5EF4-FFF2-40B4-BE49-F238E27FC236}">
                  <a16:creationId xmlns:a16="http://schemas.microsoft.com/office/drawing/2014/main" id="{83D2DB54-9589-4875-1FB9-A9A074EC8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" name="Line 1291">
              <a:extLst>
                <a:ext uri="{FF2B5EF4-FFF2-40B4-BE49-F238E27FC236}">
                  <a16:creationId xmlns:a16="http://schemas.microsoft.com/office/drawing/2014/main" id="{05424575-361A-7A50-3C8B-1E0D65B6B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Line 1292">
              <a:extLst>
                <a:ext uri="{FF2B5EF4-FFF2-40B4-BE49-F238E27FC236}">
                  <a16:creationId xmlns:a16="http://schemas.microsoft.com/office/drawing/2014/main" id="{37903253-4D14-81D9-7277-E8FF9750B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Rectangle 1293">
              <a:extLst>
                <a:ext uri="{FF2B5EF4-FFF2-40B4-BE49-F238E27FC236}">
                  <a16:creationId xmlns:a16="http://schemas.microsoft.com/office/drawing/2014/main" id="{67060399-2B40-E813-5555-8664555E0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" name="Line 1294">
              <a:extLst>
                <a:ext uri="{FF2B5EF4-FFF2-40B4-BE49-F238E27FC236}">
                  <a16:creationId xmlns:a16="http://schemas.microsoft.com/office/drawing/2014/main" id="{485EDEB7-5DBE-6576-B950-AD6A30072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Line 1295">
              <a:extLst>
                <a:ext uri="{FF2B5EF4-FFF2-40B4-BE49-F238E27FC236}">
                  <a16:creationId xmlns:a16="http://schemas.microsoft.com/office/drawing/2014/main" id="{FE87C57C-2943-6E7F-246D-CFE391EBC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Rectangle 1296">
              <a:extLst>
                <a:ext uri="{FF2B5EF4-FFF2-40B4-BE49-F238E27FC236}">
                  <a16:creationId xmlns:a16="http://schemas.microsoft.com/office/drawing/2014/main" id="{2DF1CDC4-502B-2604-067B-5E5568E54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" name="Line 1297">
              <a:extLst>
                <a:ext uri="{FF2B5EF4-FFF2-40B4-BE49-F238E27FC236}">
                  <a16:creationId xmlns:a16="http://schemas.microsoft.com/office/drawing/2014/main" id="{0AA3CEC0-79A5-4127-5FE3-3AFCCBCEC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Rectangle 1298">
              <a:extLst>
                <a:ext uri="{FF2B5EF4-FFF2-40B4-BE49-F238E27FC236}">
                  <a16:creationId xmlns:a16="http://schemas.microsoft.com/office/drawing/2014/main" id="{9FBD529C-1D69-3686-6C5D-9A45222DD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" name="Line 1299">
              <a:extLst>
                <a:ext uri="{FF2B5EF4-FFF2-40B4-BE49-F238E27FC236}">
                  <a16:creationId xmlns:a16="http://schemas.microsoft.com/office/drawing/2014/main" id="{EB8B719B-29F3-E483-B490-7C54D4DA9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Rectangle 1300">
              <a:extLst>
                <a:ext uri="{FF2B5EF4-FFF2-40B4-BE49-F238E27FC236}">
                  <a16:creationId xmlns:a16="http://schemas.microsoft.com/office/drawing/2014/main" id="{9B32636C-273A-A4A3-7E13-55576D50A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5" name="Line 1301">
              <a:extLst>
                <a:ext uri="{FF2B5EF4-FFF2-40B4-BE49-F238E27FC236}">
                  <a16:creationId xmlns:a16="http://schemas.microsoft.com/office/drawing/2014/main" id="{45F60860-BE6A-DF70-2AB5-DEC3494B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Line 1302">
              <a:extLst>
                <a:ext uri="{FF2B5EF4-FFF2-40B4-BE49-F238E27FC236}">
                  <a16:creationId xmlns:a16="http://schemas.microsoft.com/office/drawing/2014/main" id="{64B26742-F0C5-1371-CB9B-CBF9DB56F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Rectangle 1303">
              <a:extLst>
                <a:ext uri="{FF2B5EF4-FFF2-40B4-BE49-F238E27FC236}">
                  <a16:creationId xmlns:a16="http://schemas.microsoft.com/office/drawing/2014/main" id="{103E0EF8-CB99-0E1A-5FBB-7E2B85A81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8" name="Line 1304">
              <a:extLst>
                <a:ext uri="{FF2B5EF4-FFF2-40B4-BE49-F238E27FC236}">
                  <a16:creationId xmlns:a16="http://schemas.microsoft.com/office/drawing/2014/main" id="{42AADA52-2EFF-0C31-90B7-8080E1B8B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Rectangle 1305">
              <a:extLst>
                <a:ext uri="{FF2B5EF4-FFF2-40B4-BE49-F238E27FC236}">
                  <a16:creationId xmlns:a16="http://schemas.microsoft.com/office/drawing/2014/main" id="{882A4DB3-77AE-075D-3A5F-B54B76935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90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0" name="Line 1306">
              <a:extLst>
                <a:ext uri="{FF2B5EF4-FFF2-40B4-BE49-F238E27FC236}">
                  <a16:creationId xmlns:a16="http://schemas.microsoft.com/office/drawing/2014/main" id="{DC95426F-D50D-C781-1AC3-4283E29B5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Rectangle 1307">
              <a:extLst>
                <a:ext uri="{FF2B5EF4-FFF2-40B4-BE49-F238E27FC236}">
                  <a16:creationId xmlns:a16="http://schemas.microsoft.com/office/drawing/2014/main" id="{402ABF19-EC58-9686-E13B-DC7AD4E9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403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2" name="Line 1308">
              <a:extLst>
                <a:ext uri="{FF2B5EF4-FFF2-40B4-BE49-F238E27FC236}">
                  <a16:creationId xmlns:a16="http://schemas.microsoft.com/office/drawing/2014/main" id="{85AB3211-66E4-1960-DBF0-9B78AE1A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Line 1309">
              <a:extLst>
                <a:ext uri="{FF2B5EF4-FFF2-40B4-BE49-F238E27FC236}">
                  <a16:creationId xmlns:a16="http://schemas.microsoft.com/office/drawing/2014/main" id="{3E9F8099-17FA-9A64-1A8F-FDEA7F62F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Rectangle 1310">
              <a:extLst>
                <a:ext uri="{FF2B5EF4-FFF2-40B4-BE49-F238E27FC236}">
                  <a16:creationId xmlns:a16="http://schemas.microsoft.com/office/drawing/2014/main" id="{DB51F3EE-D0A9-B4A0-6FF9-17D615214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3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" name="Line 1311">
              <a:extLst>
                <a:ext uri="{FF2B5EF4-FFF2-40B4-BE49-F238E27FC236}">
                  <a16:creationId xmlns:a16="http://schemas.microsoft.com/office/drawing/2014/main" id="{6BED07A4-F581-E157-B803-E1AF03541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403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Rectangle 1312">
              <a:extLst>
                <a:ext uri="{FF2B5EF4-FFF2-40B4-BE49-F238E27FC236}">
                  <a16:creationId xmlns:a16="http://schemas.microsoft.com/office/drawing/2014/main" id="{E22A0FFF-7549-6F2D-093B-5AC3D21B6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7" name="Line 1313">
              <a:extLst>
                <a:ext uri="{FF2B5EF4-FFF2-40B4-BE49-F238E27FC236}">
                  <a16:creationId xmlns:a16="http://schemas.microsoft.com/office/drawing/2014/main" id="{4607CD8C-0597-06AA-1F93-CF08C86F1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Rectangle 1314">
              <a:extLst>
                <a:ext uri="{FF2B5EF4-FFF2-40B4-BE49-F238E27FC236}">
                  <a16:creationId xmlns:a16="http://schemas.microsoft.com/office/drawing/2014/main" id="{8FD321D9-4D7B-FB07-5277-2F4DEE79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9" name="Line 1315">
              <a:extLst>
                <a:ext uri="{FF2B5EF4-FFF2-40B4-BE49-F238E27FC236}">
                  <a16:creationId xmlns:a16="http://schemas.microsoft.com/office/drawing/2014/main" id="{E85DEB58-BC44-648C-D978-532F8DB92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Line 1316">
              <a:extLst>
                <a:ext uri="{FF2B5EF4-FFF2-40B4-BE49-F238E27FC236}">
                  <a16:creationId xmlns:a16="http://schemas.microsoft.com/office/drawing/2014/main" id="{21F6A66B-69F5-9DF3-D53E-96ED29041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Rectangle 1317">
              <a:extLst>
                <a:ext uri="{FF2B5EF4-FFF2-40B4-BE49-F238E27FC236}">
                  <a16:creationId xmlns:a16="http://schemas.microsoft.com/office/drawing/2014/main" id="{6AD077B2-8DDB-F9B3-0CDC-202B50625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2" name="Line 1318">
              <a:extLst>
                <a:ext uri="{FF2B5EF4-FFF2-40B4-BE49-F238E27FC236}">
                  <a16:creationId xmlns:a16="http://schemas.microsoft.com/office/drawing/2014/main" id="{2F11C521-88F3-07C2-D2AB-93779ABC1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Line 1319">
              <a:extLst>
                <a:ext uri="{FF2B5EF4-FFF2-40B4-BE49-F238E27FC236}">
                  <a16:creationId xmlns:a16="http://schemas.microsoft.com/office/drawing/2014/main" id="{8F1D928A-D9F7-E216-02D3-460BACDD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Rectangle 1320">
              <a:extLst>
                <a:ext uri="{FF2B5EF4-FFF2-40B4-BE49-F238E27FC236}">
                  <a16:creationId xmlns:a16="http://schemas.microsoft.com/office/drawing/2014/main" id="{203B4F25-F6E0-67F0-0B6F-F96D122C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403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5" name="Freeform 1321">
              <a:extLst>
                <a:ext uri="{FF2B5EF4-FFF2-40B4-BE49-F238E27FC236}">
                  <a16:creationId xmlns:a16="http://schemas.microsoft.com/office/drawing/2014/main" id="{A5B464B4-E82B-13AE-B824-929238458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3" y="3357"/>
              <a:ext cx="117" cy="25"/>
            </a:xfrm>
            <a:custGeom>
              <a:avLst/>
              <a:gdLst>
                <a:gd name="T0" fmla="*/ 0 w 1927"/>
                <a:gd name="T1" fmla="*/ 0 h 400"/>
                <a:gd name="T2" fmla="*/ 0 w 1927"/>
                <a:gd name="T3" fmla="*/ 0 h 400"/>
                <a:gd name="T4" fmla="*/ 0 w 1927"/>
                <a:gd name="T5" fmla="*/ 0 h 400"/>
                <a:gd name="T6" fmla="*/ 0 w 1927"/>
                <a:gd name="T7" fmla="*/ 0 h 400"/>
                <a:gd name="T8" fmla="*/ 0 w 1927"/>
                <a:gd name="T9" fmla="*/ 0 h 400"/>
                <a:gd name="T10" fmla="*/ 0 w 1927"/>
                <a:gd name="T11" fmla="*/ 0 h 400"/>
                <a:gd name="T12" fmla="*/ 0 w 1927"/>
                <a:gd name="T13" fmla="*/ 0 h 400"/>
                <a:gd name="T14" fmla="*/ 0 w 1927"/>
                <a:gd name="T15" fmla="*/ 0 h 400"/>
                <a:gd name="T16" fmla="*/ 0 w 1927"/>
                <a:gd name="T17" fmla="*/ 0 h 400"/>
                <a:gd name="T18" fmla="*/ 0 w 1927"/>
                <a:gd name="T19" fmla="*/ 0 h 400"/>
                <a:gd name="T20" fmla="*/ 0 w 192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"/>
                <a:gd name="T34" fmla="*/ 0 h 400"/>
                <a:gd name="T35" fmla="*/ 1927 w 192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" h="400">
                  <a:moveTo>
                    <a:pt x="34" y="166"/>
                  </a:moveTo>
                  <a:lnTo>
                    <a:pt x="1594" y="166"/>
                  </a:lnTo>
                  <a:cubicBezTo>
                    <a:pt x="1612" y="166"/>
                    <a:pt x="1627" y="181"/>
                    <a:pt x="1627" y="200"/>
                  </a:cubicBezTo>
                  <a:cubicBezTo>
                    <a:pt x="1627" y="218"/>
                    <a:pt x="1612" y="233"/>
                    <a:pt x="159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527" y="0"/>
                  </a:moveTo>
                  <a:lnTo>
                    <a:pt x="1927" y="200"/>
                  </a:lnTo>
                  <a:lnTo>
                    <a:pt x="1527" y="40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1322">
              <a:extLst>
                <a:ext uri="{FF2B5EF4-FFF2-40B4-BE49-F238E27FC236}">
                  <a16:creationId xmlns:a16="http://schemas.microsoft.com/office/drawing/2014/main" id="{AD043292-8E75-76B3-9D01-E9F395117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3357"/>
              <a:ext cx="117" cy="25"/>
            </a:xfrm>
            <a:custGeom>
              <a:avLst/>
              <a:gdLst>
                <a:gd name="T0" fmla="*/ 0 w 1926"/>
                <a:gd name="T1" fmla="*/ 0 h 400"/>
                <a:gd name="T2" fmla="*/ 0 w 1926"/>
                <a:gd name="T3" fmla="*/ 0 h 400"/>
                <a:gd name="T4" fmla="*/ 0 w 1926"/>
                <a:gd name="T5" fmla="*/ 0 h 400"/>
                <a:gd name="T6" fmla="*/ 0 w 1926"/>
                <a:gd name="T7" fmla="*/ 0 h 400"/>
                <a:gd name="T8" fmla="*/ 0 w 1926"/>
                <a:gd name="T9" fmla="*/ 0 h 400"/>
                <a:gd name="T10" fmla="*/ 0 w 1926"/>
                <a:gd name="T11" fmla="*/ 0 h 400"/>
                <a:gd name="T12" fmla="*/ 0 w 1926"/>
                <a:gd name="T13" fmla="*/ 0 h 400"/>
                <a:gd name="T14" fmla="*/ 0 w 1926"/>
                <a:gd name="T15" fmla="*/ 0 h 400"/>
                <a:gd name="T16" fmla="*/ 0 w 1926"/>
                <a:gd name="T17" fmla="*/ 0 h 400"/>
                <a:gd name="T18" fmla="*/ 0 w 1926"/>
                <a:gd name="T19" fmla="*/ 0 h 400"/>
                <a:gd name="T20" fmla="*/ 0 w 1926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6"/>
                <a:gd name="T34" fmla="*/ 0 h 400"/>
                <a:gd name="T35" fmla="*/ 1926 w 1926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6" h="400">
                  <a:moveTo>
                    <a:pt x="33" y="166"/>
                  </a:moveTo>
                  <a:lnTo>
                    <a:pt x="1593" y="166"/>
                  </a:lnTo>
                  <a:cubicBezTo>
                    <a:pt x="1612" y="166"/>
                    <a:pt x="1626" y="181"/>
                    <a:pt x="1626" y="200"/>
                  </a:cubicBezTo>
                  <a:cubicBezTo>
                    <a:pt x="1626" y="218"/>
                    <a:pt x="1612" y="233"/>
                    <a:pt x="159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526" y="0"/>
                  </a:moveTo>
                  <a:lnTo>
                    <a:pt x="1926" y="200"/>
                  </a:lnTo>
                  <a:lnTo>
                    <a:pt x="1526" y="40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1323">
              <a:extLst>
                <a:ext uri="{FF2B5EF4-FFF2-40B4-BE49-F238E27FC236}">
                  <a16:creationId xmlns:a16="http://schemas.microsoft.com/office/drawing/2014/main" id="{325754C5-A4A2-80CD-99F1-2100600BC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2879"/>
              <a:ext cx="124" cy="493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5" y="8039"/>
                  </a:moveTo>
                  <a:lnTo>
                    <a:pt x="1822" y="317"/>
                  </a:lnTo>
                  <a:cubicBezTo>
                    <a:pt x="1826" y="299"/>
                    <a:pt x="1844" y="288"/>
                    <a:pt x="1862" y="292"/>
                  </a:cubicBezTo>
                  <a:cubicBezTo>
                    <a:pt x="1880" y="296"/>
                    <a:pt x="1891" y="314"/>
                    <a:pt x="1887" y="332"/>
                  </a:cubicBezTo>
                  <a:lnTo>
                    <a:pt x="70" y="8054"/>
                  </a:lnTo>
                  <a:cubicBezTo>
                    <a:pt x="65" y="8072"/>
                    <a:pt x="47" y="8083"/>
                    <a:pt x="30" y="8079"/>
                  </a:cubicBezTo>
                  <a:cubicBezTo>
                    <a:pt x="12" y="8075"/>
                    <a:pt x="0" y="8057"/>
                    <a:pt x="5" y="8039"/>
                  </a:cubicBezTo>
                  <a:close/>
                  <a:moveTo>
                    <a:pt x="1644" y="344"/>
                  </a:moveTo>
                  <a:lnTo>
                    <a:pt x="1930" y="0"/>
                  </a:lnTo>
                  <a:lnTo>
                    <a:pt x="2034" y="435"/>
                  </a:lnTo>
                  <a:lnTo>
                    <a:pt x="1644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1324">
              <a:extLst>
                <a:ext uri="{FF2B5EF4-FFF2-40B4-BE49-F238E27FC236}">
                  <a16:creationId xmlns:a16="http://schemas.microsoft.com/office/drawing/2014/main" id="{2F257AD4-9AF4-E51A-2869-91EB54133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3367"/>
              <a:ext cx="124" cy="492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70" y="29"/>
                  </a:moveTo>
                  <a:lnTo>
                    <a:pt x="1887" y="7751"/>
                  </a:lnTo>
                  <a:cubicBezTo>
                    <a:pt x="1891" y="7769"/>
                    <a:pt x="1880" y="7787"/>
                    <a:pt x="1862" y="7791"/>
                  </a:cubicBezTo>
                  <a:cubicBezTo>
                    <a:pt x="1844" y="7796"/>
                    <a:pt x="1826" y="7785"/>
                    <a:pt x="1822" y="7767"/>
                  </a:cubicBezTo>
                  <a:lnTo>
                    <a:pt x="5" y="44"/>
                  </a:lnTo>
                  <a:cubicBezTo>
                    <a:pt x="0" y="27"/>
                    <a:pt x="12" y="9"/>
                    <a:pt x="30" y="4"/>
                  </a:cubicBezTo>
                  <a:cubicBezTo>
                    <a:pt x="47" y="0"/>
                    <a:pt x="65" y="11"/>
                    <a:pt x="70" y="29"/>
                  </a:cubicBezTo>
                  <a:close/>
                  <a:moveTo>
                    <a:pt x="2034" y="7648"/>
                  </a:moveTo>
                  <a:lnTo>
                    <a:pt x="1930" y="8083"/>
                  </a:lnTo>
                  <a:lnTo>
                    <a:pt x="1644" y="7740"/>
                  </a:lnTo>
                  <a:lnTo>
                    <a:pt x="2034" y="7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Rectangle 1325">
              <a:extLst>
                <a:ext uri="{FF2B5EF4-FFF2-40B4-BE49-F238E27FC236}">
                  <a16:creationId xmlns:a16="http://schemas.microsoft.com/office/drawing/2014/main" id="{0404906D-4D06-8ECD-985E-96EA5DB11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3588"/>
              <a:ext cx="2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Minulost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0" name="Rectangle 1326">
              <a:extLst>
                <a:ext uri="{FF2B5EF4-FFF2-40B4-BE49-F238E27FC236}">
                  <a16:creationId xmlns:a16="http://schemas.microsoft.com/office/drawing/2014/main" id="{C575CA90-B627-0933-772B-4BE08531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1" name="Rectangle 1327">
              <a:extLst>
                <a:ext uri="{FF2B5EF4-FFF2-40B4-BE49-F238E27FC236}">
                  <a16:creationId xmlns:a16="http://schemas.microsoft.com/office/drawing/2014/main" id="{CDB94429-261C-CBF9-46CC-4D33BE1F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05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1.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2" name="Rectangle 1328">
              <a:extLst>
                <a:ext uri="{FF2B5EF4-FFF2-40B4-BE49-F238E27FC236}">
                  <a16:creationId xmlns:a16="http://schemas.microsoft.com/office/drawing/2014/main" id="{A9ED4EB4-98F3-3ACF-A3BC-8BA99AE1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30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3" name="Rectangle 1329">
              <a:extLst>
                <a:ext uri="{FF2B5EF4-FFF2-40B4-BE49-F238E27FC236}">
                  <a16:creationId xmlns:a16="http://schemas.microsoft.com/office/drawing/2014/main" id="{14DF0E2F-25B6-ABCB-672E-6B00F8AE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54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2.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4" name="Rectangle 1330">
              <a:extLst>
                <a:ext uri="{FF2B5EF4-FFF2-40B4-BE49-F238E27FC236}">
                  <a16:creationId xmlns:a16="http://schemas.microsoft.com/office/drawing/2014/main" id="{4D64721F-D3CF-3D82-AE31-90A880ED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54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" name="Rectangle 1331">
              <a:extLst>
                <a:ext uri="{FF2B5EF4-FFF2-40B4-BE49-F238E27FC236}">
                  <a16:creationId xmlns:a16="http://schemas.microsoft.com/office/drawing/2014/main" id="{431B5E0E-321A-4604-413D-5E309673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4064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3.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" name="Rectangle 1332">
              <a:extLst>
                <a:ext uri="{FF2B5EF4-FFF2-40B4-BE49-F238E27FC236}">
                  <a16:creationId xmlns:a16="http://schemas.microsoft.com/office/drawing/2014/main" id="{E0355655-F2A6-5A08-9C93-30A9311B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406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7" name="Rectangle 1333">
              <a:extLst>
                <a:ext uri="{FF2B5EF4-FFF2-40B4-BE49-F238E27FC236}">
                  <a16:creationId xmlns:a16="http://schemas.microsoft.com/office/drawing/2014/main" id="{7A5B3EBC-32C5-6261-8B12-56289240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588"/>
              <a:ext cx="2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Přítomnost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8" name="Rectangle 1334">
              <a:extLst>
                <a:ext uri="{FF2B5EF4-FFF2-40B4-BE49-F238E27FC236}">
                  <a16:creationId xmlns:a16="http://schemas.microsoft.com/office/drawing/2014/main" id="{E04D5A12-510B-296E-772A-F1F63F848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9" name="Rectangle 1335">
              <a:extLst>
                <a:ext uri="{FF2B5EF4-FFF2-40B4-BE49-F238E27FC236}">
                  <a16:creationId xmlns:a16="http://schemas.microsoft.com/office/drawing/2014/main" id="{C0F8C537-F07A-05A7-E792-DF617183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4170"/>
              <a:ext cx="3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Budoucnost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0" name="Rectangle 1336">
              <a:extLst>
                <a:ext uri="{FF2B5EF4-FFF2-40B4-BE49-F238E27FC236}">
                  <a16:creationId xmlns:a16="http://schemas.microsoft.com/office/drawing/2014/main" id="{6C8439AC-B0F1-3BAD-E572-FC01D816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42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5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Matice modelových strategií</a:t>
            </a:r>
            <a:endParaRPr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7558" t="24392" r="31163" b="19380"/>
          <a:stretch/>
        </p:blipFill>
        <p:spPr>
          <a:xfrm>
            <a:off x="2094615" y="1417638"/>
            <a:ext cx="5422604" cy="4154784"/>
          </a:xfrm>
          <a:prstGeom prst="rect">
            <a:avLst/>
          </a:prstGeom>
        </p:spPr>
      </p:pic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 SYNTÉZA VÝSLEDKŮ ANALÝZY SWOT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Strategie SO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ofenzivní strategie z pozice síly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ST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defenzivní strategie s obranou vydobyté pozice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WO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strategie spojenectví se spolehlivým partnerem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WT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strategie odchodu z daného podnikání, příp. redukce a likvidace podnikatelských aktivit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23/33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EC5ADCE-B94A-B20D-849A-ED18E305E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3962" y="1319968"/>
          <a:ext cx="54991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62828" imgH="2557272" progId="Word.Document.8">
                  <p:embed/>
                </p:oleObj>
              </mc:Choice>
              <mc:Fallback>
                <p:oleObj name="Dokument" r:id="rId3" imgW="5862828" imgH="2557272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EC5ADCE-B94A-B20D-849A-ED18E305E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62" y="1319968"/>
                        <a:ext cx="5499100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39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Práce s výsledky SWOT analýzy – plus mínus matice analýzy SWOT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Porovnává vzájemné vazby mezi SWOT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Silné oboustranně pozitivní vazbu: ++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Silnou oboustranně negativní vazbu: --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pozitivní vazbu: 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negativní vazbu: 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Žádný vzájemný vztah: 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37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Praktický příklad: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Definovat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Zhodnotit dané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Vyhodnotit dané faktory.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0638D8-3490-40BE-9D01-4D673223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 t="19966" r="36441" b="47356"/>
          <a:stretch/>
        </p:blipFill>
        <p:spPr>
          <a:xfrm>
            <a:off x="4682359" y="3398120"/>
            <a:ext cx="4233383" cy="26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IFE matice (IFE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interní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28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Zpracovat tabulku interních faktorů (například klíčových 5S a 5W ze SWOT)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Přiřadit každému faktoru váhy v rozsahu 0,00-1,00 podle důležitosti dané silné nebo slabé stránky - suma vah se musí rovnat 1,00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6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Ohodnotit faktory takto: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4 body - 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3 body - nevýrazné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2 body - nevýrazné W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1 bod - výrazné W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9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r>
              <a:rPr lang="cs-CZ" dirty="0"/>
              <a:t>Je </a:t>
            </a:r>
            <a:r>
              <a:rPr lang="cs-CZ" b="1" dirty="0"/>
              <a:t>formulace strategie </a:t>
            </a:r>
            <a:r>
              <a:rPr lang="cs-CZ" dirty="0"/>
              <a:t>pomocí jasného souboru odůvodněných opatření.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Při formulaci se snažíme </a:t>
            </a:r>
            <a:r>
              <a:rPr lang="cs-CZ" b="1" dirty="0"/>
              <a:t>modifikovat současné cíle </a:t>
            </a:r>
            <a:r>
              <a:rPr lang="cs-CZ" dirty="0"/>
              <a:t>a strategie firmy tak, aby byla </a:t>
            </a:r>
            <a:r>
              <a:rPr lang="cs-CZ" b="1" dirty="0"/>
              <a:t>úspěšnější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Zahrnuje vytvoření </a:t>
            </a:r>
            <a:r>
              <a:rPr lang="cs-CZ" b="1" dirty="0"/>
              <a:t>udržitelné konkurenční výhody</a:t>
            </a:r>
            <a:r>
              <a:rPr lang="cs-CZ" dirty="0"/>
              <a:t>, protože </a:t>
            </a:r>
            <a:r>
              <a:rPr lang="cs-CZ" b="1" dirty="0"/>
              <a:t>současné výhody jsou neustále pod tlakem konkurence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37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Celkové hodnocení - výsledný vážený poměr hodnotí interní pozici organizace nebo strategického záměru.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Nejlepší možné hodnocení je 4, nejhorší 1. Střední hodnoty se pohybují kolem 2,5.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3CF20-9903-4858-8B02-7519B2C8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9123" r="61667" b="26210"/>
          <a:stretch/>
        </p:blipFill>
        <p:spPr>
          <a:xfrm>
            <a:off x="5414210" y="3529265"/>
            <a:ext cx="3100638" cy="24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EFE matice (EFE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externí pozice organizace nebo jejího strategického záměru.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Zkratka EFE se nepřekládá.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89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Zpracovat tabulku externích faktorů (například klíčových 5S a 5W ze SWOT)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Přiřadit každému faktoru váhy v rozsahu 0,00-1,00 podle důležitosti dané příležitosti nebo hrozby - suma vah se musí rovnat 1,00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Ohodnotit faktory takto: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4 body - 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3 body - nevýrazné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2 body - nevýrazné T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1 bod - výrazné 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2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Celkové hodnocení - výsledný vážený poměr hodnotí externí pozici organizace nebo strategického záměru. 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Nejlepší možné hodnocení je 4, nejhorší 1. </a:t>
            </a:r>
          </a:p>
          <a:p>
            <a:pPr marL="1358900" lvl="3" defTabSz="714375">
              <a:spcBef>
                <a:spcPts val="640"/>
              </a:spcBef>
            </a:pPr>
            <a:r>
              <a:rPr lang="cs-CZ" sz="1400" i="1" dirty="0"/>
              <a:t>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6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Celkový vážený průměr vyšel 2.44, což znamená, že záměr podniku je podložen středně silnou externí pozicí.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E27EE8-FF56-4BD4-B89A-59BE87FB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1" t="39544" r="61491" b="26070"/>
          <a:stretch/>
        </p:blipFill>
        <p:spPr>
          <a:xfrm>
            <a:off x="1459831" y="3124200"/>
            <a:ext cx="3617495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r>
              <a:rPr lang="cs-CZ" dirty="0"/>
              <a:t>Je </a:t>
            </a:r>
            <a:r>
              <a:rPr lang="cs-CZ" b="1" dirty="0"/>
              <a:t>implementace strategie</a:t>
            </a:r>
            <a:r>
              <a:rPr lang="cs-CZ" dirty="0"/>
              <a:t>, která se zabývá sladěním organizační struktury a procesů se zvolenou strategií.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76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r>
              <a:rPr lang="cs-CZ" dirty="0"/>
              <a:t>Je </a:t>
            </a:r>
            <a:r>
              <a:rPr lang="cs-CZ" b="1" dirty="0"/>
              <a:t>hodnocení a kontrola strategie</a:t>
            </a:r>
            <a:r>
              <a:rPr lang="cs-CZ" dirty="0"/>
              <a:t>, která má za úkol monitorovat vývoj implementace zvolen strategie a iniciovat nápravné kroky, pokud jsou nutné.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32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1305"/>
            <a:ext cx="8704800" cy="35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YSM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Úvod do studia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22. 11. 2024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92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Zahrnuje analýzu makrookolí, mikrookolí a interní analýzu firmy;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analýze </a:t>
            </a:r>
            <a:r>
              <a:rPr lang="cs-CZ" b="1" dirty="0"/>
              <a:t>makrookolí</a:t>
            </a:r>
            <a:r>
              <a:rPr lang="cs-CZ" dirty="0"/>
              <a:t> můžeme využít např. </a:t>
            </a:r>
            <a:r>
              <a:rPr lang="cs-CZ" b="1" dirty="0"/>
              <a:t>PEST</a:t>
            </a:r>
            <a:r>
              <a:rPr lang="cs-CZ" dirty="0"/>
              <a:t> analýzu, k analýze </a:t>
            </a:r>
            <a:r>
              <a:rPr lang="cs-CZ" b="1" dirty="0"/>
              <a:t>mikrookolí</a:t>
            </a:r>
            <a:r>
              <a:rPr lang="cs-CZ" dirty="0"/>
              <a:t> např. </a:t>
            </a:r>
            <a:r>
              <a:rPr lang="cs-CZ" b="1" dirty="0" err="1"/>
              <a:t>Porterův</a:t>
            </a:r>
            <a:r>
              <a:rPr lang="cs-CZ" b="1" dirty="0"/>
              <a:t> model pěti sil </a:t>
            </a:r>
            <a:r>
              <a:rPr lang="cs-CZ" dirty="0"/>
              <a:t>a k </a:t>
            </a:r>
            <a:r>
              <a:rPr lang="cs-CZ" b="1" dirty="0"/>
              <a:t>interní</a:t>
            </a:r>
            <a:r>
              <a:rPr lang="cs-CZ" dirty="0"/>
              <a:t> </a:t>
            </a:r>
            <a:r>
              <a:rPr lang="cs-CZ" b="1" dirty="0"/>
              <a:t>analýze</a:t>
            </a:r>
            <a:r>
              <a:rPr lang="cs-CZ" dirty="0"/>
              <a:t> </a:t>
            </a:r>
            <a:r>
              <a:rPr lang="cs-CZ" b="1" dirty="0"/>
              <a:t>silných a slabých str</a:t>
            </a:r>
            <a:r>
              <a:rPr lang="cs-CZ" dirty="0"/>
              <a:t>ánek firmy můžeme použít například </a:t>
            </a:r>
            <a:r>
              <a:rPr lang="cs-CZ" b="1" dirty="0"/>
              <a:t>benchmarking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Mezi </a:t>
            </a:r>
            <a:r>
              <a:rPr lang="cs-CZ" b="1" dirty="0"/>
              <a:t>metody</a:t>
            </a:r>
            <a:r>
              <a:rPr lang="cs-CZ" dirty="0"/>
              <a:t>, které v sobě zahrnují jak </a:t>
            </a:r>
            <a:r>
              <a:rPr lang="cs-CZ" b="1" dirty="0"/>
              <a:t>interní</a:t>
            </a:r>
            <a:r>
              <a:rPr lang="cs-CZ" dirty="0"/>
              <a:t>, tak </a:t>
            </a:r>
            <a:r>
              <a:rPr lang="cs-CZ" b="1" dirty="0"/>
              <a:t>externí</a:t>
            </a:r>
            <a:r>
              <a:rPr lang="cs-CZ" dirty="0"/>
              <a:t> </a:t>
            </a:r>
            <a:r>
              <a:rPr lang="cs-CZ" b="1" dirty="0"/>
              <a:t>analýzu</a:t>
            </a:r>
            <a:r>
              <a:rPr lang="cs-CZ" dirty="0"/>
              <a:t> patří například </a:t>
            </a:r>
            <a:r>
              <a:rPr lang="cs-CZ" b="1" dirty="0"/>
              <a:t>SWOT analýza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96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Význam a role strategické analýzy</a:t>
            </a:r>
            <a:endParaRPr b="1"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 b="1"/>
              <a:t>Syntéza jako východisko pro formulaci strategie</a:t>
            </a:r>
            <a:endParaRPr b="1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Tato pojatá syntéza má předpoklady plnit roli při identifikaci relativní konkurenční síly a od toho se odvíjejících strategických předností jako základu konkurenční výhody.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Konkurenční výhoda je založena na specifických předností podniku, které mají pro podnik zásadní význam a výrazně se podílejí na tvorbě hodnoty vnímané zákazníkem.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Syntéza výsledků představuje mimořádně náročnou činnost a v podstatě vrcholným krokem strategické analýzy.</a:t>
            </a:r>
            <a:endParaRPr/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1305"/>
            <a:ext cx="8704800" cy="35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YSM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Podniková strategie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26. 09. 2024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Olomouc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9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Podniková strategie jsou plány, volby a rozhodnutí k tomu, aby dovedly společnost k větší ziskovosti a úspěchu;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Nápaditá a dobře promyšlená strategie je impulsem pro komerční úspěch, naopak špatná nebo nepochopená strategie může dovést podnik k bankrotu;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Proto je při vytváření  úspěšného podniku důležité pochopit, co tuto „strategii“ tvoří.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Podobně je důležité vyhnout se tomu, aby se každý plán nebo rozhodnutí označovaly jako „strategické“, protože většina z nich slouží spíše k zavádění strategie než k jejímu stanovení.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Pro strategii je neměnné důležité to, aby byla srozumitelně a účinně sdělena všem, kdo se podílí na její implementaci, a také akcionářům a investorům.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11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Zaměřením se na strategii se zvýrazní místa, kde by podnik  nebo skupina podniků mohly být úspěšnější, a zároveň i místa, kde jsou slabé, zranitelné nebo selhávající;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Takovéto zaměření ukáže detailně, kde podnik vydělává své  peníze a proč;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Takto  získané znalosti lze využít k budování  zisku, k růstu peněžního toku a ke zhotovení akcií;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Strategie ukazuje, kam by se měly jednotlivé zdroje (zejména lidé, úsilí a finanční prostředky) soustředit.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93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tvorby a zavádění strategie dává manažerům příležitost pochopit  své zákazníky i svou konkurenci;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Základem spolehlivé strategie je totiž také porozumění vlastním zákazníkům;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Toto porozumění je dynamické – společnost dokáže vyvíjet své produkty a svůj přístup ve shodě s měnicími se preferencemi zákazníků.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19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Tvorba a zavádění strategie posiluje podnik ještě dalším významným způsobem;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Zajišťuje, aby se jeho prostředky soustředily na ty nejdůležitější zákazníky;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Tak si udržuje jejich věcnost a přiměje je k tomu, aby nekupovali ještě víc produktů nebo služeb společnosti.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46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Strategie pomáhá zdůraznit, jak lze zvýšit zisky pomocí vývoje doplňkových produktů (nových produktů, vycházejících ze současné nabídky), změn v sortimentní skladbě (škále dostupných produktů, které se navzájem doplňují), úpravy cen nebo snížení výdajů;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tvorby strategie také hraje při  rozhodování o tom, jaké výroby a trhy opustit.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Další výhody strategie souvisí s tvorbou zaváděním vnitřního firemního uspořádání;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Jasná strategie manažerům ukazuje, kde je třeba přidat nebo posílit obchodní dovednosti;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Také upozorňuje na to, kde lze zvýšit produktivitu a proč určité podněty a aktivity uspěly či neuspěly.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2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Pojem </a:t>
            </a:r>
            <a:r>
              <a:rPr lang="cs-CZ" b="1" dirty="0"/>
              <a:t>strategie</a:t>
            </a:r>
            <a:r>
              <a:rPr lang="cs-CZ" dirty="0"/>
              <a:t> můžeme odvodit ze slova řeckého původu – </a:t>
            </a:r>
            <a:r>
              <a:rPr lang="cs-CZ" dirty="0" err="1"/>
              <a:t>strategos</a:t>
            </a:r>
            <a:r>
              <a:rPr lang="cs-CZ" dirty="0"/>
              <a:t>, které značí vůdce.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Do </a:t>
            </a:r>
            <a:r>
              <a:rPr lang="cs-CZ" b="1" dirty="0"/>
              <a:t>ekonomie</a:t>
            </a:r>
            <a:r>
              <a:rPr lang="cs-CZ" dirty="0"/>
              <a:t> byl tento pojem převzat z </a:t>
            </a:r>
            <a:r>
              <a:rPr lang="cs-CZ" b="1" dirty="0"/>
              <a:t>vojenství</a:t>
            </a:r>
            <a:r>
              <a:rPr lang="cs-CZ" dirty="0"/>
              <a:t>, kde </a:t>
            </a:r>
            <a:r>
              <a:rPr lang="cs-CZ" b="1" dirty="0"/>
              <a:t>značí umění a vědu vojevůdce</a:t>
            </a:r>
            <a:r>
              <a:rPr lang="cs-CZ" dirty="0"/>
              <a:t>, </a:t>
            </a:r>
            <a:r>
              <a:rPr lang="cs-CZ" b="1" dirty="0"/>
              <a:t>nauku o válce a jejím vedení</a:t>
            </a:r>
            <a:r>
              <a:rPr lang="cs-CZ" dirty="0"/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literatuře můžeme najít různé definice strategie.</a:t>
            </a: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A především dává podniku impulz a soustředění potřebné k tomu, aby mezi svými zaměstnanci vytvořil kulturu, přistup a dovednosti, které jsou základem pro výhodné a prospěšné uspokojování potřeb jeho zákazníků.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00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Majitelům nebo akcionářům poskytuje strategie způsob měření pokroku jejich podniku;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Mnoho událostí, od hospodářského poklesu až k zásahům vyšší moci, může zastřít skutečný krátkodobý výkon podnikům nemůže však zastřít, zda byla zvolena správná strategie a směr, ani pokroku, kterého bylo při sledování této strategie dosaženo.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84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Jasné stanovisko: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Strategie nebude úspěšná, pokud nebude poskytovat výhody zákazníkům;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Ti jsou totiž tím nejdůležitějším;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Klíčovou složkou strategie je, jak lépe zapůsobit na zákazníky.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7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Co strategie není: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I když je důležité vědět, co to je strategie a proč je důležitá, je také užitečné uvědomit si, co strategie není;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Vize nebo programové prohlášení podniku typu „Naše strategie je být vedoucím poskytovatelem/zaměstnavatelem“;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To neříká nic o tom, kam podnik směřuje, ani o tom, jak se chce rozvíjet;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Proto to tedy není strategie.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57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Co strategie není: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I když je důležité vědět, co to je strategie a proč je důležitá, je také užitečné uvědomit si, co strategie není;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Cíl, rozpočtový ani obchodní plán;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není cíl typu „Máme v úmyslu být jedničkou“;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To je přinejlepším pouhá touha;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také není rozpočtový ani obchodní plán, i když tyto prvky mohou přispět k tomu, jak se strategie zavádí. 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77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Co strategie není: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I když je důležité vědět, co to je strategie a proč je důležitá, je také užitečné uvědomit si, co strategie není;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Analýza dat;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Až příliš  často se stává, že analýza dat vede ke strategii , zatím co v ideálním případě by se nejprve měla učinit strategická volba, která by byla  pomocí analýzy dat dále zkoumána a upřesňována. 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00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strategie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Tvorba strategie zahrnuje rozhodování o tom: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Na jaké zákazníky se zaměřit a kterým se vyhnout;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Jaké produkty nebo služby nabízet;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Jak efektivně vykonávat související činnosti.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03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strategie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 každé branži je několik vhodných pozic, o které se společnost může ucházet;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Základem  strategie je proto vybrat si tu  pravou pozici a obsadit ji;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Příkladem toho, jaký vliv může mít dobré strategické myšlení a rozhodování, je úspěch značky Nespresso od společnosti Nestlé.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32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Dobré strategické myšlení: Nespresso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Nespresso je kávovar na espresso, který tvoří  kapsle kávy a samotný přístroj.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5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Dobré strategické myšlení: Nespresso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Rozhodnutí, která stojí za úspěchem Nestlé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775221" y="2544066"/>
          <a:ext cx="7911579" cy="36337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7102">
                  <a:extLst>
                    <a:ext uri="{9D8B030D-6E8A-4147-A177-3AD203B41FA5}">
                      <a16:colId xmlns:a16="http://schemas.microsoft.com/office/drawing/2014/main" val="1811769762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1550179043"/>
                    </a:ext>
                  </a:extLst>
                </a:gridCol>
                <a:gridCol w="5062653">
                  <a:extLst>
                    <a:ext uri="{9D8B030D-6E8A-4147-A177-3AD203B41FA5}">
                      <a16:colId xmlns:a16="http://schemas.microsoft.com/office/drawing/2014/main" val="3103966549"/>
                    </a:ext>
                  </a:extLst>
                </a:gridCol>
              </a:tblGrid>
              <a:tr h="969391">
                <a:tc>
                  <a:txBody>
                    <a:bodyPr/>
                    <a:lstStyle/>
                    <a:p>
                      <a:r>
                        <a:rPr lang="cs-CZ" b="0" dirty="0"/>
                        <a:t>Kdo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Koho si vyberu</a:t>
                      </a:r>
                      <a:r>
                        <a:rPr lang="cs-CZ" b="0" baseline="0" dirty="0"/>
                        <a:t> jako zákazníka?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Zacílení</a:t>
                      </a:r>
                      <a:r>
                        <a:rPr lang="cs-CZ" b="0" baseline="0" dirty="0"/>
                        <a:t> na jednotlivce a domácnosti, ne na restaurace  či kanceláře.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518950"/>
                  </a:ext>
                </a:extLst>
              </a:tr>
              <a:tr h="780839">
                <a:tc>
                  <a:txBody>
                    <a:bodyPr/>
                    <a:lstStyle/>
                    <a:p>
                      <a:r>
                        <a:rPr lang="cs-CZ" b="0" dirty="0"/>
                        <a:t>Co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Jaké produkty nebo</a:t>
                      </a:r>
                      <a:r>
                        <a:rPr lang="cs-CZ" b="0" baseline="0" dirty="0"/>
                        <a:t> služby bych měl nabídnout?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Prodávat kávu, ne automaty</a:t>
                      </a:r>
                      <a:r>
                        <a:rPr lang="cs-CZ" b="0" baseline="0" dirty="0"/>
                        <a:t> na kávu.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553495"/>
                  </a:ext>
                </a:extLst>
              </a:tr>
              <a:tr h="1883480">
                <a:tc>
                  <a:txBody>
                    <a:bodyPr/>
                    <a:lstStyle/>
                    <a:p>
                      <a:r>
                        <a:rPr lang="cs-CZ" b="0" dirty="0"/>
                        <a:t>Jak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Jak můžu nejlépe dostat svůj produkt k zákazníkům?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Nasmlouvat</a:t>
                      </a:r>
                      <a:r>
                        <a:rPr lang="cs-CZ" b="0" baseline="0" dirty="0"/>
                        <a:t> výrobu automatů Nespresso v prestižních továrnách.</a:t>
                      </a:r>
                    </a:p>
                    <a:p>
                      <a:r>
                        <a:rPr lang="cs-CZ" b="0" baseline="0" dirty="0"/>
                        <a:t>Převzít kontrolu nad kávou a zaměřit se na výrobu vysoce kvalitních kávových kapslí.</a:t>
                      </a:r>
                    </a:p>
                    <a:p>
                      <a:r>
                        <a:rPr lang="cs-CZ" b="0" baseline="0" dirty="0"/>
                        <a:t>Prodávat automaty Nespresso v prestižních maloobchodech.</a:t>
                      </a:r>
                    </a:p>
                    <a:p>
                      <a:r>
                        <a:rPr lang="cs-CZ" b="0" baseline="0" dirty="0"/>
                        <a:t>Vzdělávat maloobchodníky, aby mohli učit zákazníky s přístrojem zacházet.</a:t>
                      </a:r>
                    </a:p>
                    <a:p>
                      <a:r>
                        <a:rPr lang="cs-CZ" b="0" baseline="0" dirty="0"/>
                        <a:t>Prodávat kávové kapsle přímo přes klub Nespresso Club.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21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Centrální postavou ve firmě při strategickém řízení je samotný </a:t>
            </a:r>
            <a:r>
              <a:rPr lang="cs-CZ" b="1" dirty="0"/>
              <a:t>podnikatel</a:t>
            </a:r>
            <a:r>
              <a:rPr lang="cs-CZ" dirty="0"/>
              <a:t>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Důležitou roli hraje samotná </a:t>
            </a:r>
            <a:r>
              <a:rPr lang="cs-CZ" b="1" dirty="0"/>
              <a:t>osobnost podnikatele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Podnikatel musí své okolí umět </a:t>
            </a:r>
            <a:r>
              <a:rPr lang="cs-CZ" b="1" dirty="0"/>
              <a:t>strhnout a nadchnout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Když chce být podnikatel </a:t>
            </a:r>
            <a:r>
              <a:rPr lang="cs-CZ" b="1" dirty="0"/>
              <a:t>úspěšný</a:t>
            </a:r>
            <a:r>
              <a:rPr lang="cs-CZ" dirty="0"/>
              <a:t> (a který podnikatel nechce), musí své představy lidem kolem sebe zprostředkovat.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Musí je o svých představách </a:t>
            </a:r>
            <a:r>
              <a:rPr lang="cs-CZ" b="1" dirty="0"/>
              <a:t>přesvědčit</a:t>
            </a:r>
            <a:r>
              <a:rPr lang="cs-CZ" dirty="0"/>
              <a:t> a dosáhnout toho, aby ho při realizaci představ následovali.</a:t>
            </a:r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73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Jak se vyhnout nástrahám: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Každý podnik potřebuje nějakou strategii, kterou by následně měl  upravovat na základě změn podnikatelského prostředí;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Avšak řada podniků se dostane do potíží kvůli nejasnostem ohledně své strategie nebo jejímu nepochopení;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Prvním pravidlem proto je, že strategie musí být jasná, jednoduchá a co nejpřesvědčivější.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82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Co je podniková strategie?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Jak se vyhnout nástrahám: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Existují i další pravidla, která mohou vést k úspěšné strategii: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Vytvořte pro podnik jedinečnou strategickou pozici;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Zvažte dostupnost či potenciální dostupnost zdrojů;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Pochopte důležitost hodnot a stimulů;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Přimějte zaměstnance vytvořit si ke strategii citové pouto;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Buďte otevření strategickým nápadům, ať vzejdou odkudkoliv;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zůstává flexibilní.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36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Plánování cílů: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Přístup plánování cílů se poprvé objevil v 60. letech 20. století v díle Alfreda </a:t>
            </a:r>
            <a:r>
              <a:rPr lang="cs-CZ" dirty="0" err="1"/>
              <a:t>Chandlera</a:t>
            </a:r>
            <a:r>
              <a:rPr lang="cs-CZ" dirty="0"/>
              <a:t> a Igora </a:t>
            </a:r>
            <a:r>
              <a:rPr lang="cs-CZ" dirty="0" err="1"/>
              <a:t>Ansoffaa</a:t>
            </a:r>
            <a:r>
              <a:rPr lang="cs-CZ" dirty="0"/>
              <a:t> a později u Kennetha </a:t>
            </a:r>
            <a:r>
              <a:rPr lang="cs-CZ" dirty="0" err="1"/>
              <a:t>Andrewse</a:t>
            </a:r>
            <a:r>
              <a:rPr lang="cs-CZ" dirty="0"/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Tento přístup zdůrazňoval, že hlavní úlohou lídrů je plánovat rozvoj organizace v delším než krátkodobém horizontu;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Ohlašoval přechod k strategickému myšlení ve vedení organizace, lišícímu se od předchozího důrazu na neměnné řídící aktivity; </a:t>
            </a:r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99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Plánování cílů: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Strategie v tomto přístupu vyplývá z kontrolovaného a vědomého myšlení procesu;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Strategie v tomto přístupu vyplývá z kontrolovaného a vědomého myšlenkového procesu;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Dosahuje dlouhodobých konkurenčních  výhod a úspěchu díky odpovědím na otázky typu: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Kde jsme teď?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Kde bychom chtěli být?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Co budeme dělat, abychom se tam dostali?</a:t>
            </a:r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34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Plánování cílů: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Plánování cílů vyžaduje odborné znalosti ve dvou oblastech: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Předvídání budoucího prostředí pomocí analytických postupů a modelů;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Tvorba vhodných strategií, které porovnávají vnější příležitosti a hrozby se zdroji, které  má organizace k dispozici, s jejími vnitřními silami a slabými stránkami.</a:t>
            </a:r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49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Vizionářský přístup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Vizionářský přístup se dostal do popředí zájmu v osmdesátých letech 20. století především díky Tomu </a:t>
            </a:r>
            <a:r>
              <a:rPr lang="cs-CZ" dirty="0" err="1"/>
              <a:t>Petersovi</a:t>
            </a:r>
            <a:r>
              <a:rPr lang="cs-CZ" dirty="0"/>
              <a:t> a Robertu </a:t>
            </a:r>
            <a:r>
              <a:rPr lang="cs-CZ" dirty="0" err="1"/>
              <a:t>Watermanovi</a:t>
            </a:r>
            <a:r>
              <a:rPr lang="cs-CZ" dirty="0"/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Ti považovali vizi za základ efektivního strategického rozhodování v  otázkách, jak jsou: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72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Vizionářský přístup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Ti považovali vizi za základ efektivního strategického rozhodování v  otázkách, jak jsou: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Kam by se organizace měla na trhu umísti, aby mohla růst, přinášet zisk svým akcionářům a udržovat si náskok před konkurencí?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Jaký druh organizace by to měl být? Jaké jsou hodnoty její značky, jaké má daná organizace aspirace a jaké by měly být, aby dosáhla svých cílů?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94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Vizionářský přístup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Ti považovali vizi za základ efektivního strategického rozhodování v  otázkách, jak jsou: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Jaké vůdčí principy řídí tuto organizaci a jak je nejlépe posoudit, sdělit ostatním a aplikovat? (Tento pocit určité mise je zásadní; lidé, kteří rozumí stěžejním cílům a hodnotám organizace a se více snaží těchto cílů dosáhnout.)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91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Vizionářský přístup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Ti považovali vizi za základ efektivního strategického rozhodování v  otázkách, jak jsou: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Jak by měla organizace zajistit, že je její práce koordinována (Zde se odráží přesvědčení </a:t>
            </a:r>
            <a:r>
              <a:rPr lang="cs-CZ" dirty="0" err="1"/>
              <a:t>Fayola</a:t>
            </a:r>
            <a:r>
              <a:rPr lang="cs-CZ" dirty="0"/>
              <a:t>  </a:t>
            </a:r>
            <a:r>
              <a:rPr lang="cs-CZ" dirty="0" err="1"/>
              <a:t>Taylora</a:t>
            </a:r>
            <a:r>
              <a:rPr lang="cs-CZ" dirty="0"/>
              <a:t>, že koordinace je zásadní rolí klasického správce.)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1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Vizionářský přístup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Jakmile si na tyto otázky odpoví, je potřeba: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Vytvořit a objasnit silnou a přesvědčivou  vizi budoucnosti, která pomůže lidem v rozhodování, podobně jako to udělal Xerox;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Uspořádat a vést organizaci co nejefektivnějším a nejvhodnějším způsobem;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Kontrolovat dovednosti nezbytné pro zavedení a uskutečnění vize;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Patří k nim energie a tah na branku, tvrdošíjné odhodlání, schopnost tvrdě pracovat, mimořádně komunikační dovednosti a schopnost posilovat a motivovat druhé a jít ostatním příkladem.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74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Stratég musí mít tři vlastnosti, aby byl úspěšný: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Otevřenost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Znamená přístupnost ke všemu, schopnost komunikace s jinými lidmi, být zvídavý, mít rozhled mimo svůj obor.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Spontánnost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myslet nekonvenčně, oprostit se od obvyklých zvyklostí, vytvářet vlastní standarty.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Smysl pro realitu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vidět věci, jaké jsou, a ne, jaké by podle představ a přání měly být.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Bez smyslu pro realitu zůstanou představy iluzí.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Umění úspěšného podnikání spočívá v tom, že člověk přemění své představy v realitu.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2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Seberegulující</a:t>
            </a:r>
            <a:r>
              <a:rPr lang="cs-CZ" b="1" dirty="0"/>
              <a:t> se organizace</a:t>
            </a: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Ve složitém a rychle se měnícím podnikatelském prostředí se má „učící se organizace, která se adaptuje na změny, výhodu;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Samoorganizované podniky musí vést lidé, kteří dokáží vytvořit takovou organizaci, jejíž základní části a především lidé se průběžně „</a:t>
            </a:r>
            <a:r>
              <a:rPr lang="cs-CZ" dirty="0" err="1"/>
              <a:t>samoorganizují</a:t>
            </a:r>
            <a:r>
              <a:rPr lang="cs-CZ" dirty="0"/>
              <a:t>“ kolem strategických otázek, které se objevují, a tak organizaci plynuje rozvíjejí;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Tímto způsobem se přijatá pravidla a perspektivy soustavně zpochybňují a revidují.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Seberegulující</a:t>
            </a:r>
            <a:r>
              <a:rPr lang="cs-CZ" b="1" dirty="0"/>
              <a:t> se organizace</a:t>
            </a: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Aby bylo možné tohoto dosáhnout, potřebuje organizace schopnost rozvíjet učící se komunity (sítě lidí, kteří pro zvýšení efektivity pracují společně, bez tradičního vertikálního způsobu), které přicházejí s inovativními řešeními obchodních příležitostí;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Inovace a spolupráce jsou klíčovými schopnostmi pro vykonávání činností v prostředí, které se rychle mění a obtížně kontroluje.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5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Strategie obratu</a:t>
            </a: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Tento rozhodovací přístup se soustředí na obrat situace v organizaci, která je v úpadku, například tehdy, když její vizionářský lídr selhal;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Je autokratický, nelítostný a pohotový a více závisí na okolnostech.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56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Strategie obratu</a:t>
            </a: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 dosažení úspěšného obratu je třeba rychle zavést nový kontrolní systém a zaměřit se na důvody poklesu, zvrátit je a najít tu nejsnadnější cestu k okamžitému růstu;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Zásadní jsou krátkodobé otázky a je nutná dramatická změna celkové perspektivy.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31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Strategie obratu</a:t>
            </a: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Obratoví stratégové čelí několika zásadním výzvám;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Mnoha z nich patří mezi „kulturní“ výzvy, které se  soustředí na potřebu změnit nejen to, co se v podniku dělá, ale především to, jak se zaměstnanci chovají a jak pracují.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74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správného přístupu: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Lidé, kteří vedou podnik, musí obvykle čelit jedné z následujících šesti situací;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Každá z nich přináší své vlastní výzvy;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Začátek podnikání </a:t>
            </a:r>
            <a:r>
              <a:rPr lang="cs-CZ" dirty="0"/>
              <a:t>– charakterizuje jej potřeba získat nebo rozvinout kapacity potřebné k rozběhnutí nového podniku;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K těmto kapacitám patří lidé, financování, zákazníci, technologie a znalosti.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19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správného přístupu: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Každá z nich přináší své vlastní výzvy;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Obrat podnikání </a:t>
            </a:r>
            <a:r>
              <a:rPr lang="cs-CZ" dirty="0"/>
              <a:t> - převzetí podniku, který živoří, jeho stabilizace a návrat do starých kolejí;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Žádá si hodně zdrojů, protože obvykle není na čem stavět;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Je k němu potřeba odhodlání a schopnosti rychle činit těžká rozhodnutí a stanovit si jasné priority.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72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správného přístupu: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Každá z nich přináší své vlastní výzvy;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Reorganizace </a:t>
            </a:r>
            <a:r>
              <a:rPr lang="cs-CZ" dirty="0"/>
              <a:t>– obnova podniku, produktu nebo tým, který se odchýlil od původního směru, čímž vyvolal obavy, nebo je jeho výkon statický a nezlepšuje se;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Přesvědčování lidí, aby změnili hluboce zakořeněné a pravděpodobné zastaralé postoje, může vyžadovat restrukturalizaci vedení týmu.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26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správného přístupu: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Každá z nich přináší své vlastní výzvy;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Zrychlení tempa </a:t>
            </a:r>
            <a:r>
              <a:rPr lang="cs-CZ" dirty="0"/>
              <a:t>– činorodost, která umožní, aby se podnik posunul na vyšší úroveň;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To vyžaduje soustředění a vitalitu. 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96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správného přístupu: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Každá z nich přináší své vlastní výzvy;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Udržení růstu a úspěchu </a:t>
            </a:r>
            <a:r>
              <a:rPr lang="cs-CZ" dirty="0"/>
              <a:t>– zachovat to nejlepší z podniku a stavět na tom, což umožnil přechod na vyšší úroveň;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K tomu je potřeba inovací a ještě lepších výkonů;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Pokud si lidé zvyklí na současný styl vedení podniku, bude třeba, aby svůj postoj změnili.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24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Mise</a:t>
            </a:r>
            <a:r>
              <a:rPr lang="cs-CZ" dirty="0"/>
              <a:t> (anglicky </a:t>
            </a:r>
            <a:r>
              <a:rPr lang="cs-CZ" dirty="0" err="1"/>
              <a:t>mission</a:t>
            </a:r>
            <a:r>
              <a:rPr lang="cs-CZ" dirty="0"/>
              <a:t> či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statement</a:t>
            </a:r>
            <a:r>
              <a:rPr lang="cs-CZ" dirty="0"/>
              <a:t>) odpovídá na následující otázky: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Co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Proč to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čem jsme dobří a proč?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 koho tu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nebo co za námi stojí?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01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Výběr správného přístupu: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Každá z nich přináší své vlastní výzvy;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Dobíhající podnik nebo jeho část </a:t>
            </a:r>
            <a:r>
              <a:rPr lang="cs-CZ" dirty="0"/>
              <a:t>– to je pro vedení nesnadný úkol, protože je spojen s neúspěchem či bankrotem;</a:t>
            </a:r>
          </a:p>
          <a:p>
            <a:pPr lvl="3">
              <a:spcBef>
                <a:spcPts val="640"/>
              </a:spcBef>
            </a:pPr>
            <a:r>
              <a:rPr lang="cs-CZ" sz="2400" dirty="0"/>
              <a:t>Výzvou je udržet výrobu tak, aby nadále dosahovala krátkodobých cílů, a zatím plánovat budoucnost, která bude drasticky odlišná. 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8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Rozdílné pohledy na strategii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K výběru vhodného přístupu je potřeba:</a:t>
            </a: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/>
              <a:t>Shromažďovat správné informace;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/>
              <a:t>Rozvíjet tržní povědomí;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/>
              <a:t>Rozhodovat o tom, co je třeba udělat;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/>
              <a:t>Hodnotu rizika;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/>
              <a:t>Myslet kriticky.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marL="571500" lvl="1" indent="0">
              <a:spcBef>
                <a:spcPts val="640"/>
              </a:spcBef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8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1305"/>
            <a:ext cx="8704800" cy="35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YSM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PEST analýza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22. </a:t>
            </a:r>
            <a:r>
              <a:rPr lang="cs-CZ" sz="1800" b="1" dirty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Olomouc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27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Za klíčové součástí makrookolí lze označit faktory </a:t>
            </a:r>
            <a:r>
              <a:rPr lang="cs-CZ" b="1" dirty="0"/>
              <a:t>politické legislativní, ekonomické, sociální a kulturní a technologické</a:t>
            </a:r>
            <a:r>
              <a:rPr lang="cs-CZ" dirty="0"/>
              <a:t>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Analýza, dělící vlivy makrookolí do čtyř základních skupin, se proto označuje jako </a:t>
            </a:r>
            <a:r>
              <a:rPr lang="cs-CZ" b="1" dirty="0"/>
              <a:t>PEST analýza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Každá z těchto skupin v sobě zahrnuje řadu faktorů makrookolí, které různou měrou ovlivňují podnik.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Důležitost jednotlivých faktorů se pro </a:t>
            </a:r>
            <a:r>
              <a:rPr lang="cs-CZ" b="1" dirty="0"/>
              <a:t>odlišná odvětví, podniky a různé situace může lišit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7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Politické a legislativní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Politické a legislativní faktory, jako je </a:t>
            </a:r>
            <a:r>
              <a:rPr lang="cs-CZ" b="1" dirty="0"/>
              <a:t>stabilita zahraničí a národní politické situace, členství země v EU </a:t>
            </a:r>
            <a:r>
              <a:rPr lang="cs-CZ" dirty="0"/>
              <a:t>apod., představují pro podniky významné příležitosti, ale současně i ohrožení;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8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Politické a legislativní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Politická omezení se dotýkají každého podniku prostřednictvím:</a:t>
            </a:r>
          </a:p>
          <a:p>
            <a:pPr lvl="2">
              <a:spcBef>
                <a:spcPts val="640"/>
              </a:spcBef>
            </a:pPr>
            <a:r>
              <a:rPr lang="cs-CZ" b="1" i="1" dirty="0"/>
              <a:t>Daňových zákonů,</a:t>
            </a:r>
          </a:p>
          <a:p>
            <a:pPr lvl="2">
              <a:spcBef>
                <a:spcPts val="640"/>
              </a:spcBef>
            </a:pPr>
            <a:r>
              <a:rPr lang="cs-CZ" b="1" i="1" dirty="0"/>
              <a:t>Protimonopolních zákonů,</a:t>
            </a:r>
          </a:p>
          <a:p>
            <a:pPr lvl="2">
              <a:spcBef>
                <a:spcPts val="640"/>
              </a:spcBef>
            </a:pPr>
            <a:r>
              <a:rPr lang="cs-CZ" b="1" i="1" dirty="0"/>
              <a:t>Regulace exportu a importu,</a:t>
            </a:r>
          </a:p>
          <a:p>
            <a:pPr lvl="2">
              <a:spcBef>
                <a:spcPts val="640"/>
              </a:spcBef>
            </a:pPr>
            <a:r>
              <a:rPr lang="cs-CZ" b="1" i="1" dirty="0"/>
              <a:t>Cenové politiky,</a:t>
            </a:r>
          </a:p>
          <a:p>
            <a:pPr lvl="2">
              <a:spcBef>
                <a:spcPts val="640"/>
              </a:spcBef>
            </a:pPr>
            <a:r>
              <a:rPr lang="cs-CZ" b="1" i="1" dirty="0"/>
              <a:t>Ochrany životního prostředí,</a:t>
            </a:r>
          </a:p>
          <a:p>
            <a:pPr lvl="2">
              <a:spcBef>
                <a:spcPts val="640"/>
              </a:spcBef>
            </a:pPr>
            <a:r>
              <a:rPr lang="cs-CZ" b="1" i="1" dirty="0"/>
              <a:t>a mnoha dalších činností zaměřených na ochranu lidí </a:t>
            </a:r>
            <a:r>
              <a:rPr lang="cs-CZ" dirty="0"/>
              <a:t>(ať již v roli zaměstnanců či spotřebitelů, ochrany životního prostředí, ochrany domácích podnikatelských subjektů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63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Politické a legislativní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Existence řady zákonů, právních norem a vyhlášek nejen vymezuje prostor pro podnikání, ale upravuje i samo podnikání a může významně ovlivnit rozhodování o budoucnosti podniku.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56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Politické prostředí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Do této analyzované oblasti patří to, co souvisí s politickou situací v zemi či oblasti, ve které podnikáte.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Zde se promítají jednotlivé legislativní předpisy pro vaše podnikání.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Je potřeba si uvědomit, na jakém trhu a v jaké zemi podnikáme – pokud budeme dělat 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PEST analýzu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 u televizorů vyrobených v ČR, které prodáváte v Německu, uplatní se zde legislativní předpisy Německa. </a:t>
            </a:r>
          </a:p>
          <a:p>
            <a:pPr lvl="1"/>
            <a:r>
              <a:rPr lang="cs-CZ" b="1" i="1" dirty="0">
                <a:solidFill>
                  <a:srgbClr val="212529"/>
                </a:solidFill>
                <a:effectLst/>
                <a:latin typeface="-apple-system"/>
              </a:rPr>
              <a:t>Příklady faktorů 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– </a:t>
            </a:r>
            <a:r>
              <a:rPr lang="cs-CZ" i="1" dirty="0">
                <a:solidFill>
                  <a:srgbClr val="212529"/>
                </a:solidFill>
                <a:effectLst/>
                <a:latin typeface="-apple-system"/>
              </a:rPr>
              <a:t>regulace vlády, daňová politika, obchodní a celní zákony apod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cs-CZ" b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62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Ekonomické faktory vyplívají z ekonomické podstaty a základních směrů ekonomického rozvoje a jsou charakterizovány stavem ekonomiky;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Podnik je při svém rozhodování významně ovlivněn vývoje makroekonomických trendů;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47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Vize</a:t>
            </a:r>
            <a:r>
              <a:rPr lang="cs-CZ" sz="2200" dirty="0"/>
              <a:t> (anglicky vision či vision </a:t>
            </a:r>
            <a:r>
              <a:rPr lang="cs-CZ" sz="2200" dirty="0" err="1"/>
              <a:t>statement</a:t>
            </a:r>
            <a:r>
              <a:rPr lang="cs-CZ" sz="2200" dirty="0"/>
              <a:t>) udává směr, kterým se firma ubírá.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Popisuje vzdálenější budoucnost (obvykle v řádu 2–5 let).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Říká, čeho bychom chtěli časem dosáhnout.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7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Základním indikátorem stavu makroekonomického okolí, které mají bezprostřední vliv na plnění základních cílů každého podniku, jsou míra ekonomického růstu, úroková míra, míra inflace, daňová politika směnný kurz.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7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Míra ekonomického růstu ovlivňuje úspěšnost podniku na trhu tím, že přímo vyvolává rozsah i obsah příležitostí, ale současně i hrozeb, před které jsou podniky postaveny.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8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Ekonomický růst vede ke zvýšení spotřebě, zvyšuje příležitosti na trhu a opačně;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Podobně úroveň úrokové míry působí na celkovou výnosnost  podniku a ovlivňuje skladbu použitých finančních prostředků a tím, že určuje cenu kapitálu, významně ovlivňuje investiční aktivitu podniku, resp. jeho rozvoj;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67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Nízká úroveň úrokové míry představuje příležitosti pro realizaci podnikových záměrů;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Obdobný bude i vliv míry inflace, která je jedním ze základních ukazatelů charakterizujících stabilitu ekonomického vývoje;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Vysoká míra inflace se může negativně odrážet v intenzitě investiční činnosti a bude tak limitovat ekonomický rozvoj.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05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Dalším indikátorem je devizový kurz který ovlivňuje především konkurenceschopnost podniku na zahraničních trzích;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Uvedené míry lze těžko prezentovat odděleně od sebe, neboť mezi nimi existují úzké souvislosti a vazby;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Zachycení těchto souvislostí a promítnutí jejich vlivu na podniku, odhad a předvídání vývojových tendencí v této oblasti pak představuje dominantní úkol, jehož řešení je součástí procesu tvorby strategie.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19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Konkrétními propočty dopadu těchto faktorů se zabývá finanční analýza jako součást analýzy zdrojů podniku;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Vývoj zmíněných ukazatelů může v současné době pro podniky představovat také velké příležitosti, například využít příznivé úrovně úrokové míry k intenzivní investiční činnosti, ale současně přinášet i značná ohrožením např. změnu devizových kurzů (zejména pro podniky, které mají bohaté zahraniční aktivity).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8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Státní rozhodnutí, týkající se tvorby a dosažitelnosti přírodních zdrojů ve vlastnictví státu, ovlivňuje životaschopnost některých podniků;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Státní poptávka po určitých výrobcích či službách může tvořit, podporovat, zvyšovat nebo omezovat řádu tržních příležitostí;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84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Ekonomické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Stát může na trhu vstupovat jako neporazitelný a neohrožený konkurent;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Znalost a schopnost předvídat strategii a záměry státu v určitých oblastech trhu mohou pomoci podniku vyhnout se nepříjemné konfrontaci se státem jako konkurentem;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Významný je i vliv mezinárodní ekonomické situace.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66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>
                <a:solidFill>
                  <a:srgbClr val="212529"/>
                </a:solidFill>
                <a:effectLst/>
                <a:latin typeface="-apple-system"/>
              </a:rPr>
              <a:t>Ekonomické prostředí</a:t>
            </a:r>
          </a:p>
          <a:p>
            <a:pPr lvl="1"/>
            <a:r>
              <a:rPr lang="cs-CZ" b="0" dirty="0">
                <a:solidFill>
                  <a:srgbClr val="212529"/>
                </a:solidFill>
                <a:effectLst/>
                <a:latin typeface="-apple-system"/>
              </a:rPr>
              <a:t>Zde se objevují ekonomické podmínky na daném trhu. </a:t>
            </a:r>
          </a:p>
          <a:p>
            <a:pPr lvl="1"/>
            <a:r>
              <a:rPr lang="cs-CZ" b="0" dirty="0">
                <a:solidFill>
                  <a:srgbClr val="212529"/>
                </a:solidFill>
                <a:effectLst/>
                <a:latin typeface="-apple-system"/>
              </a:rPr>
              <a:t>Projevuje se zde i konkrétní výše daní, cel, stabilita měny a měnové kurzy. </a:t>
            </a:r>
          </a:p>
          <a:p>
            <a:pPr lvl="1"/>
            <a:r>
              <a:rPr lang="cs-CZ" b="0" dirty="0">
                <a:solidFill>
                  <a:srgbClr val="212529"/>
                </a:solidFill>
                <a:effectLst/>
                <a:latin typeface="-apple-system"/>
              </a:rPr>
              <a:t>Typicky jsou zde uvedeny tyto ukazatele – HDP, cykly a fáze ekonomiky, podpora zaměstnanosti, mzdové náklady na daném trhu a např. vliv globalizace a podpora exportu.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Sociální a demografické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Dorážení vliv spojené s postoji a životem obyvatelstva a jeho strukturou;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Změny v demografické struktuře vytvořily prostor např. pro výrobce kosmetiky v oblasti mladé a seniorské populace;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Stárnutí obyvatelstva obecně vytváří mnohem větší příležitosti pro rozvoj oblasti spojených se zdravím či péči o seniory.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35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Cílem</a:t>
            </a:r>
            <a:r>
              <a:rPr lang="cs-CZ" sz="2200" dirty="0"/>
              <a:t> firmy rozumíme konkrétní stav, jehož dosažení předpokládáme v určitém časovém období.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Jasně stanové cíle se vlastně stávají úkoly pro přesně stanovený časový horizont.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Prostřednictvím cílů se široce a všeobecně formulovaná vize transformuje do konkrétních budoucích výsledků, a tak cíle představují závazek dosáhnout stanovené výsledky v daném čase.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76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Sociální a demografické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Životní styl obyvatelstva se zase odráží ve způsobu trávení volného času, ve stylu oblékání apod.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 souvislosti s rostoucím zájmem o vyšší kvalitu osobního života např. podniky častěji nabízejí zaměstnancům pružnou pracovní dobu, kratší týdenní úvazky, delší dovolenou apod., namísto pouhého zvyšování platu.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42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Sociální a demografické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Sílící hlasy vyjadřující postoje k životnímu prostředí naznačují, že i tato oblast se pro podniky stává důležitým faktorem ovlivňujícím jejich rozhodování;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Podniky jsou nuceny měnit své výrobky, technologické postupy, zajistit likvidaci použitých produktů apod.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5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Sociální a demografické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Všechny výše uvedené elementy jsou výsledkem kulturních, ekonomických, demografických, náboženských, vzdělávacích a etických podmínek života člověka;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Podobná jako ostatní oblasti jsou i faktory sociální v neustálém vývoji, který plyne z úsilí jednotlivců naplnit své tužby potřeby;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Poznání trendů v této oblasti jednoznačně vede k získání předstihu před konkurenty v boji o zákazníka.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95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Sociální prostředí: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Při zkoumání tohoto faktoru je nutné si odpovědět na otázky související s demografickým vývojem, věkovým profilem, vzděláním a také s úrovní zdraví a poskytované zdravotní péče.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Dozvíte se, jaké jsou pracovní návyky lidí na cílovém trhu, co od nich můžete očekávat a jaký vliv na výkon vašeho podniku budou mít – např. příliš nemocných zaměstnanců na trhu kvůli nevhodné zdravotní péči přinese vašemu podniku nízkou produktivitu.</a:t>
            </a:r>
            <a:endParaRPr lang="cs-CZ" b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7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Technologické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 tomu, aby se podnik vyhnul zaostalosti a prokazoval aktivní inovační činnost, musí být informován o technických a technologických změnách, které v okolí probíhají;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Změny v této oblasti mohou náhle a velmi dramaticky ovlivnit okolí, v němž se podnik pohybuje.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37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Technologické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Předvídavost vývoje směru technického rozvoje se může sát významným činitelem úspěšnosti podniku;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Klíč k úspěšnou předvídání v této oblasti spočívá v přesném předvídání budoucích schopností a pravděpodobných vlivů.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93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Technologické faktory: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Souhrnná analýza vlivů technických a technologických změn představuje studie očekávaných vlivů nových technologií jak na stav okolí, tak na konkurenční pozice;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Jako příklad může </a:t>
            </a:r>
            <a:r>
              <a:rPr lang="cs-CZ" i="1" dirty="0"/>
              <a:t>sloužit povinnost podniku investovat do technologií chránicích životní prostředí.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75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Technologické prostředí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V tomto faktoru se obvykle zkoumají technologické podmínky pro fungování na trhu či v dané zemi.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Typickým příkladem může být odpověď na otázku dostupnosti internetu nebo mobilního připojení pro komunikaci.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Dále je dobré se zde zabývat náklady na výzkum a vývoj a implementaci nových technologií, vybaveností konkurence, možnostmi získání nových technologií konkurencí apod.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Zde zjistíte zásadní dopady na potřebné investice pro bezproblémový chod podniku nebo pro technologickou konkurenční výhodu</a:t>
            </a:r>
            <a:endParaRPr lang="cs-CZ" b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83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Technologické prostředí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V tomto faktoru se obvykle zkoumají technologické podmínky pro fungování na trhu či v dané zemi.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Typickým příkladem může být odpověď na otázku dostupnosti internetu nebo mobilního připojení pro komunikaci.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Dále je dobré se zde zabývat náklady na výzkum a vývoj a implementaci nových technologií, vybaveností konkurence, možnostmi získání nových technologií konkurencí apod.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Zde zjistíte zásadní dopady na potřebné investice pro bezproblémový chod podniku nebo pro technologickou konkurenční výhodu</a:t>
            </a:r>
            <a:endParaRPr lang="cs-CZ" b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94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73E2B3-2A9E-4D05-A27C-3260EA20B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3" t="34474" r="46865" b="34881"/>
          <a:stretch/>
        </p:blipFill>
        <p:spPr>
          <a:xfrm>
            <a:off x="2076773" y="1395528"/>
            <a:ext cx="4410766" cy="43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Teprve po stanovení </a:t>
            </a:r>
            <a:r>
              <a:rPr lang="cs-CZ" sz="2200" b="1" dirty="0"/>
              <a:t>cílů</a:t>
            </a:r>
            <a:r>
              <a:rPr lang="cs-CZ" sz="2200" dirty="0"/>
              <a:t> je možné rozhodnout, </a:t>
            </a:r>
            <a:r>
              <a:rPr lang="cs-CZ" sz="2200" b="1" dirty="0"/>
              <a:t>jaké zdroje a které prostředky jsou nezbytné pro jejich dosažení </a:t>
            </a:r>
            <a:r>
              <a:rPr lang="cs-CZ" sz="2200" dirty="0"/>
              <a:t>a </a:t>
            </a:r>
            <a:r>
              <a:rPr lang="cs-CZ" sz="2200" b="1" dirty="0"/>
              <a:t>jakým způsobem a jaké časové horizonty </a:t>
            </a:r>
            <a:r>
              <a:rPr lang="cs-CZ" sz="2200" dirty="0"/>
              <a:t>jsou nutné pro jejich </a:t>
            </a:r>
            <a:r>
              <a:rPr lang="cs-CZ" sz="2200" b="1" dirty="0"/>
              <a:t>dosažení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</a:t>
            </a:r>
            <a:r>
              <a:rPr lang="cs-CZ" sz="2200" dirty="0"/>
              <a:t>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76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Účelem 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PEST analýzy 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je nalézt odpovědi na tři otázky: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1. Které z faktorů mají vliv na podnik?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2. Jaké jsou možné účinky těchto faktorů?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3. Které z nich jsou v blízké budoucnosti pro podnik nejdůležitější?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44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V dnešní době nabývá velkého významu slovní spojení „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strategické plánování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”. </a:t>
            </a:r>
          </a:p>
          <a:p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PEST analýza 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je jednou z oblastí, jež strategické plánování obsahuje. 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Je důležitá proto, že umožňuje odpovědět na otázky typu: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212529"/>
                </a:solidFill>
                <a:effectLst/>
                <a:latin typeface="-apple-system"/>
              </a:rPr>
              <a:t>Kde je moje místo na trhu?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212529"/>
                </a:solidFill>
                <a:effectLst/>
                <a:latin typeface="-apple-system"/>
              </a:rPr>
              <a:t>Jaké konkrétní podmínky mám pro svoje podnikání?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212529"/>
                </a:solidFill>
                <a:effectLst/>
                <a:latin typeface="-apple-system"/>
              </a:rPr>
              <a:t>Jak mohu maximálně využít potenciál daného trhu a země pro svoje podnikání?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25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Důvodem, proč se touto analýzou vůbec zabývat, je, že při její tvorbě popisuji svoje vazby k makrookolí. 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Nikdo z nás nežije v uzavřené „bublině”, každý den musíme reagovat na podněty z okolí, a PEST analýza nám ukáže, co vše máme k dispozici a jak to co nejefektivněji využít.</a:t>
            </a:r>
            <a:endParaRPr lang="cs-CZ" b="0" i="1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82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PESTLE analýza 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Jednou z modifikací PEST analýzy je hodnotící metoda </a:t>
            </a:r>
            <a:r>
              <a:rPr lang="cs-CZ" b="1" dirty="0"/>
              <a:t>PESTLE</a:t>
            </a:r>
            <a:r>
              <a:rPr lang="cs-CZ" dirty="0"/>
              <a:t>, v níž každé písmeno představuje určitý segment podnikového </a:t>
            </a:r>
            <a:r>
              <a:rPr lang="cs-CZ" b="1" dirty="0"/>
              <a:t>vnějšího prostředí (okolí)</a:t>
            </a:r>
            <a:r>
              <a:rPr lang="cs-CZ" dirty="0"/>
              <a:t>. </a:t>
            </a:r>
          </a:p>
          <a:p>
            <a:r>
              <a:rPr lang="cs-CZ" dirty="0"/>
              <a:t>Současně tento metodický přístup spojuje dříve používané metody „</a:t>
            </a:r>
            <a:r>
              <a:rPr lang="cs-CZ" b="1" dirty="0"/>
              <a:t>PEST</a:t>
            </a:r>
            <a:r>
              <a:rPr lang="cs-CZ" dirty="0"/>
              <a:t>“ a „</a:t>
            </a:r>
            <a:r>
              <a:rPr lang="cs-CZ" b="1" dirty="0"/>
              <a:t>SLEPT</a:t>
            </a:r>
            <a:r>
              <a:rPr lang="cs-CZ" dirty="0"/>
              <a:t>“</a:t>
            </a:r>
            <a:endParaRPr lang="cs-CZ" b="0" i="1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53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PESTLE analýza 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dirty="0"/>
              <a:t>Jak je zřejmé z jednotlivých písmen názvu metody, provádíme následující analýzu těchto segmentů vnějšího podnikového prostředí: </a:t>
            </a:r>
          </a:p>
          <a:p>
            <a:pPr lvl="1"/>
            <a:r>
              <a:rPr lang="cs-CZ" b="1" dirty="0"/>
              <a:t>P – politický segment</a:t>
            </a:r>
            <a:r>
              <a:rPr lang="cs-CZ" dirty="0"/>
              <a:t>, který představuje souhrn mocenských zájmů jednotlivých skupin a směrů v daném územním celku. </a:t>
            </a:r>
          </a:p>
          <a:p>
            <a:pPr lvl="1"/>
            <a:r>
              <a:rPr lang="cs-CZ" b="1" dirty="0"/>
              <a:t>E – ekonomický segment</a:t>
            </a:r>
            <a:r>
              <a:rPr lang="cs-CZ" dirty="0"/>
              <a:t>, který vytváří základ pro ekonomické chování podniku a podklad pro proces rozhodování vedení podniku. </a:t>
            </a:r>
            <a:endParaRPr lang="cs-CZ" b="0" i="1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14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PESTLE analýza 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/>
            <a:r>
              <a:rPr lang="cs-CZ" b="1" dirty="0"/>
              <a:t>S – sociální segment </a:t>
            </a:r>
            <a:r>
              <a:rPr lang="cs-CZ" dirty="0"/>
              <a:t>vytvářející základní vztahy prostředí mezi ekonomickou realitou a sociální odpovědností i zvyklostmi obyvatelstva dané lokality. </a:t>
            </a:r>
          </a:p>
          <a:p>
            <a:pPr lvl="2"/>
            <a:r>
              <a:rPr lang="cs-CZ" dirty="0"/>
              <a:t>Zde patří i sledování jeho kulturnosti, náboženství a tradic.</a:t>
            </a:r>
          </a:p>
          <a:p>
            <a:pPr lvl="1"/>
            <a:r>
              <a:rPr lang="cs-CZ" b="1" dirty="0"/>
              <a:t>T – technologický segment</a:t>
            </a:r>
            <a:r>
              <a:rPr lang="cs-CZ" dirty="0"/>
              <a:t>, jež je zdrojem přínosů i problémů technického charakteru a ovlivňuje svými dopady jak sociální tak ekologické prostředí.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28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PESTLE analýza 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/>
            <a:r>
              <a:rPr lang="cs-CZ" b="1" dirty="0"/>
              <a:t>L – legislativní segment</a:t>
            </a:r>
            <a:r>
              <a:rPr lang="cs-CZ" dirty="0"/>
              <a:t>, který tvoří v podstatě praktický a zároveň oficiální rámec všech podnikatelských aktivit.</a:t>
            </a:r>
          </a:p>
          <a:p>
            <a:pPr lvl="1"/>
            <a:r>
              <a:rPr lang="cs-CZ" b="1" dirty="0"/>
              <a:t>E – ekologický segment </a:t>
            </a:r>
            <a:r>
              <a:rPr lang="cs-CZ" dirty="0"/>
              <a:t>představuje ochranu životního prostředí a může ve svém dopadu velmi intenzivně ovlivňovat aktivity podniku.</a:t>
            </a:r>
            <a:endParaRPr lang="cs-CZ" b="0" i="1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74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PESTLE analýza 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Mimo tyto základní vlivy vnějšího prostředí je vhodné podle konkrétní situace sledovat i další segmenty, jejichž vliv na podnik může mít významnější vliv.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Proto se doporučuje sledovat například </a:t>
            </a:r>
            <a:r>
              <a:rPr lang="cs-CZ" b="1" dirty="0"/>
              <a:t>geografický segment</a:t>
            </a:r>
            <a:r>
              <a:rPr lang="cs-CZ" dirty="0"/>
              <a:t>, který nám lokalizuje polohu podniku a má vliv na logistiku.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61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PESTLE analýza 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Dále se jedná o sledování </a:t>
            </a:r>
            <a:r>
              <a:rPr lang="cs-CZ" b="1" dirty="0"/>
              <a:t>etického segmentu</a:t>
            </a:r>
            <a:r>
              <a:rPr lang="cs-CZ" dirty="0"/>
              <a:t>, který vypovídá o tvorbě určitých morálních principů, které doplňují legislativu a informuje nás o vlivu médií na veřejnost a také o možném charakteru veřejného mínění.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Sociální segment </a:t>
            </a:r>
            <a:r>
              <a:rPr lang="cs-CZ" dirty="0"/>
              <a:t>bývá často rozšířen o </a:t>
            </a:r>
            <a:r>
              <a:rPr lang="cs-CZ" b="1" dirty="0"/>
              <a:t>kulturně historický segment </a:t>
            </a:r>
            <a:r>
              <a:rPr lang="cs-CZ" dirty="0"/>
              <a:t>představující nejen celkovou kulturní a vzdělanostní úroveň obyvatelstva, ale i jeho životní úroveň, nákupní zvyklosti, národnostní jevy</a:t>
            </a:r>
            <a:endParaRPr lang="cs-CZ" b="0" i="1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10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STEEPLED </a:t>
            </a:r>
            <a:r>
              <a:rPr lang="en-US" b="1" dirty="0" err="1"/>
              <a:t>analýza</a:t>
            </a:r>
            <a:r>
              <a:rPr lang="en-US" b="1" dirty="0"/>
              <a:t> a STEER </a:t>
            </a:r>
            <a:r>
              <a:rPr lang="en-US" b="1" dirty="0" err="1"/>
              <a:t>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Dalšími modifikacemi PEST analýzy je </a:t>
            </a:r>
            <a:r>
              <a:rPr lang="cs-CZ" b="1" dirty="0"/>
              <a:t>STEEPLED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a </a:t>
            </a:r>
            <a:r>
              <a:rPr lang="cs-CZ" b="1" dirty="0"/>
              <a:t>STEER analýza</a:t>
            </a:r>
            <a:r>
              <a:rPr lang="cs-CZ" dirty="0"/>
              <a:t>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STEEPLED analýza přidává faktory etické (</a:t>
            </a:r>
            <a:r>
              <a:rPr lang="cs-CZ" b="1" dirty="0"/>
              <a:t>E – </a:t>
            </a:r>
            <a:r>
              <a:rPr lang="cs-CZ" b="1" dirty="0" err="1"/>
              <a:t>ethics</a:t>
            </a:r>
            <a:r>
              <a:rPr lang="cs-CZ" dirty="0"/>
              <a:t>) a demografické (</a:t>
            </a:r>
            <a:r>
              <a:rPr lang="cs-CZ" b="1" dirty="0"/>
              <a:t>D- </a:t>
            </a:r>
            <a:r>
              <a:rPr lang="cs-CZ" b="1" dirty="0" err="1"/>
              <a:t>demographic</a:t>
            </a:r>
            <a:r>
              <a:rPr lang="cs-CZ" dirty="0"/>
              <a:t>). </a:t>
            </a:r>
          </a:p>
          <a:p>
            <a:pPr marL="1028700" lvl="2" indent="0">
              <a:buNone/>
            </a:pP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S – (socio-</a:t>
            </a:r>
            <a:r>
              <a:rPr lang="cs-CZ" b="1" dirty="0" err="1"/>
              <a:t>cultural</a:t>
            </a:r>
            <a:r>
              <a:rPr lang="cs-CZ" b="1" dirty="0"/>
              <a:t>) </a:t>
            </a:r>
            <a:r>
              <a:rPr lang="cs-CZ" dirty="0"/>
              <a:t>socio-kulturní faktory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T – (</a:t>
            </a:r>
            <a:r>
              <a:rPr lang="cs-CZ" b="1" dirty="0" err="1"/>
              <a:t>technological</a:t>
            </a:r>
            <a:r>
              <a:rPr lang="cs-CZ" b="1" dirty="0"/>
              <a:t>) </a:t>
            </a:r>
            <a:r>
              <a:rPr lang="cs-CZ" dirty="0"/>
              <a:t>technologické faktory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E – (</a:t>
            </a:r>
            <a:r>
              <a:rPr lang="cs-CZ" b="1" dirty="0" err="1"/>
              <a:t>economic</a:t>
            </a:r>
            <a:r>
              <a:rPr lang="cs-CZ" b="1" dirty="0"/>
              <a:t>) </a:t>
            </a:r>
            <a:r>
              <a:rPr lang="cs-CZ" dirty="0"/>
              <a:t>ekonomické faktory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E – (</a:t>
            </a:r>
            <a:r>
              <a:rPr lang="cs-CZ" b="1" dirty="0" err="1"/>
              <a:t>ecological</a:t>
            </a:r>
            <a:r>
              <a:rPr lang="cs-CZ" b="1" dirty="0"/>
              <a:t>) </a:t>
            </a:r>
            <a:r>
              <a:rPr lang="cs-CZ" dirty="0"/>
              <a:t>ekologické faktory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/>
              <a:t>R – (regulátory) </a:t>
            </a:r>
            <a:r>
              <a:rPr lang="cs-CZ" dirty="0"/>
              <a:t>regulující faktory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/>
              <a:t>legislativa jako regulace</a:t>
            </a:r>
            <a:endParaRPr lang="cs-CZ" sz="1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22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9032</Words>
  <Application>Microsoft Office PowerPoint</Application>
  <PresentationFormat>Předvádění na obrazovce (4:3)</PresentationFormat>
  <Paragraphs>1372</Paragraphs>
  <Slides>175</Slides>
  <Notes>175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175</vt:i4>
      </vt:variant>
    </vt:vector>
  </HeadingPairs>
  <TitlesOfParts>
    <vt:vector size="183" baseType="lpstr">
      <vt:lpstr>-apple-system</vt:lpstr>
      <vt:lpstr>arial</vt:lpstr>
      <vt:lpstr>arial</vt:lpstr>
      <vt:lpstr>Calibri</vt:lpstr>
      <vt:lpstr>Times New Roman</vt:lpstr>
      <vt:lpstr>Wingdings</vt:lpstr>
      <vt:lpstr>Office Theme</vt:lpstr>
      <vt:lpstr>Dokument</vt:lpstr>
      <vt:lpstr>Strategický management YSM 1. Tutoriál  </vt:lpstr>
      <vt:lpstr>Strategický management YSM Úvod do studia  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Význam a role strategické analýzy</vt:lpstr>
      <vt:lpstr>Strategický management YSM Podniková strategie  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Co je podniková strategie?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Rozdílné pohledy na strategii</vt:lpstr>
      <vt:lpstr>Strategický management YSM PEST analýza  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 analýza</vt:lpstr>
      <vt:lpstr>PESTLE analýza </vt:lpstr>
      <vt:lpstr>PESTLE analýza </vt:lpstr>
      <vt:lpstr>PESTLE analýza </vt:lpstr>
      <vt:lpstr>PESTLE analýza </vt:lpstr>
      <vt:lpstr>PESTLE analýza </vt:lpstr>
      <vt:lpstr>PESTLE analýza </vt:lpstr>
      <vt:lpstr>STEEPLED analýza a STEER analýza</vt:lpstr>
      <vt:lpstr>Strategický management YSM Porterův model pěti sil  </vt:lpstr>
      <vt:lpstr>Mikroprostředí Porterův model pěti sil</vt:lpstr>
      <vt:lpstr>Mikroprostředí Porterův model pěti sil</vt:lpstr>
      <vt:lpstr>Prezentace aplikace PowerPoint</vt:lpstr>
      <vt:lpstr>Prezentace aplikace PowerPoint</vt:lpstr>
      <vt:lpstr>Prezentace aplikace PowerPoint</vt:lpstr>
      <vt:lpstr>Mikroprostředí Porterův model pěti sil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Strategický management YSM SWOT analýza 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Matice modelových strategií</vt:lpstr>
      <vt:lpstr> SYNTÉZA VÝSLEDKŮ ANALÝZY SWOT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25</cp:revision>
  <dcterms:modified xsi:type="dcterms:W3CDTF">2024-10-24T08:49:15Z</dcterms:modified>
</cp:coreProperties>
</file>