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7.xml" ContentType="application/vnd.openxmlformats-officedocument.presentationml.notesSlide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10" r:id="rId3"/>
    <p:sldId id="259" r:id="rId4"/>
    <p:sldId id="279" r:id="rId5"/>
    <p:sldId id="307" r:id="rId6"/>
    <p:sldId id="295" r:id="rId7"/>
    <p:sldId id="311" r:id="rId8"/>
    <p:sldId id="308" r:id="rId9"/>
    <p:sldId id="299" r:id="rId10"/>
    <p:sldId id="293" r:id="rId11"/>
    <p:sldId id="309" r:id="rId12"/>
    <p:sldId id="267" r:id="rId13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21" autoAdjust="0"/>
    <p:restoredTop sz="94629" autoAdjust="0"/>
  </p:normalViewPr>
  <p:slideViewPr>
    <p:cSldViewPr snapToGrid="0" snapToObjects="1">
      <p:cViewPr varScale="1">
        <p:scale>
          <a:sx n="69" d="100"/>
          <a:sy n="69" d="100"/>
        </p:scale>
        <p:origin x="163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DE301B-7E00-4EE8-8742-86E0C94A55E3}" type="datetimeFigureOut">
              <a:rPr lang="cs-CZ" smtClean="0"/>
              <a:t>08.11.2022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EC539-BAF4-45CB-B013-A1EE04C7704B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702011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483E1-44ED-47D5-98B1-C1266D69D78E}" type="datetimeFigureOut">
              <a:rPr lang="cs-CZ" smtClean="0"/>
              <a:t>08.11.2022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BC0F04-106D-439F-AD47-F865AF3F4A9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8410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3623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3623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3623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36231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36231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36231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3623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11/8/2022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2721078"/>
            <a:ext cx="8126360" cy="1814052"/>
          </a:xfrm>
        </p:spPr>
        <p:txBody>
          <a:bodyPr lIns="0" tIns="0" rIns="0" bIns="0" anchor="t" anchorCtr="0">
            <a:normAutofit/>
          </a:bodyPr>
          <a:lstStyle/>
          <a:p>
            <a:r>
              <a:rPr lang="cs-CZ" sz="5400" b="1" cap="small" dirty="0" smtClean="0">
                <a:solidFill>
                  <a:srgbClr val="D10202"/>
                </a:solidFill>
                <a:latin typeface="+mn-lt"/>
                <a:cs typeface="Arial"/>
              </a:rPr>
              <a:t>Manželské majetkové právo</a:t>
            </a:r>
            <a:r>
              <a:rPr lang="cs-CZ" sz="3000" b="1" dirty="0" smtClean="0">
                <a:solidFill>
                  <a:srgbClr val="D10202"/>
                </a:solidFill>
                <a:latin typeface="+mn-lt"/>
                <a:cs typeface="Arial"/>
              </a:rPr>
              <a:t/>
            </a:r>
            <a:br>
              <a:rPr lang="cs-CZ" sz="3000" b="1" dirty="0" smtClean="0">
                <a:solidFill>
                  <a:srgbClr val="D10202"/>
                </a:solidFill>
                <a:latin typeface="+mn-lt"/>
                <a:cs typeface="Arial"/>
              </a:rPr>
            </a:br>
            <a:endParaRPr lang="en-US" sz="3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1" y="4845745"/>
            <a:ext cx="6718685" cy="121584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9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Režim oddělených jmění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r>
              <a:rPr lang="cs-CZ" altLang="cs-CZ" sz="2800" dirty="0"/>
              <a:t>V režimu oddělených jmění smí manžel nakládat se svým majetkem bez souhlasu druhého manžela.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41417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Ochrana třetích osob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cs-CZ" altLang="cs-CZ" sz="2900" dirty="0" smtClean="0"/>
          </a:p>
          <a:p>
            <a:r>
              <a:rPr lang="cs-CZ" altLang="cs-CZ" sz="2800" dirty="0"/>
              <a:t>Vznikl-li dluh jen jednoho z manželů za trvání společného jmění, může se věřitel při výkonu rozhodnutí uspokojit i z toho, co je ve společném jmění.</a:t>
            </a:r>
          </a:p>
          <a:p>
            <a:r>
              <a:rPr lang="cs-CZ" altLang="cs-CZ" sz="2800" dirty="0"/>
              <a:t>Vznikl-li dluh jen jednoho z manželů </a:t>
            </a:r>
            <a:r>
              <a:rPr lang="cs-CZ" altLang="cs-CZ" sz="2800" u="sng" dirty="0"/>
              <a:t>proti vůli druhého manžela</a:t>
            </a:r>
            <a:r>
              <a:rPr lang="cs-CZ" altLang="cs-CZ" sz="2800" dirty="0"/>
              <a:t>, který nesouhlas projevil vůči věřiteli bez zbytečného odkladu poté, co se o dluhu dozvěděl, může být společné jmění postiženo jen do výše, již by představoval podíl dlužníka, kdyby bylo společné jmění zrušeno a vypořádáno</a:t>
            </a:r>
            <a:endParaRPr lang="cs-CZ" altLang="cs-CZ" sz="2900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922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endParaRPr lang="cs-CZ" sz="6000" b="1" dirty="0" smtClean="0">
              <a:solidFill>
                <a:srgbClr val="D10202"/>
              </a:solidFill>
              <a:ea typeface="+mj-ea"/>
              <a:cs typeface="Arial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cs-CZ" sz="6000" b="1" dirty="0" smtClean="0">
                <a:solidFill>
                  <a:srgbClr val="D10202"/>
                </a:solidFill>
                <a:ea typeface="+mj-ea"/>
                <a:cs typeface="Arial"/>
              </a:rPr>
              <a:t>Děkuji </a:t>
            </a:r>
            <a:r>
              <a:rPr lang="cs-CZ" sz="6000" b="1" dirty="0">
                <a:solidFill>
                  <a:srgbClr val="D10202"/>
                </a:solidFill>
                <a:ea typeface="+mj-ea"/>
                <a:cs typeface="Arial"/>
              </a:rPr>
              <a:t>za pozornost!</a:t>
            </a:r>
          </a:p>
          <a:p>
            <a:endParaRPr lang="cs-CZ" sz="2800" b="1" dirty="0" smtClean="0"/>
          </a:p>
          <a:p>
            <a:endParaRPr lang="cs-CZ" sz="2800" b="1" dirty="0" smtClean="0"/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0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6834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to manželství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Manželství </a:t>
            </a:r>
            <a:r>
              <a:rPr lang="cs-CZ" b="1" i="1" dirty="0"/>
              <a:t>je trvalý svazek muže a ženy </a:t>
            </a:r>
            <a:r>
              <a:rPr lang="cs-CZ" dirty="0"/>
              <a:t>a každý z manželů má povinnost přispívat na potřeby života </a:t>
            </a:r>
            <a:r>
              <a:rPr lang="cs-CZ" dirty="0" smtClean="0"/>
              <a:t>rodiny </a:t>
            </a:r>
            <a:r>
              <a:rPr lang="cs-CZ" dirty="0"/>
              <a:t>a potřeby rodinné domácnosti podle svých osobních a majetkových poměrů, schopností </a:t>
            </a:r>
            <a:r>
              <a:rPr lang="cs-CZ" dirty="0" smtClean="0"/>
              <a:t>a možností.</a:t>
            </a:r>
          </a:p>
        </p:txBody>
      </p:sp>
    </p:spTree>
    <p:extLst>
      <p:ext uri="{BB962C8B-B14F-4D97-AF65-F5344CB8AC3E}">
        <p14:creationId xmlns:p14="http://schemas.microsoft.com/office/powerpoint/2010/main" val="1059860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Manželské majetkové právo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marL="914400" lvl="2" indent="0">
              <a:buNone/>
            </a:pPr>
            <a:endParaRPr lang="cs-CZ" sz="1600" dirty="0">
              <a:solidFill>
                <a:schemeClr val="tx2"/>
              </a:solidFill>
            </a:endParaRPr>
          </a:p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r>
              <a:rPr lang="cs-CZ" altLang="cs-CZ" sz="2500" dirty="0">
                <a:solidFill>
                  <a:srgbClr val="FF0000"/>
                </a:solidFill>
              </a:rPr>
              <a:t>Společné jmění manželů</a:t>
            </a:r>
            <a:r>
              <a:rPr lang="cs-CZ" altLang="cs-CZ" sz="2500" dirty="0"/>
              <a:t> = to, co manželům náleží, má majetkovou hodnotu a není vyloučeno z právních poměrů, je součástí společného jmění manželů</a:t>
            </a:r>
          </a:p>
          <a:p>
            <a:pPr lvl="1"/>
            <a:r>
              <a:rPr lang="cs-CZ" altLang="cs-CZ" sz="2500" dirty="0"/>
              <a:t>podléhá </a:t>
            </a:r>
          </a:p>
          <a:p>
            <a:pPr lvl="2"/>
            <a:r>
              <a:rPr lang="cs-CZ" altLang="cs-CZ" sz="2300" dirty="0"/>
              <a:t>zákonnému režimu, nebo </a:t>
            </a:r>
          </a:p>
          <a:p>
            <a:pPr lvl="2"/>
            <a:r>
              <a:rPr lang="cs-CZ" altLang="cs-CZ" sz="2300" dirty="0"/>
              <a:t>smluvenému režimu, anebo </a:t>
            </a:r>
          </a:p>
          <a:p>
            <a:pPr lvl="2"/>
            <a:r>
              <a:rPr lang="cs-CZ" altLang="cs-CZ" sz="2300" dirty="0"/>
              <a:t>režimu založenému rozhodnutím soudu.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2584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Zákonný režim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cs-CZ" altLang="cs-CZ" sz="1500" b="1" dirty="0">
                <a:solidFill>
                  <a:srgbClr val="FF0000"/>
                </a:solidFill>
              </a:rPr>
              <a:t>Součástí společného jmění je</a:t>
            </a:r>
            <a:r>
              <a:rPr lang="cs-CZ" altLang="cs-CZ" sz="1500" dirty="0"/>
              <a:t>:</a:t>
            </a:r>
          </a:p>
          <a:p>
            <a:r>
              <a:rPr lang="cs-CZ" altLang="cs-CZ" sz="1500" dirty="0" smtClean="0"/>
              <a:t>to, co </a:t>
            </a:r>
            <a:r>
              <a:rPr lang="cs-CZ" altLang="cs-CZ" sz="1500" dirty="0"/>
              <a:t>nabyl jeden z manželů nebo oba manželé společně za trvání manželství, s výjimkou toho, co:</a:t>
            </a:r>
          </a:p>
          <a:p>
            <a:pPr lvl="1"/>
            <a:r>
              <a:rPr lang="cs-CZ" altLang="cs-CZ" sz="1500" dirty="0"/>
              <a:t>a) slouží osobní potřebě jednoho z manželů,</a:t>
            </a:r>
          </a:p>
          <a:p>
            <a:pPr lvl="1"/>
            <a:r>
              <a:rPr lang="cs-CZ" altLang="cs-CZ" sz="1500" dirty="0"/>
              <a:t>b) nabyl darem, děděním nebo odkazem jen jeden z manželů, ledaže dárce při darování nebo zůstavitel v pořízení pro případ smrti projevil jiný úmysl, </a:t>
            </a:r>
          </a:p>
          <a:p>
            <a:pPr lvl="1"/>
            <a:r>
              <a:rPr lang="cs-CZ" altLang="cs-CZ" sz="1500" dirty="0"/>
              <a:t>c) nabyl jeden z manželů jako náhradu nemajetkové újmy na svých přirozených právech,</a:t>
            </a:r>
          </a:p>
          <a:p>
            <a:pPr lvl="1"/>
            <a:r>
              <a:rPr lang="cs-CZ" altLang="cs-CZ" sz="1500" dirty="0"/>
              <a:t>d) nabyl jeden z manželů právním jednáním vztahujícím se k jeho výlučnému vlastnictví,</a:t>
            </a:r>
          </a:p>
          <a:p>
            <a:pPr lvl="1"/>
            <a:r>
              <a:rPr lang="cs-CZ" altLang="cs-CZ" sz="1500" dirty="0"/>
              <a:t>e) nabyl jeden z manželů náhradou za poškození, zničení nebo ztrátu svého výhradního majetku.</a:t>
            </a:r>
          </a:p>
          <a:p>
            <a:r>
              <a:rPr lang="cs-CZ" altLang="cs-CZ" sz="1500" dirty="0"/>
              <a:t>zisk </a:t>
            </a:r>
            <a:r>
              <a:rPr lang="cs-CZ" altLang="cs-CZ" sz="1600" dirty="0"/>
              <a:t>(tj. výnos po odečtení nákladů) </a:t>
            </a:r>
            <a:r>
              <a:rPr lang="cs-CZ" altLang="cs-CZ" sz="1500" dirty="0"/>
              <a:t>z toho, co náleží výhradně jednomu z manželů.</a:t>
            </a:r>
          </a:p>
          <a:p>
            <a:r>
              <a:rPr lang="cs-CZ" altLang="cs-CZ" sz="1500" dirty="0"/>
              <a:t>podíl manžela v obchodní společnosti nebo družstvu</a:t>
            </a:r>
          </a:p>
          <a:p>
            <a:r>
              <a:rPr lang="cs-CZ" altLang="cs-CZ" sz="1500" dirty="0"/>
              <a:t>dluhy převzaté za trvání manželství, ledaže </a:t>
            </a:r>
          </a:p>
          <a:p>
            <a:pPr lvl="1"/>
            <a:r>
              <a:rPr lang="cs-CZ" altLang="cs-CZ" sz="1500" dirty="0"/>
              <a:t>a) se týkají majetku, který náleží výhradně jednomu z manželů, a to v rozsahu, který přesahuje zisk z tohoto majetku, nebo </a:t>
            </a:r>
          </a:p>
          <a:p>
            <a:pPr lvl="1"/>
            <a:r>
              <a:rPr lang="cs-CZ" altLang="cs-CZ" sz="1500" dirty="0"/>
              <a:t>b) je převzal jen jeden z manželů bez souhlasu druhého, aniž se přitom jednalo o obstarávání každodenních nebo běžných potřeb rodiny.</a:t>
            </a:r>
          </a:p>
          <a:p>
            <a:endParaRPr lang="cs-CZ" b="1" dirty="0">
              <a:solidFill>
                <a:schemeClr val="tx2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36463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Správa jmění v zákonném režimu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altLang="cs-CZ" sz="2000" dirty="0"/>
              <a:t>Součásti společného jmění užívají, berou z nich plody a užitky, udržují je, nakládají s nimi, hospodaří s nimi a spravují je </a:t>
            </a:r>
            <a:r>
              <a:rPr lang="cs-CZ" altLang="cs-CZ" sz="2000" b="1" u="sng" dirty="0"/>
              <a:t>oba</a:t>
            </a:r>
            <a:r>
              <a:rPr lang="cs-CZ" altLang="cs-CZ" sz="2000" dirty="0"/>
              <a:t> manželé nebo </a:t>
            </a:r>
            <a:r>
              <a:rPr lang="cs-CZ" altLang="cs-CZ" sz="2000" b="1" u="sng" dirty="0"/>
              <a:t>jeden z nich podle dohody</a:t>
            </a:r>
            <a:r>
              <a:rPr lang="cs-CZ" altLang="cs-CZ" sz="2000" dirty="0"/>
              <a:t>.</a:t>
            </a:r>
          </a:p>
          <a:p>
            <a:r>
              <a:rPr lang="cs-CZ" altLang="cs-CZ" sz="2000" b="1" dirty="0"/>
              <a:t>Povinnosti a práva náleží oběma manželům společně a </a:t>
            </a:r>
            <a:r>
              <a:rPr lang="cs-CZ" altLang="cs-CZ" sz="2000" b="1" dirty="0" smtClean="0"/>
              <a:t>nerozdílně</a:t>
            </a:r>
            <a:r>
              <a:rPr lang="cs-CZ" altLang="cs-CZ" sz="2000" dirty="0" smtClean="0"/>
              <a:t> -&gt; tj. solidárně</a:t>
            </a:r>
            <a:endParaRPr lang="cs-CZ" altLang="cs-CZ" sz="2000" dirty="0"/>
          </a:p>
          <a:p>
            <a:r>
              <a:rPr lang="cs-CZ" altLang="cs-CZ" sz="2000" dirty="0"/>
              <a:t>Z právních jednání jsou manželé zavázáni a oprávněni společně a nerozdílně.</a:t>
            </a:r>
          </a:p>
          <a:p>
            <a:r>
              <a:rPr lang="cs-CZ" altLang="cs-CZ" sz="2000" dirty="0"/>
              <a:t>V záležitostech týkajících se společného jmění, které nelze považovat za běžné, právně jednají manželé společně, nebo jedná jeden manžel se souhlasem druhého. Odmítá-li manžel dát souhlas bez vážného důvodu a v rozporu se zájmem manželů, rodiny nebo rodinné domácnosti, či není-li schopen vůli projevit, může druhý manžel navrhnout, aby souhlas manžela nahradil soud. </a:t>
            </a:r>
          </a:p>
          <a:p>
            <a:endParaRPr lang="cs-CZ" b="1" dirty="0">
              <a:solidFill>
                <a:schemeClr val="tx2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3655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Smluvený 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r>
              <a:rPr lang="cs-CZ" altLang="cs-CZ" sz="2600" dirty="0"/>
              <a:t>Snoubenci a manželé si mohou ujednat manželský majetkový režim odlišný od zákonného režimu, a to:</a:t>
            </a:r>
          </a:p>
          <a:p>
            <a:pPr lvl="1"/>
            <a:r>
              <a:rPr lang="cs-CZ" altLang="cs-CZ" sz="2600" dirty="0"/>
              <a:t>v režimu oddělených jmění,</a:t>
            </a:r>
          </a:p>
          <a:p>
            <a:pPr lvl="1"/>
            <a:r>
              <a:rPr lang="cs-CZ" altLang="cs-CZ" sz="2600" dirty="0"/>
              <a:t>v režimu vyhrazujícím vznik společného jmění ke dni zániku manželství,</a:t>
            </a:r>
          </a:p>
          <a:p>
            <a:pPr lvl="1"/>
            <a:r>
              <a:rPr lang="cs-CZ" altLang="cs-CZ" sz="2600" dirty="0"/>
              <a:t>v režimu rozšíření nebo zúžení rozsahu společného jmění.</a:t>
            </a:r>
          </a:p>
          <a:p>
            <a:r>
              <a:rPr lang="cs-CZ" altLang="cs-CZ" sz="2600" dirty="0"/>
              <a:t>Smlouva vyžaduje </a:t>
            </a:r>
            <a:r>
              <a:rPr lang="cs-CZ" altLang="cs-CZ" sz="2600" b="1" dirty="0"/>
              <a:t>formu veřejné listiny</a:t>
            </a:r>
            <a:r>
              <a:rPr lang="cs-CZ" altLang="cs-CZ" sz="2600" dirty="0"/>
              <a:t>.</a:t>
            </a:r>
          </a:p>
          <a:p>
            <a:r>
              <a:rPr lang="cs-CZ" altLang="cs-CZ" sz="2600" dirty="0"/>
              <a:t>Smlouva může obsahovat jakékoli ujednání a týkat se jakékoli věci, ledaže to zákon zakazuje; může se týkat zejména rozsahu, obsahu, doby vzniku zákonného nebo jiného režimu společného jmění, jednotlivých věcí i jejich souborů. </a:t>
            </a:r>
          </a:p>
          <a:p>
            <a:pPr lvl="1"/>
            <a:endParaRPr lang="cs-CZ" altLang="cs-CZ" sz="2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3098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Správa jmění v zákonném režimu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 v některých dalších výslovných případech se rovněž vyžaduje souhlas </a:t>
            </a:r>
            <a:r>
              <a:rPr lang="cs-CZ"/>
              <a:t>druhého </a:t>
            </a:r>
            <a:r>
              <a:rPr lang="cs-CZ" smtClean="0"/>
              <a:t>manžela, např</a:t>
            </a:r>
            <a:r>
              <a:rPr lang="cs-CZ" dirty="0"/>
              <a:t>. </a:t>
            </a:r>
            <a:r>
              <a:rPr lang="cs-CZ" dirty="0" smtClean="0"/>
              <a:t>má-li </a:t>
            </a:r>
            <a:r>
              <a:rPr lang="cs-CZ" dirty="0"/>
              <a:t>být součást společného jmění použita k podnikání jednoho z manželů nebo má-li být součást </a:t>
            </a:r>
            <a:r>
              <a:rPr lang="cs-CZ" dirty="0" smtClean="0"/>
              <a:t>společného </a:t>
            </a:r>
            <a:r>
              <a:rPr lang="cs-CZ" dirty="0"/>
              <a:t>jmění použita k nabytí podílu v obchodní společnosti nebo družstvu.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0488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Správa ve smluveném režimu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r>
              <a:rPr lang="cs-CZ" altLang="cs-CZ" sz="2400" dirty="0"/>
              <a:t>Smlouva obsahuje ujednání o tom, který manžel bude spravovat společné jmění nebo jeho součást a jakým způsobem.</a:t>
            </a:r>
          </a:p>
          <a:p>
            <a:r>
              <a:rPr lang="cs-CZ" altLang="cs-CZ" sz="2400" dirty="0"/>
              <a:t>Manžel, který spravuje všechno společné jmění, může právně jednat jen se souhlasem druhého manžela</a:t>
            </a:r>
          </a:p>
          <a:p>
            <a:r>
              <a:rPr lang="cs-CZ" altLang="cs-CZ" sz="2400" dirty="0"/>
              <a:t>a) při nakládání se společným jměním jako celkem,</a:t>
            </a:r>
          </a:p>
          <a:p>
            <a:r>
              <a:rPr lang="cs-CZ" altLang="cs-CZ" sz="2400" dirty="0"/>
              <a:t>b) při nakládání s obydlím, v němž je rodinná domácnost manželů, je-li toto obydlí součástí společného jmění, nebo které je obydlím jednoho z nich, anebo obydlím nezletilého dítěte, které nenabylo plné svéprávnosti a o něž manželé pečují, jakož i při ujednání trvalého zatížení nemovité věci, která je součástí společného jmění.</a:t>
            </a:r>
          </a:p>
          <a:p>
            <a:endParaRPr lang="cs-CZ" alt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85875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Režim založený rozhodnutím soudu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r>
              <a:rPr lang="cs-CZ" altLang="cs-CZ" dirty="0"/>
              <a:t>Je-li pro to </a:t>
            </a:r>
            <a:r>
              <a:rPr lang="cs-CZ" altLang="cs-CZ" b="1" dirty="0"/>
              <a:t>závažný důvod</a:t>
            </a:r>
            <a:r>
              <a:rPr lang="cs-CZ" altLang="cs-CZ" dirty="0"/>
              <a:t>, soud </a:t>
            </a:r>
            <a:r>
              <a:rPr lang="cs-CZ" altLang="cs-CZ" b="1" dirty="0"/>
              <a:t>na návrh</a:t>
            </a:r>
            <a:r>
              <a:rPr lang="cs-CZ" altLang="cs-CZ" dirty="0"/>
              <a:t> manžela společné jmění </a:t>
            </a:r>
            <a:r>
              <a:rPr lang="cs-CZ" altLang="cs-CZ" b="1" dirty="0"/>
              <a:t>zruší nebo zúží</a:t>
            </a:r>
            <a:r>
              <a:rPr lang="cs-CZ" altLang="cs-CZ" dirty="0"/>
              <a:t> jeho stávající rozsah.</a:t>
            </a:r>
          </a:p>
          <a:p>
            <a:r>
              <a:rPr lang="cs-CZ" altLang="cs-CZ" dirty="0"/>
              <a:t>Závažným důvodem je vždy skutečnost, že manželův věřitel požaduje zajištění své pohledávky v rozsahu přesahujícím hodnotu toho, co náleží výhradně tomuto manželu, že manžela lze považovat za marnotratného (manžel gambler), jakož i to, že manžel soustavně nebo opakovaně podstupuje nepřiměřená rizika</a:t>
            </a:r>
            <a:r>
              <a:rPr lang="cs-CZ" altLang="cs-CZ" dirty="0" smtClean="0"/>
              <a:t>.</a:t>
            </a:r>
          </a:p>
          <a:p>
            <a:r>
              <a:rPr lang="cs-CZ" altLang="cs-CZ" dirty="0" smtClean="0"/>
              <a:t>Jako </a:t>
            </a:r>
            <a:r>
              <a:rPr lang="cs-CZ" altLang="cs-CZ" dirty="0"/>
              <a:t>závažný důvod může být shledáno také to, že manžel začal podnikat nebo že se stal neomezeně ručícím společníkem právnické osoby.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884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pedeutický seminář 2013_f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Propedeutický seminář 2013_fin</Template>
  <TotalTime>1610</TotalTime>
  <Words>336</Words>
  <Application>Microsoft Office PowerPoint</Application>
  <PresentationFormat>Předvádění na obrazovce (4:3)</PresentationFormat>
  <Paragraphs>74</Paragraphs>
  <Slides>12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5" baseType="lpstr">
      <vt:lpstr>Arial</vt:lpstr>
      <vt:lpstr>Calibri</vt:lpstr>
      <vt:lpstr>Propedeutický seminář 2013_fin</vt:lpstr>
      <vt:lpstr>Manželské majetkové právo </vt:lpstr>
      <vt:lpstr>Co je to manželství</vt:lpstr>
      <vt:lpstr>Manželské majetkové právo</vt:lpstr>
      <vt:lpstr>Zákonný režim</vt:lpstr>
      <vt:lpstr>Správa jmění v zákonném režimu</vt:lpstr>
      <vt:lpstr>Smluvený </vt:lpstr>
      <vt:lpstr>Správa jmění v zákonném režimu</vt:lpstr>
      <vt:lpstr>Správa ve smluveném režimu</vt:lpstr>
      <vt:lpstr>Režim založený rozhodnutím soudu</vt:lpstr>
      <vt:lpstr>Režim oddělených jmění</vt:lpstr>
      <vt:lpstr>Ochrana třetích osob</vt:lpstr>
      <vt:lpstr>Prezentace aplikace PowerPoint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PROPEDEUTICKÝ SEMINÁŘ  Odborná praxe 1: Kabinet profesní přípravy</dc:title>
  <dc:creator>martin fink</dc:creator>
  <cp:lastModifiedBy>Účet Microsoft</cp:lastModifiedBy>
  <cp:revision>141</cp:revision>
  <cp:lastPrinted>2013-09-13T08:26:54Z</cp:lastPrinted>
  <dcterms:created xsi:type="dcterms:W3CDTF">2013-09-15T17:50:48Z</dcterms:created>
  <dcterms:modified xsi:type="dcterms:W3CDTF">2022-11-08T10:22:33Z</dcterms:modified>
</cp:coreProperties>
</file>